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6" r:id="rId4"/>
    <p:sldId id="257" r:id="rId5"/>
    <p:sldId id="263" r:id="rId6"/>
    <p:sldId id="272" r:id="rId7"/>
    <p:sldId id="267" r:id="rId8"/>
    <p:sldId id="269" r:id="rId9"/>
    <p:sldId id="270" r:id="rId10"/>
    <p:sldId id="271" r:id="rId11"/>
    <p:sldId id="268" r:id="rId12"/>
    <p:sldId id="262" r:id="rId13"/>
    <p:sldId id="261" r:id="rId14"/>
    <p:sldId id="273" r:id="rId15"/>
    <p:sldId id="264" r:id="rId16"/>
    <p:sldId id="265" r:id="rId17"/>
    <p:sldId id="258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th Stei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F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04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F5DEF-CC72-DA4A-9059-8184D4924BC0}" type="datetimeFigureOut">
              <a:rPr lang="en-US" smtClean="0"/>
              <a:t>3/18/14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20FBC-0EFE-6C4F-934D-3E2524C9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9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3FF97-654F-9F47-BC38-97B1606466F1}" type="datetimeFigureOut">
              <a:rPr lang="en-US" smtClean="0"/>
              <a:t>3/18/14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B6105-539F-1142-9FB5-B77663D1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084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854373-2688-7943-8724-B20AFC07E3C3}" type="slidenum">
              <a:rPr lang="en-US" sz="1200" i="0"/>
              <a:pPr/>
              <a:t>5</a:t>
            </a:fld>
            <a:endParaRPr lang="en-US" sz="1200" i="0"/>
          </a:p>
        </p:txBody>
      </p:sp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6870C8D-8733-3544-B05F-02187DD01BCF}" type="slidenum">
              <a:rPr lang="en-US" sz="1200">
                <a:latin typeface="Times" charset="0"/>
              </a:rPr>
              <a:pPr algn="r"/>
              <a:t>5</a:t>
            </a:fld>
            <a:endParaRPr lang="en-US" sz="1200">
              <a:latin typeface="Times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854373-2688-7943-8724-B20AFC07E3C3}" type="slidenum">
              <a:rPr lang="en-US" sz="1200" i="0"/>
              <a:pPr/>
              <a:t>6</a:t>
            </a:fld>
            <a:endParaRPr lang="en-US" sz="1200" i="0"/>
          </a:p>
        </p:txBody>
      </p:sp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6870C8D-8733-3544-B05F-02187DD01BCF}" type="slidenum">
              <a:rPr lang="en-US" sz="1200">
                <a:latin typeface="Times" charset="0"/>
              </a:rPr>
              <a:pPr algn="r"/>
              <a:t>6</a:t>
            </a:fld>
            <a:endParaRPr lang="en-US" sz="1200">
              <a:latin typeface="Times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854373-2688-7943-8724-B20AFC07E3C3}" type="slidenum">
              <a:rPr lang="en-US" sz="1200" i="0"/>
              <a:pPr/>
              <a:t>11</a:t>
            </a:fld>
            <a:endParaRPr lang="en-US" sz="1200" i="0"/>
          </a:p>
        </p:txBody>
      </p:sp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6870C8D-8733-3544-B05F-02187DD01BCF}" type="slidenum">
              <a:rPr lang="en-US" sz="1200">
                <a:latin typeface="Times" charset="0"/>
              </a:rPr>
              <a:pPr algn="r"/>
              <a:t>11</a:t>
            </a:fld>
            <a:endParaRPr lang="en-US" sz="1200">
              <a:latin typeface="Times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5C338E-4934-2947-8B35-A64F08DFF04A}" type="slidenum">
              <a:rPr lang="en-US" sz="1200" i="0"/>
              <a:pPr/>
              <a:t>14</a:t>
            </a:fld>
            <a:endParaRPr lang="en-US" sz="1200" i="0"/>
          </a:p>
        </p:txBody>
      </p:sp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83EA2BC-EA62-BB4E-AFCF-0DE49F7A5FEF}" type="slidenum">
              <a:rPr lang="en-US" sz="1200">
                <a:latin typeface="Times" charset="0"/>
              </a:rPr>
              <a:pPr algn="r"/>
              <a:t>14</a:t>
            </a:fld>
            <a:endParaRPr lang="en-US" sz="1200">
              <a:latin typeface="Times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D08452-C01E-3D47-9FF7-6B163912E22C}" type="slidenum">
              <a:rPr lang="en-US" sz="1200" i="0"/>
              <a:pPr/>
              <a:t>15</a:t>
            </a:fld>
            <a:endParaRPr lang="en-US" sz="1200" i="0"/>
          </a:p>
        </p:txBody>
      </p:sp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3728929-9436-8542-8982-79A2D45AB248}" type="slidenum">
              <a:rPr lang="en-US" sz="1200">
                <a:latin typeface="Times" charset="0"/>
              </a:rPr>
              <a:pPr algn="r"/>
              <a:t>15</a:t>
            </a:fld>
            <a:endParaRPr lang="en-US" sz="1200">
              <a:latin typeface="Times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D08452-C01E-3D47-9FF7-6B163912E22C}" type="slidenum">
              <a:rPr lang="en-US" sz="1200" i="0"/>
              <a:pPr/>
              <a:t>16</a:t>
            </a:fld>
            <a:endParaRPr lang="en-US" sz="1200" i="0"/>
          </a:p>
        </p:txBody>
      </p:sp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3728929-9436-8542-8982-79A2D45AB248}" type="slidenum">
              <a:rPr lang="en-US" sz="1200">
                <a:latin typeface="Times" charset="0"/>
              </a:rPr>
              <a:pPr algn="r"/>
              <a:t>16</a:t>
            </a:fld>
            <a:endParaRPr lang="en-US" sz="1200">
              <a:latin typeface="Times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71A1-F27B-764A-BEC7-F10F071ED6C1}" type="datetime1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F1E-4BC9-3C43-B362-3A5E519C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5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D416-D182-0E4D-90DF-8789E20329D1}" type="datetime1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F1E-4BC9-3C43-B362-3A5E519C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4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ABD4-EBCA-6F40-889C-DC359D392A89}" type="datetime1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F1E-4BC9-3C43-B362-3A5E519C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9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9E06-97C9-7C49-A1FD-39E3D9EFA7D2}" type="datetime1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F1E-4BC9-3C43-B362-3A5E519C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85BE-C8A9-0346-92D7-E67D1D854A84}" type="datetime1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F1E-4BC9-3C43-B362-3A5E519C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F960-4410-F248-9CAA-5D61C1428364}" type="datetime1">
              <a:rPr lang="en-US" smtClean="0"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F1E-4BC9-3C43-B362-3A5E519C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3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CFB7-6CA4-2441-9D33-E9FCF847DD54}" type="datetime1">
              <a:rPr lang="en-US" smtClean="0"/>
              <a:t>3/18/14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F1E-4BC9-3C43-B362-3A5E519C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E330-77DB-364F-B581-AC9B75A7C2D1}" type="datetime1">
              <a:rPr lang="en-US" smtClean="0"/>
              <a:t>3/18/14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F1E-4BC9-3C43-B362-3A5E519C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2EFE-330A-F547-9E3C-B3D6DB2E41A7}" type="datetime1">
              <a:rPr lang="en-US" smtClean="0"/>
              <a:t>3/18/14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F1E-4BC9-3C43-B362-3A5E519C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1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6497-19E3-5246-B540-ED75E96B87D6}" type="datetime1">
              <a:rPr lang="en-US" smtClean="0"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F1E-4BC9-3C43-B362-3A5E519C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8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7EB8-DB85-ED40-B856-04C9AB831907}" type="datetime1">
              <a:rPr lang="en-US" smtClean="0"/>
              <a:t>3/18/14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F1E-4BC9-3C43-B362-3A5E519C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5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46C51-7F58-664C-B0C2-6B8182C6FB3D}" type="datetime1">
              <a:rPr lang="en-US" smtClean="0"/>
              <a:t>3/18/14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4F1E-4BC9-3C43-B362-3A5E519C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0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091" y="99622"/>
            <a:ext cx="85043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8: Guessing the odds</a:t>
            </a:r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  <a:p>
            <a:pPr algn="ctr"/>
            <a:r>
              <a:rPr lang="en-US" sz="2800" i="1" dirty="0">
                <a:solidFill>
                  <a:srgbClr val="FFFF00"/>
                </a:solidFill>
                <a:latin typeface="Arial"/>
                <a:cs typeface="Arial"/>
              </a:rPr>
              <a:t>"All models are wrong. Some models are useful</a:t>
            </a:r>
            <a:r>
              <a:rPr lang="en-US" sz="2800" i="1" dirty="0" smtClean="0">
                <a:solidFill>
                  <a:srgbClr val="FFFF00"/>
                </a:solidFill>
                <a:latin typeface="Arial"/>
                <a:cs typeface="Arial"/>
              </a:rPr>
              <a:t>.”</a:t>
            </a:r>
          </a:p>
          <a:p>
            <a:pPr algn="ctr"/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George Box, statistics pioneer</a:t>
            </a:r>
          </a:p>
          <a:p>
            <a:pPr algn="ctr"/>
            <a:endParaRPr lang="en-US" dirty="0"/>
          </a:p>
        </p:txBody>
      </p:sp>
      <p:pic>
        <p:nvPicPr>
          <p:cNvPr id="6" name="Picture 5" descr="fargo-flood-2010-AP-439x2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8" y="2684945"/>
            <a:ext cx="6038910" cy="3727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2981" y="4171457"/>
            <a:ext cx="20793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9FF53"/>
                </a:solidFill>
              </a:rPr>
              <a:t>Fargo, ND</a:t>
            </a:r>
          </a:p>
          <a:p>
            <a:r>
              <a:rPr lang="en-US" sz="2400" dirty="0" smtClean="0">
                <a:solidFill>
                  <a:srgbClr val="39FF53"/>
                </a:solidFill>
              </a:rPr>
              <a:t>3/28/2012</a:t>
            </a:r>
          </a:p>
          <a:p>
            <a:r>
              <a:rPr lang="en-US" sz="2400" dirty="0" err="1" smtClean="0">
                <a:solidFill>
                  <a:srgbClr val="39FF53"/>
                </a:solidFill>
              </a:rPr>
              <a:t>Weather.com</a:t>
            </a:r>
            <a:endParaRPr lang="en-US" sz="2400" dirty="0">
              <a:solidFill>
                <a:srgbClr val="39F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9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54" y="1004455"/>
            <a:ext cx="8468824" cy="445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3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5"/>
          <p:cNvSpPr txBox="1">
            <a:spLocks noChangeArrowheads="1"/>
          </p:cNvSpPr>
          <p:nvPr/>
        </p:nvSpPr>
        <p:spPr bwMode="auto">
          <a:xfrm>
            <a:off x="5334000" y="83820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>
              <a:latin typeface="Helvetica" charset="0"/>
            </a:endParaRPr>
          </a:p>
        </p:txBody>
      </p:sp>
      <p:sp>
        <p:nvSpPr>
          <p:cNvPr id="112642" name="Text Box 6"/>
          <p:cNvSpPr txBox="1">
            <a:spLocks noChangeArrowheads="1"/>
          </p:cNvSpPr>
          <p:nvPr/>
        </p:nvSpPr>
        <p:spPr bwMode="auto">
          <a:xfrm>
            <a:off x="914400" y="6248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>
              <a:latin typeface="Helvetica" charset="0"/>
            </a:endParaRPr>
          </a:p>
        </p:txBody>
      </p:sp>
      <p:pic>
        <p:nvPicPr>
          <p:cNvPr id="1126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" b="3088"/>
          <a:stretch>
            <a:fillRect/>
          </a:stretch>
        </p:blipFill>
        <p:spPr bwMode="auto">
          <a:xfrm>
            <a:off x="4084061" y="322754"/>
            <a:ext cx="4755139" cy="600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F1E-4BC9-3C43-B362-3A5E519C64DB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657" y="322754"/>
            <a:ext cx="3886404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Poisson process used for </a:t>
            </a:r>
            <a:r>
              <a:rPr lang="en-US" sz="2400" dirty="0">
                <a:solidFill>
                  <a:srgbClr val="FFFF00"/>
                </a:solidFill>
              </a:rPr>
              <a:t>t</a:t>
            </a:r>
            <a:r>
              <a:rPr lang="en-US" sz="2400" dirty="0" smtClean="0">
                <a:solidFill>
                  <a:srgbClr val="FFFF00"/>
                </a:solidFill>
              </a:rPr>
              <a:t>ime-independent probability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If after </a:t>
            </a:r>
            <a:r>
              <a:rPr lang="en-US" sz="2400" dirty="0">
                <a:solidFill>
                  <a:srgbClr val="FFFF00"/>
                </a:solidFill>
              </a:rPr>
              <a:t>we draw a ball </a:t>
            </a:r>
            <a:r>
              <a:rPr lang="en-US" sz="2400" dirty="0" smtClean="0">
                <a:solidFill>
                  <a:srgbClr val="FFFF00"/>
                </a:solidFill>
              </a:rPr>
              <a:t>we </a:t>
            </a:r>
            <a:r>
              <a:rPr lang="en-US" sz="2400" dirty="0">
                <a:solidFill>
                  <a:srgbClr val="FFFF00"/>
                </a:solidFill>
              </a:rPr>
              <a:t>put it back </a:t>
            </a:r>
            <a:r>
              <a:rPr lang="en-US" sz="2400" dirty="0" smtClean="0">
                <a:solidFill>
                  <a:srgbClr val="FFFF00"/>
                </a:solidFill>
              </a:rPr>
              <a:t>in,  successive </a:t>
            </a:r>
            <a:r>
              <a:rPr lang="en-US" sz="2400" dirty="0">
                <a:solidFill>
                  <a:srgbClr val="FFFF00"/>
                </a:solidFill>
              </a:rPr>
              <a:t>draws are independent </a:t>
            </a:r>
            <a:r>
              <a:rPr lang="en-US" sz="2400" dirty="0" smtClean="0">
                <a:solidFill>
                  <a:srgbClr val="FFFF00"/>
                </a:solidFill>
              </a:rPr>
              <a:t>because </a:t>
            </a:r>
            <a:r>
              <a:rPr lang="en-US" sz="2400" dirty="0">
                <a:solidFill>
                  <a:srgbClr val="FFFF00"/>
                </a:solidFill>
              </a:rPr>
              <a:t>the outcome of one does not change the </a:t>
            </a:r>
            <a:r>
              <a:rPr lang="en-US" sz="2400" dirty="0" smtClean="0">
                <a:solidFill>
                  <a:srgbClr val="FFFF00"/>
                </a:solidFill>
              </a:rPr>
              <a:t>probability </a:t>
            </a:r>
            <a:r>
              <a:rPr lang="en-US" sz="2400" dirty="0">
                <a:solidFill>
                  <a:srgbClr val="FFFF00"/>
                </a:solidFill>
              </a:rPr>
              <a:t>of what will happen in the next.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</a:t>
            </a:r>
            <a:r>
              <a:rPr lang="en-US" sz="2400" dirty="0" smtClean="0">
                <a:solidFill>
                  <a:srgbClr val="FFFF00"/>
                </a:solidFill>
              </a:rPr>
              <a:t>he </a:t>
            </a:r>
            <a:r>
              <a:rPr lang="en-US" sz="2400" dirty="0">
                <a:solidFill>
                  <a:srgbClr val="FFFF00"/>
                </a:solidFill>
              </a:rPr>
              <a:t>system has no “</a:t>
            </a:r>
            <a:r>
              <a:rPr lang="en-US" sz="2400" dirty="0" smtClean="0">
                <a:solidFill>
                  <a:srgbClr val="FFFF00"/>
                </a:solidFill>
              </a:rPr>
              <a:t>memory,,” so events can’t be “overdue.”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48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23" r="2367"/>
          <a:stretch/>
        </p:blipFill>
        <p:spPr>
          <a:xfrm>
            <a:off x="249028" y="406400"/>
            <a:ext cx="8678629" cy="60450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48272" y="663106"/>
            <a:ext cx="14194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2005/02/11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4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94" y="373563"/>
            <a:ext cx="8367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CQ: Give 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an example you have encountered of the "gambler's fallacy" and explain why </a:t>
            </a:r>
            <a:r>
              <a:rPr lang="en-US" sz="2800">
                <a:solidFill>
                  <a:srgbClr val="FFFF00"/>
                </a:solidFill>
                <a:latin typeface="Arial"/>
                <a:cs typeface="Arial"/>
              </a:rPr>
              <a:t>it </a:t>
            </a:r>
            <a:r>
              <a:rPr lang="en-US" sz="2800" smtClean="0">
                <a:solidFill>
                  <a:srgbClr val="FFFF00"/>
                </a:solidFill>
                <a:latin typeface="Arial"/>
                <a:cs typeface="Arial"/>
              </a:rPr>
              <a:t>was </a:t>
            </a:r>
            <a:r>
              <a:rPr lang="en-US" sz="2800" dirty="0">
                <a:solidFill>
                  <a:srgbClr val="FFFF00"/>
                </a:solidFill>
                <a:latin typeface="Arial"/>
                <a:cs typeface="Arial"/>
              </a:rPr>
              <a:t>wrong.</a:t>
            </a:r>
          </a:p>
          <a:p>
            <a:endParaRPr lang="en-US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56" y="1801552"/>
            <a:ext cx="4043789" cy="268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9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5"/>
          <p:cNvSpPr txBox="1">
            <a:spLocks noChangeArrowheads="1"/>
          </p:cNvSpPr>
          <p:nvPr/>
        </p:nvSpPr>
        <p:spPr bwMode="auto">
          <a:xfrm>
            <a:off x="5334000" y="83820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>
              <a:latin typeface="Helvetica" charset="0"/>
            </a:endParaRPr>
          </a:p>
        </p:txBody>
      </p:sp>
      <p:sp>
        <p:nvSpPr>
          <p:cNvPr id="120834" name="Text Box 6"/>
          <p:cNvSpPr txBox="1">
            <a:spLocks noChangeArrowheads="1"/>
          </p:cNvSpPr>
          <p:nvPr/>
        </p:nvSpPr>
        <p:spPr bwMode="auto">
          <a:xfrm>
            <a:off x="914400" y="6248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>
              <a:latin typeface="Helvetica" charset="0"/>
            </a:endParaRPr>
          </a:p>
        </p:txBody>
      </p:sp>
      <p:sp>
        <p:nvSpPr>
          <p:cNvPr id="120835" name="TextBox 9"/>
          <p:cNvSpPr txBox="1">
            <a:spLocks noChangeArrowheads="1"/>
          </p:cNvSpPr>
          <p:nvPr/>
        </p:nvSpPr>
        <p:spPr bwMode="auto">
          <a:xfrm>
            <a:off x="228600" y="1219200"/>
            <a:ext cx="4267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 dirty="0" smtClean="0">
                <a:solidFill>
                  <a:srgbClr val="00FF00"/>
                </a:solidFill>
                <a:latin typeface="Helvetica" charset="0"/>
                <a:cs typeface="Helvetica" charset="0"/>
              </a:rPr>
              <a:t>We </a:t>
            </a:r>
            <a:r>
              <a:rPr lang="en-US" i="0" dirty="0">
                <a:solidFill>
                  <a:srgbClr val="00FF00"/>
                </a:solidFill>
                <a:latin typeface="Helvetica" charset="0"/>
                <a:cs typeface="Helvetica" charset="0"/>
              </a:rPr>
              <a:t>can add a number a of E-balls after a draw when an event does not occur, and remove r E-balls when an event occurs. </a:t>
            </a:r>
            <a:r>
              <a:rPr lang="en-US" i="0" dirty="0">
                <a:solidFill>
                  <a:schemeClr val="bg1"/>
                </a:solidFill>
                <a:latin typeface="Helvetica" charset="0"/>
                <a:cs typeface="Helvetica" charset="0"/>
              </a:rPr>
              <a:t>This makes the probability of an event increase with time until one happens,</a:t>
            </a:r>
            <a:r>
              <a:rPr lang="en-US" i="0" dirty="0">
                <a:solidFill>
                  <a:srgbClr val="00FF00"/>
                </a:solidFill>
                <a:latin typeface="Helvetica" charset="0"/>
                <a:cs typeface="Helvetica" charset="0"/>
              </a:rPr>
              <a:t> after which it decreases and then grows again. Events are not independent, because one happening changes the probability of another.  </a:t>
            </a:r>
          </a:p>
        </p:txBody>
      </p:sp>
      <p:pic>
        <p:nvPicPr>
          <p:cNvPr id="12083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" b="3088"/>
          <a:stretch>
            <a:fillRect/>
          </a:stretch>
        </p:blipFill>
        <p:spPr bwMode="auto">
          <a:xfrm>
            <a:off x="4733925" y="1143000"/>
            <a:ext cx="41052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TextBox 6"/>
          <p:cNvSpPr txBox="1">
            <a:spLocks noChangeArrowheads="1"/>
          </p:cNvSpPr>
          <p:nvPr/>
        </p:nvSpPr>
        <p:spPr bwMode="auto">
          <a:xfrm>
            <a:off x="609600" y="3810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0" dirty="0" smtClean="0">
                <a:solidFill>
                  <a:srgbClr val="FFFF00"/>
                </a:solidFill>
                <a:latin typeface="Helvetica" charset="0"/>
                <a:cs typeface="Helvetica" charset="0"/>
              </a:rPr>
              <a:t>Time-dependent probability</a:t>
            </a:r>
            <a:endParaRPr lang="en-US" b="1" i="0" dirty="0">
              <a:solidFill>
                <a:srgbClr val="FFFF00"/>
              </a:solidFill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15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5"/>
          <p:cNvSpPr txBox="1">
            <a:spLocks noChangeArrowheads="1"/>
          </p:cNvSpPr>
          <p:nvPr/>
        </p:nvSpPr>
        <p:spPr bwMode="auto">
          <a:xfrm>
            <a:off x="5334000" y="83820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>
              <a:latin typeface="Helvetica" charset="0"/>
            </a:endParaRPr>
          </a:p>
        </p:txBody>
      </p:sp>
      <p:sp>
        <p:nvSpPr>
          <p:cNvPr id="114690" name="Text Box 6"/>
          <p:cNvSpPr txBox="1">
            <a:spLocks noChangeArrowheads="1"/>
          </p:cNvSpPr>
          <p:nvPr/>
        </p:nvSpPr>
        <p:spPr bwMode="auto">
          <a:xfrm>
            <a:off x="914400" y="6248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>
              <a:latin typeface="Helvetica" charset="0"/>
            </a:endParaRPr>
          </a:p>
        </p:txBody>
      </p:sp>
      <p:pic>
        <p:nvPicPr>
          <p:cNvPr id="114692" name="Picture 8" descr="urnfig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1" t="8038" r="1677"/>
          <a:stretch/>
        </p:blipFill>
        <p:spPr bwMode="auto">
          <a:xfrm>
            <a:off x="2430288" y="182563"/>
            <a:ext cx="6562085" cy="635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F1E-4BC9-3C43-B362-3A5E519C64DB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416" y="746995"/>
            <a:ext cx="20700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PAN </a:t>
            </a:r>
            <a:r>
              <a:rPr lang="en-US" sz="2400" b="1" dirty="0">
                <a:solidFill>
                  <a:srgbClr val="FFFF00"/>
                </a:solidFill>
              </a:rPr>
              <a:t>8.4: </a:t>
            </a:r>
            <a:r>
              <a:rPr lang="en-US" sz="2400" dirty="0">
                <a:solidFill>
                  <a:srgbClr val="FFFF00"/>
                </a:solidFill>
              </a:rPr>
              <a:t>Comparison of the probability of an event as a function of time for time-independent (solid line) and time-dependent (dashed lines) urn models. (Stein and Stein, 2013a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73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5"/>
          <p:cNvSpPr txBox="1">
            <a:spLocks noChangeArrowheads="1"/>
          </p:cNvSpPr>
          <p:nvPr/>
        </p:nvSpPr>
        <p:spPr bwMode="auto">
          <a:xfrm>
            <a:off x="5334000" y="83820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>
              <a:latin typeface="Helvetica" charset="0"/>
            </a:endParaRPr>
          </a:p>
        </p:txBody>
      </p:sp>
      <p:sp>
        <p:nvSpPr>
          <p:cNvPr id="114690" name="Text Box 6"/>
          <p:cNvSpPr txBox="1">
            <a:spLocks noChangeArrowheads="1"/>
          </p:cNvSpPr>
          <p:nvPr/>
        </p:nvSpPr>
        <p:spPr bwMode="auto">
          <a:xfrm>
            <a:off x="914400" y="6248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>
              <a:latin typeface="Helvetica" charset="0"/>
            </a:endParaRPr>
          </a:p>
        </p:txBody>
      </p:sp>
      <p:pic>
        <p:nvPicPr>
          <p:cNvPr id="114693" name="Picture 8" descr="urnfig1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3" y="803967"/>
            <a:ext cx="8599049" cy="417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F1E-4BC9-3C43-B362-3A5E519C64DB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4143" y="5080461"/>
            <a:ext cx="8591257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PAN </a:t>
            </a:r>
            <a:r>
              <a:rPr lang="en-US" sz="2400" dirty="0">
                <a:solidFill>
                  <a:srgbClr val="FFFF00"/>
                </a:solidFill>
              </a:rPr>
              <a:t>8.5: Sequence of events as a function of time for the time-independent (top line) and time-dependent (lower lines) urn model runs in Figure 8.4.  (Stein and Stein, 2013a)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0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087" r="2407"/>
          <a:stretch/>
        </p:blipFill>
        <p:spPr>
          <a:xfrm>
            <a:off x="385993" y="107478"/>
            <a:ext cx="8329985" cy="62897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7322" y="6521792"/>
            <a:ext cx="53389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http://</a:t>
            </a:r>
            <a:r>
              <a:rPr lang="en-US" baseline="30000" dirty="0" err="1">
                <a:solidFill>
                  <a:schemeClr val="bg1"/>
                </a:solidFill>
              </a:rPr>
              <a:t>www.telegraph.co.uk</a:t>
            </a:r>
            <a:r>
              <a:rPr lang="en-US" baseline="30000" dirty="0">
                <a:solidFill>
                  <a:schemeClr val="bg1"/>
                </a:solidFill>
              </a:rPr>
              <a:t>/topics/weather/9961052/Met-Office-ap...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1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542" y="236590"/>
            <a:ext cx="8354892" cy="652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CQ: In </a:t>
            </a:r>
            <a:r>
              <a:rPr lang="en-US" sz="2200" dirty="0">
                <a:solidFill>
                  <a:srgbClr val="FFFF00"/>
                </a:solidFill>
              </a:rPr>
              <a:t>March 2012, Britain's </a:t>
            </a:r>
            <a:r>
              <a:rPr lang="en-US" sz="2200" dirty="0" err="1">
                <a:solidFill>
                  <a:srgbClr val="FFFF00"/>
                </a:solidFill>
              </a:rPr>
              <a:t>Meterological</a:t>
            </a:r>
            <a:r>
              <a:rPr lang="en-US" sz="2200" dirty="0">
                <a:solidFill>
                  <a:srgbClr val="FFFF00"/>
                </a:solidFill>
              </a:rPr>
              <a:t> Office told the government </a:t>
            </a:r>
            <a:r>
              <a:rPr lang="en-US" sz="2200" i="1" dirty="0">
                <a:solidFill>
                  <a:srgbClr val="FFFF00"/>
                </a:solidFill>
              </a:rPr>
              <a:t>"The forecast for average UK rainfall slightly </a:t>
            </a:r>
            <a:r>
              <a:rPr lang="en-US" sz="2200" i="1" dirty="0" err="1">
                <a:solidFill>
                  <a:srgbClr val="FFFF00"/>
                </a:solidFill>
              </a:rPr>
              <a:t>favours</a:t>
            </a:r>
            <a:r>
              <a:rPr lang="en-US" sz="2200" i="1" dirty="0">
                <a:solidFill>
                  <a:srgbClr val="FFFF00"/>
                </a:solidFill>
              </a:rPr>
              <a:t> drier than average conditions for April-May-June, and slightly </a:t>
            </a:r>
            <a:r>
              <a:rPr lang="en-US" sz="2200" i="1" dirty="0" err="1">
                <a:solidFill>
                  <a:srgbClr val="FFFF00"/>
                </a:solidFill>
              </a:rPr>
              <a:t>favours</a:t>
            </a:r>
            <a:r>
              <a:rPr lang="en-US" sz="2200" i="1" dirty="0">
                <a:solidFill>
                  <a:srgbClr val="FFFF00"/>
                </a:solidFill>
              </a:rPr>
              <a:t> April being the driest of the three months."</a:t>
            </a:r>
            <a:r>
              <a:rPr lang="en-US" sz="2200" dirty="0">
                <a:solidFill>
                  <a:srgbClr val="FFFF00"/>
                </a:solidFill>
              </a:rPr>
              <a:t> Water companies prepared for water shortages. </a:t>
            </a:r>
            <a:endParaRPr lang="en-US" sz="2200" dirty="0" smtClean="0">
              <a:solidFill>
                <a:srgbClr val="FFFF00"/>
              </a:solidFill>
            </a:endParaRPr>
          </a:p>
          <a:p>
            <a:endParaRPr lang="en-US" sz="2200" dirty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</a:rPr>
              <a:t>Later</a:t>
            </a:r>
            <a:r>
              <a:rPr lang="en-US" sz="2200" dirty="0">
                <a:solidFill>
                  <a:srgbClr val="FFFF00"/>
                </a:solidFill>
              </a:rPr>
              <a:t>, the office admitted that </a:t>
            </a:r>
            <a:r>
              <a:rPr lang="en-US" sz="2200" i="1" dirty="0">
                <a:solidFill>
                  <a:srgbClr val="FFFF00"/>
                </a:solidFill>
              </a:rPr>
              <a:t>"Given that April was the wettest since detailed records began in 1910 and the April-May-June quarter was also the wettest, this advice was not helpful</a:t>
            </a:r>
            <a:r>
              <a:rPr lang="en-US" sz="2200" i="1" dirty="0" smtClean="0">
                <a:solidFill>
                  <a:srgbClr val="FFFF00"/>
                </a:solidFill>
              </a:rPr>
              <a:t>.</a:t>
            </a:r>
            <a:r>
              <a:rPr lang="en-US" sz="2200" dirty="0" smtClean="0">
                <a:solidFill>
                  <a:srgbClr val="FFFF00"/>
                </a:solidFill>
              </a:rPr>
              <a:t>”</a:t>
            </a:r>
          </a:p>
          <a:p>
            <a:endParaRPr lang="en-US" sz="2200" dirty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</a:rPr>
              <a:t>Its chief scientist stated "</a:t>
            </a:r>
            <a:r>
              <a:rPr lang="en-US" sz="2200" i="1" dirty="0">
                <a:solidFill>
                  <a:srgbClr val="FFFF00"/>
                </a:solidFill>
              </a:rPr>
              <a:t>The probabilistic forecast can be considered as somewhat like a form guide for a horse race. It provides an insight into which outcomes are most likely, although in some cases there is a broad spread of outcomes, analogous to a race in which there is no strong </a:t>
            </a:r>
            <a:r>
              <a:rPr lang="en-US" sz="2200" i="1" dirty="0" err="1">
                <a:solidFill>
                  <a:srgbClr val="FFFF00"/>
                </a:solidFill>
              </a:rPr>
              <a:t>favourite</a:t>
            </a:r>
            <a:r>
              <a:rPr lang="en-US" sz="2200" i="1" dirty="0">
                <a:solidFill>
                  <a:srgbClr val="FFFF00"/>
                </a:solidFill>
              </a:rPr>
              <a:t>. Just as any of the horses in the race could win the race, any of the outcomes could occur, but some are more likely than others."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</a:p>
          <a:p>
            <a:r>
              <a:rPr lang="en-US" sz="2200" dirty="0">
                <a:solidFill>
                  <a:srgbClr val="FFFF00"/>
                </a:solidFill>
              </a:rPr>
              <a:t> </a:t>
            </a:r>
          </a:p>
          <a:p>
            <a:pPr algn="ctr"/>
            <a:r>
              <a:rPr lang="en-US" sz="2400" dirty="0">
                <a:solidFill>
                  <a:srgbClr val="39FF53"/>
                </a:solidFill>
                <a:latin typeface="Geneva"/>
                <a:cs typeface="Geneva"/>
              </a:rPr>
              <a:t>How do you respond to these statements? What - if anything - would you suggest doing differently?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7579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15" y="234742"/>
            <a:ext cx="7669680" cy="5617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08" y="6004264"/>
            <a:ext cx="83424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PAN </a:t>
            </a:r>
            <a:r>
              <a:rPr lang="en-US" sz="2000" b="1" dirty="0">
                <a:solidFill>
                  <a:srgbClr val="FFFF00"/>
                </a:solidFill>
              </a:rPr>
              <a:t>8.1: Estimation of flood frequency from a long-term record (Baer, SERC).</a:t>
            </a:r>
            <a:endParaRPr lang="en-US" sz="20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7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25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100 year flood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552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– probability in 1 year = 1/100 = 0.01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q – probability of not happening in 1 year = 1-p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P(</a:t>
            </a:r>
            <a:r>
              <a:rPr lang="en-US" sz="2400" dirty="0" err="1" smtClean="0">
                <a:solidFill>
                  <a:srgbClr val="FFFF00"/>
                </a:solidFill>
                <a:latin typeface="Arial"/>
                <a:cs typeface="Arial"/>
              </a:rPr>
              <a:t>n,p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) probability of at least 1 event in n years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	 = 1 – probability of none = 1 – </a:t>
            </a:r>
            <a:r>
              <a:rPr lang="en-US" sz="2400" dirty="0" err="1" smtClean="0">
                <a:solidFill>
                  <a:srgbClr val="FFFF00"/>
                </a:solidFill>
                <a:latin typeface="Arial"/>
                <a:cs typeface="Arial"/>
              </a:rPr>
              <a:t>q</a:t>
            </a:r>
            <a:r>
              <a:rPr lang="en-US" sz="2400" baseline="30000" dirty="0" err="1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lang="en-US" sz="2400" baseline="300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baseline="30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In 30 years  P(30,p) = 0.26 = 26%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  <a:latin typeface="Arial"/>
                <a:cs typeface="Arial"/>
              </a:rPr>
              <a:t>In 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100 </a:t>
            </a:r>
            <a:r>
              <a:rPr lang="en-US" sz="2400" dirty="0">
                <a:solidFill>
                  <a:srgbClr val="FFFF00"/>
                </a:solidFill>
                <a:latin typeface="Arial"/>
                <a:cs typeface="Arial"/>
              </a:rPr>
              <a:t>years  P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(100</a:t>
            </a:r>
            <a:r>
              <a:rPr lang="en-US" sz="2400" dirty="0">
                <a:solidFill>
                  <a:srgbClr val="FFFF00"/>
                </a:solidFill>
                <a:latin typeface="Arial"/>
                <a:cs typeface="Arial"/>
              </a:rPr>
              <a:t>,p) = 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0.63 </a:t>
            </a:r>
            <a:r>
              <a:rPr lang="en-US" sz="2400" dirty="0">
                <a:solidFill>
                  <a:srgbClr val="FFFF00"/>
                </a:solidFill>
                <a:latin typeface="Arial"/>
                <a:cs typeface="Arial"/>
              </a:rPr>
              <a:t>= 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63%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Contrary to our “intuition”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36FF3A"/>
                </a:solidFill>
                <a:latin typeface="Arial"/>
                <a:cs typeface="Arial"/>
              </a:rPr>
              <a:t>P(</a:t>
            </a:r>
            <a:r>
              <a:rPr lang="en-US" sz="2400" dirty="0" err="1">
                <a:solidFill>
                  <a:srgbClr val="36FF3A"/>
                </a:solidFill>
                <a:latin typeface="Arial"/>
                <a:cs typeface="Arial"/>
              </a:rPr>
              <a:t>n,p</a:t>
            </a:r>
            <a:r>
              <a:rPr lang="en-US" sz="2400" dirty="0">
                <a:solidFill>
                  <a:srgbClr val="36FF3A"/>
                </a:solidFill>
                <a:latin typeface="Arial"/>
                <a:cs typeface="Arial"/>
              </a:rPr>
              <a:t>) </a:t>
            </a:r>
            <a:r>
              <a:rPr lang="en-US" sz="2400" dirty="0" smtClean="0">
                <a:solidFill>
                  <a:srgbClr val="36FF3A"/>
                </a:solidFill>
                <a:latin typeface="Arial"/>
                <a:cs typeface="Arial"/>
              </a:rPr>
              <a:t>is not equal to </a:t>
            </a:r>
            <a:r>
              <a:rPr lang="en-US" sz="2400" dirty="0" err="1" smtClean="0">
                <a:solidFill>
                  <a:srgbClr val="36FF3A"/>
                </a:solidFill>
                <a:latin typeface="Arial"/>
                <a:cs typeface="Arial"/>
              </a:rPr>
              <a:t>np</a:t>
            </a:r>
            <a:r>
              <a:rPr lang="en-US" sz="2400" dirty="0" smtClean="0">
                <a:solidFill>
                  <a:srgbClr val="36FF3A"/>
                </a:solidFill>
                <a:latin typeface="Arial"/>
                <a:cs typeface="Arial"/>
              </a:rPr>
              <a:t> (100 x 0.01 = 1)</a:t>
            </a:r>
            <a:endParaRPr lang="en-US" sz="2400" dirty="0">
              <a:solidFill>
                <a:srgbClr val="36FF3A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F1E-4BC9-3C43-B362-3A5E519C64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7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32"/>
          <a:stretch/>
        </p:blipFill>
        <p:spPr>
          <a:xfrm>
            <a:off x="142336" y="567787"/>
            <a:ext cx="8939409" cy="3338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216" y="4993296"/>
            <a:ext cx="7968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PAN 8.2</a:t>
            </a:r>
            <a:r>
              <a:rPr lang="en-US" sz="2400" b="1" dirty="0">
                <a:solidFill>
                  <a:srgbClr val="FFFF00"/>
                </a:solidFill>
              </a:rPr>
              <a:t>: Changes in flood frequency due to human activity (</a:t>
            </a:r>
            <a:r>
              <a:rPr lang="en-US" sz="2400" b="1" dirty="0" err="1">
                <a:solidFill>
                  <a:srgbClr val="FFFF00"/>
                </a:solidFill>
              </a:rPr>
              <a:t>Dinicola</a:t>
            </a:r>
            <a:r>
              <a:rPr lang="en-US" sz="2400" b="1" dirty="0">
                <a:solidFill>
                  <a:srgbClr val="FFFF00"/>
                </a:solidFill>
              </a:rPr>
              <a:t>, 1996).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1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5"/>
          <p:cNvSpPr txBox="1">
            <a:spLocks noChangeArrowheads="1"/>
          </p:cNvSpPr>
          <p:nvPr/>
        </p:nvSpPr>
        <p:spPr bwMode="auto">
          <a:xfrm>
            <a:off x="5334000" y="83820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>
              <a:latin typeface="Helvetica" charset="0"/>
            </a:endParaRPr>
          </a:p>
        </p:txBody>
      </p:sp>
      <p:sp>
        <p:nvSpPr>
          <p:cNvPr id="112642" name="Text Box 6"/>
          <p:cNvSpPr txBox="1">
            <a:spLocks noChangeArrowheads="1"/>
          </p:cNvSpPr>
          <p:nvPr/>
        </p:nvSpPr>
        <p:spPr bwMode="auto">
          <a:xfrm>
            <a:off x="914400" y="6248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>
              <a:latin typeface="Helvetica" charset="0"/>
            </a:endParaRPr>
          </a:p>
        </p:txBody>
      </p:sp>
      <p:pic>
        <p:nvPicPr>
          <p:cNvPr id="1126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" b="3088"/>
          <a:stretch>
            <a:fillRect/>
          </a:stretch>
        </p:blipFill>
        <p:spPr bwMode="auto">
          <a:xfrm>
            <a:off x="4084061" y="322754"/>
            <a:ext cx="4755139" cy="600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F1E-4BC9-3C43-B362-3A5E519C64DB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5995" y="2702108"/>
            <a:ext cx="30879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PAN </a:t>
            </a:r>
            <a:r>
              <a:rPr lang="en-US" sz="2400" b="1" dirty="0">
                <a:solidFill>
                  <a:srgbClr val="FFFF00"/>
                </a:solidFill>
              </a:rPr>
              <a:t>8.3:  A model for the probability of an event is drawing a ball from an urn filled with balls, some labeled "E" for event and others labeled "N" for none. (Stein and Stein, 2013a)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66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5"/>
          <p:cNvSpPr txBox="1">
            <a:spLocks noChangeArrowheads="1"/>
          </p:cNvSpPr>
          <p:nvPr/>
        </p:nvSpPr>
        <p:spPr bwMode="auto">
          <a:xfrm>
            <a:off x="5334000" y="83820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>
              <a:latin typeface="Helvetica" charset="0"/>
            </a:endParaRPr>
          </a:p>
        </p:txBody>
      </p:sp>
      <p:sp>
        <p:nvSpPr>
          <p:cNvPr id="112642" name="Text Box 6"/>
          <p:cNvSpPr txBox="1">
            <a:spLocks noChangeArrowheads="1"/>
          </p:cNvSpPr>
          <p:nvPr/>
        </p:nvSpPr>
        <p:spPr bwMode="auto">
          <a:xfrm>
            <a:off x="914400" y="6248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>
              <a:latin typeface="Helvetica" charset="0"/>
            </a:endParaRPr>
          </a:p>
        </p:txBody>
      </p:sp>
      <p:pic>
        <p:nvPicPr>
          <p:cNvPr id="1126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" b="3088"/>
          <a:stretch>
            <a:fillRect/>
          </a:stretch>
        </p:blipFill>
        <p:spPr bwMode="auto">
          <a:xfrm>
            <a:off x="4084061" y="322754"/>
            <a:ext cx="4755139" cy="600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4F1E-4BC9-3C43-B362-3A5E519C64DB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582" y="276828"/>
            <a:ext cx="38864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Time-independent probability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If after </a:t>
            </a:r>
            <a:r>
              <a:rPr lang="en-US" sz="2400" dirty="0">
                <a:solidFill>
                  <a:srgbClr val="FFFF00"/>
                </a:solidFill>
              </a:rPr>
              <a:t>we draw a ball </a:t>
            </a:r>
            <a:r>
              <a:rPr lang="en-US" sz="2400" dirty="0" smtClean="0">
                <a:solidFill>
                  <a:srgbClr val="FFFF00"/>
                </a:solidFill>
              </a:rPr>
              <a:t>we </a:t>
            </a:r>
            <a:r>
              <a:rPr lang="en-US" sz="2400" dirty="0">
                <a:solidFill>
                  <a:srgbClr val="FFFF00"/>
                </a:solidFill>
              </a:rPr>
              <a:t>put it back </a:t>
            </a:r>
            <a:r>
              <a:rPr lang="en-US" sz="2400" dirty="0" smtClean="0">
                <a:solidFill>
                  <a:srgbClr val="FFFF00"/>
                </a:solidFill>
              </a:rPr>
              <a:t>in,  successive </a:t>
            </a:r>
            <a:r>
              <a:rPr lang="en-US" sz="2400" dirty="0">
                <a:solidFill>
                  <a:srgbClr val="FFFF00"/>
                </a:solidFill>
              </a:rPr>
              <a:t>draws are independent </a:t>
            </a:r>
            <a:r>
              <a:rPr lang="en-US" sz="2400" dirty="0" smtClean="0">
                <a:solidFill>
                  <a:srgbClr val="FFFF00"/>
                </a:solidFill>
              </a:rPr>
              <a:t>because </a:t>
            </a:r>
            <a:r>
              <a:rPr lang="en-US" sz="2400" dirty="0">
                <a:solidFill>
                  <a:srgbClr val="FFFF00"/>
                </a:solidFill>
              </a:rPr>
              <a:t>the outcome of one does not change the </a:t>
            </a:r>
            <a:r>
              <a:rPr lang="en-US" sz="2400" dirty="0" smtClean="0">
                <a:solidFill>
                  <a:srgbClr val="FFFF00"/>
                </a:solidFill>
              </a:rPr>
              <a:t>probability </a:t>
            </a:r>
            <a:r>
              <a:rPr lang="en-US" sz="2400" dirty="0">
                <a:solidFill>
                  <a:srgbClr val="FFFF00"/>
                </a:solidFill>
              </a:rPr>
              <a:t>of what will happen in the next. Put another way, the system has no “memory.</a:t>
            </a:r>
            <a:r>
              <a:rPr lang="en-US" sz="2400" dirty="0" smtClean="0">
                <a:solidFill>
                  <a:srgbClr val="FFFF00"/>
                </a:solidFill>
              </a:rPr>
              <a:t>”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</a:t>
            </a:r>
            <a:r>
              <a:rPr lang="en-US" sz="2400" dirty="0" smtClean="0">
                <a:solidFill>
                  <a:srgbClr val="FFFF00"/>
                </a:solidFill>
              </a:rPr>
              <a:t>he </a:t>
            </a:r>
            <a:r>
              <a:rPr lang="en-US" sz="2400" dirty="0">
                <a:solidFill>
                  <a:srgbClr val="FFFF00"/>
                </a:solidFill>
              </a:rPr>
              <a:t>joint probability 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P</a:t>
            </a:r>
            <a:r>
              <a:rPr lang="en-US" sz="2400" dirty="0">
                <a:solidFill>
                  <a:srgbClr val="FFFF00"/>
                </a:solidFill>
              </a:rPr>
              <a:t>(AB</a:t>
            </a:r>
            <a:r>
              <a:rPr lang="en-US" sz="2400" dirty="0" smtClean="0">
                <a:solidFill>
                  <a:srgbClr val="FFFF00"/>
                </a:solidFill>
              </a:rPr>
              <a:t>) = P(A) P(B)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83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7383" y="405098"/>
            <a:ext cx="8155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To </a:t>
            </a:r>
            <a:r>
              <a:rPr lang="en-US" sz="2000" dirty="0">
                <a:solidFill>
                  <a:srgbClr val="FFFF00"/>
                </a:solidFill>
                <a:latin typeface="Arial"/>
                <a:cs typeface="Arial"/>
              </a:rPr>
              <a:t>estimate the probability of more than one event, we use the binomial probability distribution: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486" y="3045048"/>
            <a:ext cx="80574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giving </a:t>
            </a:r>
            <a:r>
              <a:rPr lang="en-US" sz="2000" dirty="0">
                <a:solidFill>
                  <a:srgbClr val="FFFF00"/>
                </a:solidFill>
              </a:rPr>
              <a:t>the probability that in </a:t>
            </a:r>
            <a:r>
              <a:rPr lang="en-US" sz="2000" i="1" dirty="0">
                <a:solidFill>
                  <a:srgbClr val="FFFF00"/>
                </a:solidFill>
              </a:rPr>
              <a:t>n </a:t>
            </a:r>
            <a:r>
              <a:rPr lang="en-US" sz="2000" dirty="0">
                <a:solidFill>
                  <a:srgbClr val="FFFF00"/>
                </a:solidFill>
              </a:rPr>
              <a:t>trials </a:t>
            </a:r>
            <a:r>
              <a:rPr lang="en-US" sz="2000" dirty="0" smtClean="0">
                <a:solidFill>
                  <a:srgbClr val="FFFF00"/>
                </a:solidFill>
              </a:rPr>
              <a:t>there </a:t>
            </a:r>
            <a:r>
              <a:rPr lang="en-US" sz="2000" dirty="0">
                <a:solidFill>
                  <a:srgbClr val="FFFF00"/>
                </a:solidFill>
              </a:rPr>
              <a:t>will be </a:t>
            </a:r>
            <a:r>
              <a:rPr lang="en-US" sz="2000" i="1" dirty="0">
                <a:solidFill>
                  <a:srgbClr val="FFFF00"/>
                </a:solidFill>
              </a:rPr>
              <a:t>m </a:t>
            </a:r>
            <a:r>
              <a:rPr lang="en-US" sz="2000" dirty="0">
                <a:solidFill>
                  <a:srgbClr val="FFFF00"/>
                </a:solidFill>
              </a:rPr>
              <a:t>events and </a:t>
            </a:r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i="1" dirty="0" smtClean="0">
                <a:solidFill>
                  <a:srgbClr val="FFFF00"/>
                </a:solidFill>
              </a:rPr>
              <a:t>n </a:t>
            </a:r>
            <a:r>
              <a:rPr lang="en-US" sz="2000" dirty="0">
                <a:solidFill>
                  <a:srgbClr val="FFFF00"/>
                </a:solidFill>
              </a:rPr>
              <a:t>− </a:t>
            </a:r>
            <a:r>
              <a:rPr lang="en-US" sz="2000" i="1" dirty="0" smtClean="0">
                <a:solidFill>
                  <a:srgbClr val="FFFF00"/>
                </a:solidFill>
              </a:rPr>
              <a:t>m) </a:t>
            </a:r>
            <a:r>
              <a:rPr lang="en-US" sz="2000" dirty="0">
                <a:solidFill>
                  <a:srgbClr val="FFFF00"/>
                </a:solidFill>
              </a:rPr>
              <a:t>non-events. </a:t>
            </a:r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i="1" dirty="0">
              <a:solidFill>
                <a:srgbClr val="FFFF00"/>
              </a:solidFill>
            </a:endParaRPr>
          </a:p>
          <a:p>
            <a:r>
              <a:rPr lang="en-US" sz="2000" i="1" dirty="0" smtClean="0">
                <a:solidFill>
                  <a:srgbClr val="FFFF00"/>
                </a:solidFill>
              </a:rPr>
              <a:t>p </a:t>
            </a:r>
            <a:r>
              <a:rPr lang="en-US" sz="2000" dirty="0">
                <a:solidFill>
                  <a:srgbClr val="FFFF00"/>
                </a:solidFill>
              </a:rPr>
              <a:t>and </a:t>
            </a:r>
            <a:r>
              <a:rPr lang="en-US" sz="2000" i="1" dirty="0">
                <a:solidFill>
                  <a:srgbClr val="FFFF00"/>
                </a:solidFill>
              </a:rPr>
              <a:t>q </a:t>
            </a:r>
            <a:r>
              <a:rPr lang="en-US" sz="2000" dirty="0">
                <a:solidFill>
                  <a:srgbClr val="FFFF00"/>
                </a:solidFill>
              </a:rPr>
              <a:t>are the probabilities of an event and a non-event. </a:t>
            </a:r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i="1" dirty="0">
              <a:solidFill>
                <a:srgbClr val="FFFF00"/>
              </a:solidFill>
            </a:endParaRPr>
          </a:p>
          <a:p>
            <a:r>
              <a:rPr lang="en-US" sz="2000" i="1" dirty="0" err="1" smtClean="0">
                <a:solidFill>
                  <a:srgbClr val="FFFF00"/>
                </a:solidFill>
              </a:rPr>
              <a:t>Cn</a:t>
            </a:r>
            <a:r>
              <a:rPr lang="en-US" sz="2000" i="1" dirty="0" err="1">
                <a:solidFill>
                  <a:srgbClr val="FFFF00"/>
                </a:solidFill>
              </a:rPr>
              <a:t>,m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is the number of ways we can have </a:t>
            </a:r>
            <a:r>
              <a:rPr lang="en-US" sz="2000" i="1" dirty="0">
                <a:solidFill>
                  <a:srgbClr val="FFFF00"/>
                </a:solidFill>
              </a:rPr>
              <a:t>m </a:t>
            </a:r>
            <a:r>
              <a:rPr lang="en-US" sz="2000" dirty="0">
                <a:solidFill>
                  <a:srgbClr val="FFFF00"/>
                </a:solidFill>
              </a:rPr>
              <a:t>events and </a:t>
            </a:r>
            <a:r>
              <a:rPr lang="en-US" sz="2000" i="1" dirty="0">
                <a:solidFill>
                  <a:srgbClr val="FFFF00"/>
                </a:solidFill>
              </a:rPr>
              <a:t>n </a:t>
            </a:r>
            <a:r>
              <a:rPr lang="en-US" sz="2000" dirty="0">
                <a:solidFill>
                  <a:srgbClr val="FFFF00"/>
                </a:solidFill>
              </a:rPr>
              <a:t>– </a:t>
            </a:r>
            <a:r>
              <a:rPr lang="en-US" sz="2000" i="1" dirty="0">
                <a:solidFill>
                  <a:srgbClr val="FFFF00"/>
                </a:solidFill>
              </a:rPr>
              <a:t>m </a:t>
            </a:r>
            <a:r>
              <a:rPr lang="en-US" sz="2000" dirty="0">
                <a:solidFill>
                  <a:srgbClr val="FFFF00"/>
                </a:solidFill>
              </a:rPr>
              <a:t>non-</a:t>
            </a:r>
            <a:r>
              <a:rPr lang="en-US" sz="2000" dirty="0" smtClean="0">
                <a:solidFill>
                  <a:srgbClr val="FFFF00"/>
                </a:solidFill>
              </a:rPr>
              <a:t>events,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written </a:t>
            </a:r>
            <a:r>
              <a:rPr lang="en-US" sz="2000" dirty="0">
                <a:solidFill>
                  <a:srgbClr val="FFFF00"/>
                </a:solidFill>
              </a:rPr>
              <a:t>in terms of factorials, 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where </a:t>
            </a:r>
            <a:r>
              <a:rPr lang="en-US" sz="2000" i="1" dirty="0">
                <a:solidFill>
                  <a:srgbClr val="FFFF00"/>
                </a:solidFill>
              </a:rPr>
              <a:t>n! </a:t>
            </a:r>
            <a:r>
              <a:rPr lang="en-US" sz="2000" dirty="0">
                <a:solidFill>
                  <a:srgbClr val="FFFF00"/>
                </a:solidFill>
              </a:rPr>
              <a:t>= </a:t>
            </a:r>
            <a:r>
              <a:rPr lang="en-US" sz="2000" i="1" dirty="0">
                <a:solidFill>
                  <a:srgbClr val="FFFF00"/>
                </a:solidFill>
              </a:rPr>
              <a:t>n </a:t>
            </a:r>
            <a:r>
              <a:rPr lang="en-US" sz="2000" dirty="0">
                <a:solidFill>
                  <a:srgbClr val="FFFF00"/>
                </a:solidFill>
              </a:rPr>
              <a:t>× (</a:t>
            </a:r>
            <a:r>
              <a:rPr lang="en-US" sz="2000" i="1" dirty="0">
                <a:solidFill>
                  <a:srgbClr val="FFFF00"/>
                </a:solidFill>
              </a:rPr>
              <a:t>n </a:t>
            </a:r>
            <a:r>
              <a:rPr lang="en-US" sz="2000" dirty="0">
                <a:solidFill>
                  <a:srgbClr val="FFFF00"/>
                </a:solidFill>
              </a:rPr>
              <a:t>− 1) × (</a:t>
            </a:r>
            <a:r>
              <a:rPr lang="en-US" sz="2000" i="1" dirty="0">
                <a:solidFill>
                  <a:srgbClr val="FFFF00"/>
                </a:solidFill>
              </a:rPr>
              <a:t>n </a:t>
            </a:r>
            <a:r>
              <a:rPr lang="en-US" sz="2000" dirty="0">
                <a:solidFill>
                  <a:srgbClr val="FFFF00"/>
                </a:solidFill>
              </a:rPr>
              <a:t>− 2) </a:t>
            </a:r>
            <a:r>
              <a:rPr lang="en-US" sz="2000" i="1" dirty="0">
                <a:solidFill>
                  <a:srgbClr val="FFFF00"/>
                </a:solidFill>
              </a:rPr>
              <a:t>. . . </a:t>
            </a:r>
            <a:r>
              <a:rPr lang="en-US" sz="2000" dirty="0">
                <a:solidFill>
                  <a:srgbClr val="FFFF00"/>
                </a:solidFill>
              </a:rPr>
              <a:t>× 3 × 2 × 1 </a:t>
            </a:r>
            <a:r>
              <a:rPr lang="en-US" sz="2000" dirty="0" smtClean="0">
                <a:solidFill>
                  <a:srgbClr val="FFFF00"/>
                </a:solidFill>
              </a:rPr>
              <a:t>and  </a:t>
            </a:r>
            <a:r>
              <a:rPr lang="en-US" sz="2000" dirty="0">
                <a:solidFill>
                  <a:srgbClr val="FFFF00"/>
                </a:solidFill>
              </a:rPr>
              <a:t>0</a:t>
            </a:r>
            <a:r>
              <a:rPr lang="en-US" sz="2000" i="1" dirty="0">
                <a:solidFill>
                  <a:srgbClr val="FFFF00"/>
                </a:solidFill>
              </a:rPr>
              <a:t>! </a:t>
            </a:r>
            <a:r>
              <a:rPr lang="en-US" sz="2000" dirty="0">
                <a:solidFill>
                  <a:srgbClr val="FFFF00"/>
                </a:solidFill>
              </a:rPr>
              <a:t>= 1. </a:t>
            </a:r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For </a:t>
            </a:r>
            <a:r>
              <a:rPr lang="en-US" sz="2000" dirty="0">
                <a:solidFill>
                  <a:srgbClr val="FFFF00"/>
                </a:solidFill>
              </a:rPr>
              <a:t>example, in three trials we can get one event and two non-events </a:t>
            </a:r>
            <a:r>
              <a:rPr lang="en-US" sz="2000" dirty="0" smtClean="0">
                <a:solidFill>
                  <a:srgbClr val="FFFF00"/>
                </a:solidFill>
              </a:rPr>
              <a:t>in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i="1" dirty="0">
                <a:solidFill>
                  <a:srgbClr val="FFFF00"/>
                </a:solidFill>
              </a:rPr>
              <a:t>C</a:t>
            </a:r>
            <a:r>
              <a:rPr lang="en-US" sz="2000" baseline="-25000" dirty="0">
                <a:solidFill>
                  <a:srgbClr val="FFFF00"/>
                </a:solidFill>
              </a:rPr>
              <a:t>3,1</a:t>
            </a:r>
            <a:r>
              <a:rPr lang="en-US" sz="2000" dirty="0">
                <a:solidFill>
                  <a:srgbClr val="FFFF00"/>
                </a:solidFill>
              </a:rPr>
              <a:t> = 3</a:t>
            </a:r>
            <a:r>
              <a:rPr lang="en-US" sz="2000" i="1" dirty="0">
                <a:solidFill>
                  <a:srgbClr val="FFFF00"/>
                </a:solidFill>
              </a:rPr>
              <a:t>!/</a:t>
            </a:r>
            <a:r>
              <a:rPr lang="en-US" sz="2000" dirty="0">
                <a:solidFill>
                  <a:srgbClr val="FFFF00"/>
                </a:solidFill>
              </a:rPr>
              <a:t>(1</a:t>
            </a:r>
            <a:r>
              <a:rPr lang="en-US" sz="2000" i="1" dirty="0">
                <a:solidFill>
                  <a:srgbClr val="FFFF00"/>
                </a:solidFill>
              </a:rPr>
              <a:t>!2!</a:t>
            </a:r>
            <a:r>
              <a:rPr lang="en-US" sz="2000" dirty="0">
                <a:solidFill>
                  <a:srgbClr val="FFFF00"/>
                </a:solidFill>
              </a:rPr>
              <a:t>) = 3 ways: ENN, NEN, or NNE, so we multiply </a:t>
            </a:r>
            <a:r>
              <a:rPr lang="en-US" sz="2000" i="1" dirty="0">
                <a:solidFill>
                  <a:srgbClr val="FFFF00"/>
                </a:solidFill>
              </a:rPr>
              <a:t>p</a:t>
            </a:r>
            <a:r>
              <a:rPr lang="en-US" sz="2000" baseline="30000" dirty="0">
                <a:solidFill>
                  <a:srgbClr val="FFFF00"/>
                </a:solidFill>
              </a:rPr>
              <a:t>1</a:t>
            </a:r>
            <a:r>
              <a:rPr lang="en-US" sz="2000" i="1" dirty="0">
                <a:solidFill>
                  <a:srgbClr val="FFFF00"/>
                </a:solidFill>
              </a:rPr>
              <a:t>q</a:t>
            </a:r>
            <a:r>
              <a:rPr lang="en-US" sz="2000" baseline="30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 by 3.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2"/>
          <a:stretch/>
        </p:blipFill>
        <p:spPr>
          <a:xfrm>
            <a:off x="228600" y="1190848"/>
            <a:ext cx="86360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8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695" y="251816"/>
            <a:ext cx="7761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/>
                <a:cs typeface="Arial"/>
              </a:rPr>
              <a:t>The binomial distribution is complicated to compute, so an approximation is used when the number of trials </a:t>
            </a:r>
            <a:r>
              <a:rPr lang="en-US" sz="2000" i="1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rgbClr val="FFFF00"/>
                </a:solidFill>
                <a:latin typeface="Arial"/>
                <a:cs typeface="Arial"/>
              </a:rPr>
              <a:t> is large and the probability </a:t>
            </a:r>
            <a:r>
              <a:rPr lang="en-US" sz="2000" i="1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lang="en-US" sz="2000" dirty="0">
                <a:solidFill>
                  <a:srgbClr val="FFFF00"/>
                </a:solidFill>
                <a:latin typeface="Arial"/>
                <a:cs typeface="Arial"/>
              </a:rPr>
              <a:t> of an event is small. In this case, because </a:t>
            </a:r>
            <a:r>
              <a:rPr lang="en-US" sz="2000" i="1" dirty="0">
                <a:solidFill>
                  <a:srgbClr val="FFFF00"/>
                </a:solidFill>
                <a:latin typeface="Arial"/>
                <a:cs typeface="Arial"/>
              </a:rPr>
              <a:t>n &gt;&gt; </a:t>
            </a:r>
            <a:r>
              <a:rPr lang="en-US" sz="2000" i="1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endParaRPr lang="en-US" sz="2000" i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00" y="1350777"/>
            <a:ext cx="72644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1842"/>
          <a:stretch/>
        </p:blipFill>
        <p:spPr>
          <a:xfrm>
            <a:off x="218452" y="2923296"/>
            <a:ext cx="8025106" cy="1040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8915" y="2321116"/>
            <a:ext cx="520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nd because </a:t>
            </a:r>
            <a:r>
              <a:rPr lang="en-US" i="1" dirty="0" smtClean="0">
                <a:solidFill>
                  <a:srgbClr val="FFFF00"/>
                </a:solidFill>
                <a:latin typeface="Arial"/>
                <a:cs typeface="Arial"/>
              </a:rPr>
              <a:t>p 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is small, we use a Taylor series</a:t>
            </a:r>
            <a:endParaRPr lang="en-US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695" y="4127665"/>
            <a:ext cx="8188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These let us replace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the binomial distribution by another 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probability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distribution that is easier to compute, called a </a:t>
            </a:r>
            <a:r>
              <a:rPr lang="en-US" i="1" dirty="0">
                <a:solidFill>
                  <a:srgbClr val="FFFF00"/>
                </a:solidFill>
                <a:latin typeface="Arial"/>
                <a:cs typeface="Arial"/>
              </a:rPr>
              <a:t>Poisson distribution </a:t>
            </a:r>
            <a:endParaRPr lang="en-US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914" y="5114682"/>
            <a:ext cx="5036009" cy="11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7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61" y="3922199"/>
            <a:ext cx="8010764" cy="2783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28" r="1528"/>
          <a:stretch/>
        </p:blipFill>
        <p:spPr>
          <a:xfrm>
            <a:off x="770761" y="166029"/>
            <a:ext cx="7874000" cy="369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1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905</Words>
  <Application>Microsoft Macintosh PowerPoint</Application>
  <PresentationFormat>On-screen Show (4:3)</PresentationFormat>
  <Paragraphs>88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100 year flood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Stein</dc:creator>
  <cp:lastModifiedBy>Seth Stein</cp:lastModifiedBy>
  <cp:revision>49</cp:revision>
  <dcterms:created xsi:type="dcterms:W3CDTF">2014-03-10T11:03:23Z</dcterms:created>
  <dcterms:modified xsi:type="dcterms:W3CDTF">2014-03-18T21:50:39Z</dcterms:modified>
</cp:coreProperties>
</file>