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handoutMasterIdLst>
    <p:handoutMasterId r:id="rId29"/>
  </p:handoutMasterIdLst>
  <p:sldIdLst>
    <p:sldId id="256" r:id="rId2"/>
    <p:sldId id="276" r:id="rId3"/>
    <p:sldId id="275" r:id="rId4"/>
    <p:sldId id="280" r:id="rId5"/>
    <p:sldId id="272" r:id="rId6"/>
    <p:sldId id="283" r:id="rId7"/>
    <p:sldId id="267" r:id="rId8"/>
    <p:sldId id="278" r:id="rId9"/>
    <p:sldId id="279" r:id="rId10"/>
    <p:sldId id="277" r:id="rId11"/>
    <p:sldId id="282" r:id="rId12"/>
    <p:sldId id="281" r:id="rId13"/>
    <p:sldId id="268" r:id="rId14"/>
    <p:sldId id="269" r:id="rId15"/>
    <p:sldId id="286" r:id="rId16"/>
    <p:sldId id="273" r:id="rId17"/>
    <p:sldId id="270" r:id="rId18"/>
    <p:sldId id="271" r:id="rId19"/>
    <p:sldId id="288" r:id="rId20"/>
    <p:sldId id="289" r:id="rId21"/>
    <p:sldId id="290" r:id="rId22"/>
    <p:sldId id="287" r:id="rId23"/>
    <p:sldId id="291" r:id="rId24"/>
    <p:sldId id="285" r:id="rId25"/>
    <p:sldId id="274" r:id="rId26"/>
    <p:sldId id="284"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06" d="100"/>
          <a:sy n="106" d="100"/>
        </p:scale>
        <p:origin x="-85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81D4099-5D02-0543-87BB-0ABA3CD1B3C8}" type="datetimeFigureOut">
              <a:rPr lang="en-US" smtClean="0"/>
              <a:t>3/27/15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5BD70C-1551-CC4D-B35E-889104412D58}" type="slidenum">
              <a:rPr lang="en-US" smtClean="0"/>
              <a:t>‹#›</a:t>
            </a:fld>
            <a:endParaRPr lang="en-US"/>
          </a:p>
        </p:txBody>
      </p:sp>
    </p:spTree>
    <p:extLst>
      <p:ext uri="{BB962C8B-B14F-4D97-AF65-F5344CB8AC3E}">
        <p14:creationId xmlns:p14="http://schemas.microsoft.com/office/powerpoint/2010/main" val="13864163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B3FF97-654F-9F47-BC38-97B1606466F1}" type="datetimeFigureOut">
              <a:rPr lang="en-US" smtClean="0"/>
              <a:t>3/27/15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3B6105-539F-1142-9FB5-B77663D1FC01}" type="slidenum">
              <a:rPr lang="en-US" smtClean="0"/>
              <a:t>‹#›</a:t>
            </a:fld>
            <a:endParaRPr lang="en-US"/>
          </a:p>
        </p:txBody>
      </p:sp>
    </p:spTree>
    <p:extLst>
      <p:ext uri="{BB962C8B-B14F-4D97-AF65-F5344CB8AC3E}">
        <p14:creationId xmlns:p14="http://schemas.microsoft.com/office/powerpoint/2010/main" val="42338084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p:cNvSpPr>
          <p:nvPr>
            <p:ph type="sldImg"/>
          </p:nvPr>
        </p:nvSpPr>
        <p:spPr>
          <a:solidFill>
            <a:srgbClr val="FFFFFF"/>
          </a:solidFill>
          <a:ln/>
        </p:spPr>
      </p:sp>
      <p:sp>
        <p:nvSpPr>
          <p:cNvPr id="481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026"/>
          <p:cNvSpPr>
            <a:spLocks noGrp="1" noRot="1" noChangeAspect="1" noChangeArrowheads="1"/>
          </p:cNvSpPr>
          <p:nvPr>
            <p:ph type="sldImg"/>
          </p:nvPr>
        </p:nvSpPr>
        <p:spPr>
          <a:solidFill>
            <a:srgbClr val="FFFFFF"/>
          </a:solidFill>
          <a:ln/>
        </p:spPr>
      </p:sp>
      <p:sp>
        <p:nvSpPr>
          <p:cNvPr id="9011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p:cNvSpPr>
            <a:spLocks noGrp="1" noRot="1" noChangeAspect="1" noChangeArrowheads="1"/>
          </p:cNvSpPr>
          <p:nvPr>
            <p:ph type="sldImg"/>
          </p:nvPr>
        </p:nvSpPr>
        <p:spPr>
          <a:solidFill>
            <a:srgbClr val="FFFFFF"/>
          </a:solidFill>
          <a:ln/>
        </p:spPr>
      </p:sp>
      <p:sp>
        <p:nvSpPr>
          <p:cNvPr id="9216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6ABD24CC-8410-0F4F-839C-58C373A860F6}" type="slidenum">
              <a:rPr lang="en-US" sz="1200"/>
              <a:pPr/>
              <a:t>8</a:t>
            </a:fld>
            <a:endParaRPr lang="en-US" sz="120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228706C-ABBD-A244-ABF3-41DB9C0ADEFB}" type="slidenum">
              <a:rPr lang="en-US" sz="1200"/>
              <a:pPr/>
              <a:t>9</a:t>
            </a:fld>
            <a:endParaRPr lang="en-US" sz="120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7CDFB1A-35F3-014E-B5BD-A01B0E9161D9}" type="slidenum">
              <a:rPr lang="en-US" sz="1200"/>
              <a:pPr/>
              <a:t>10</a:t>
            </a:fld>
            <a:endParaRPr lang="en-US" sz="120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BB21804-746F-6B43-A9FF-AF88734BDBEA}" type="slidenum">
              <a:rPr lang="en-US" sz="1200"/>
              <a:pPr/>
              <a:t>11</a:t>
            </a:fld>
            <a:endParaRPr lang="en-US" sz="1200"/>
          </a:p>
        </p:txBody>
      </p:sp>
      <p:sp>
        <p:nvSpPr>
          <p:cNvPr id="142339" name="Rectangle 2"/>
          <p:cNvSpPr>
            <a:spLocks noGrp="1" noRot="1" noChangeAspect="1" noChangeArrowheads="1"/>
          </p:cNvSpPr>
          <p:nvPr>
            <p:ph type="sldImg"/>
          </p:nvPr>
        </p:nvSpPr>
        <p:spPr>
          <a:solidFill>
            <a:srgbClr val="FFFFFF"/>
          </a:solidFill>
          <a:ln/>
        </p:spPr>
      </p:sp>
      <p:sp>
        <p:nvSpPr>
          <p:cNvPr id="1423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8AF33F2-AAAD-FE43-BB0B-D3044A9AA5EF}" type="slidenum">
              <a:rPr lang="en-US" sz="1200"/>
              <a:pPr/>
              <a:t>12</a:t>
            </a:fld>
            <a:endParaRPr lang="en-US" sz="12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B0DD36-3127-9243-AD9B-603624A9142B}" type="datetime1">
              <a:rPr lang="en-US" smtClean="0"/>
              <a:t>3/27/15</a:t>
            </a:fld>
            <a:endParaRPr lang="en-US"/>
          </a:p>
        </p:txBody>
      </p:sp>
      <p:sp>
        <p:nvSpPr>
          <p:cNvPr id="5" name="Footer Placeholder 4"/>
          <p:cNvSpPr>
            <a:spLocks noGrp="1"/>
          </p:cNvSpPr>
          <p:nvPr>
            <p:ph type="ftr" sz="quarter" idx="11"/>
          </p:nvPr>
        </p:nvSpPr>
        <p:spPr/>
        <p:txBody>
          <a:bodyPr/>
          <a:lstStyle/>
          <a:p>
            <a:r>
              <a:rPr lang="en-US" smtClean="0"/>
              <a:t>Lecture 4</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272225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0DD163-D2FD-424E-8447-C0C60017B374}" type="datetime1">
              <a:rPr lang="en-US" smtClean="0"/>
              <a:t>3/27/15</a:t>
            </a:fld>
            <a:endParaRPr lang="en-US"/>
          </a:p>
        </p:txBody>
      </p:sp>
      <p:sp>
        <p:nvSpPr>
          <p:cNvPr id="5" name="Footer Placeholder 4"/>
          <p:cNvSpPr>
            <a:spLocks noGrp="1"/>
          </p:cNvSpPr>
          <p:nvPr>
            <p:ph type="ftr" sz="quarter" idx="11"/>
          </p:nvPr>
        </p:nvSpPr>
        <p:spPr/>
        <p:txBody>
          <a:bodyPr/>
          <a:lstStyle/>
          <a:p>
            <a:r>
              <a:rPr lang="en-US" smtClean="0"/>
              <a:t>Lecture 4</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1826047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9CB078-640E-FB4A-A084-5CB2784AE8E8}" type="datetime1">
              <a:rPr lang="en-US" smtClean="0"/>
              <a:t>3/27/15</a:t>
            </a:fld>
            <a:endParaRPr lang="en-US"/>
          </a:p>
        </p:txBody>
      </p:sp>
      <p:sp>
        <p:nvSpPr>
          <p:cNvPr id="5" name="Footer Placeholder 4"/>
          <p:cNvSpPr>
            <a:spLocks noGrp="1"/>
          </p:cNvSpPr>
          <p:nvPr>
            <p:ph type="ftr" sz="quarter" idx="11"/>
          </p:nvPr>
        </p:nvSpPr>
        <p:spPr/>
        <p:txBody>
          <a:bodyPr/>
          <a:lstStyle/>
          <a:p>
            <a:r>
              <a:rPr lang="en-US" smtClean="0"/>
              <a:t>Lecture 4</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111859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15C21E-8242-1F48-9CB3-342D7710F61A}" type="datetime1">
              <a:rPr lang="en-US" smtClean="0"/>
              <a:t>3/27/15</a:t>
            </a:fld>
            <a:endParaRPr lang="en-US"/>
          </a:p>
        </p:txBody>
      </p:sp>
      <p:sp>
        <p:nvSpPr>
          <p:cNvPr id="5" name="Footer Placeholder 4"/>
          <p:cNvSpPr>
            <a:spLocks noGrp="1"/>
          </p:cNvSpPr>
          <p:nvPr>
            <p:ph type="ftr" sz="quarter" idx="11"/>
          </p:nvPr>
        </p:nvSpPr>
        <p:spPr/>
        <p:txBody>
          <a:bodyPr/>
          <a:lstStyle/>
          <a:p>
            <a:r>
              <a:rPr lang="en-US" smtClean="0"/>
              <a:t>Lecture 4</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1705429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64C823-268C-D04B-B829-433E33EB49DA}" type="datetime1">
              <a:rPr lang="en-US" smtClean="0"/>
              <a:t>3/27/15</a:t>
            </a:fld>
            <a:endParaRPr lang="en-US"/>
          </a:p>
        </p:txBody>
      </p:sp>
      <p:sp>
        <p:nvSpPr>
          <p:cNvPr id="5" name="Footer Placeholder 4"/>
          <p:cNvSpPr>
            <a:spLocks noGrp="1"/>
          </p:cNvSpPr>
          <p:nvPr>
            <p:ph type="ftr" sz="quarter" idx="11"/>
          </p:nvPr>
        </p:nvSpPr>
        <p:spPr/>
        <p:txBody>
          <a:bodyPr/>
          <a:lstStyle/>
          <a:p>
            <a:r>
              <a:rPr lang="en-US" smtClean="0"/>
              <a:t>Lecture 4</a:t>
            </a:r>
            <a:endParaRPr lang="en-US"/>
          </a:p>
        </p:txBody>
      </p:sp>
      <p:sp>
        <p:nvSpPr>
          <p:cNvPr id="6" name="Slide Number Placeholder 5"/>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3722487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925860-2283-CD44-B1D5-9B16E7F2082C}" type="datetime1">
              <a:rPr lang="en-US" smtClean="0"/>
              <a:t>3/27/15</a:t>
            </a:fld>
            <a:endParaRPr lang="en-US"/>
          </a:p>
        </p:txBody>
      </p:sp>
      <p:sp>
        <p:nvSpPr>
          <p:cNvPr id="6" name="Footer Placeholder 5"/>
          <p:cNvSpPr>
            <a:spLocks noGrp="1"/>
          </p:cNvSpPr>
          <p:nvPr>
            <p:ph type="ftr" sz="quarter" idx="11"/>
          </p:nvPr>
        </p:nvSpPr>
        <p:spPr/>
        <p:txBody>
          <a:bodyPr/>
          <a:lstStyle/>
          <a:p>
            <a:r>
              <a:rPr lang="en-US" smtClean="0"/>
              <a:t>Lecture 4</a:t>
            </a:r>
            <a:endParaRPr lang="en-US"/>
          </a:p>
        </p:txBody>
      </p:sp>
      <p:sp>
        <p:nvSpPr>
          <p:cNvPr id="7" name="Slide Number Placeholder 6"/>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1373133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1A8415-0938-B84E-B9B6-C8851CBF5F4E}" type="datetime1">
              <a:rPr lang="en-US" smtClean="0"/>
              <a:t>3/27/15</a:t>
            </a:fld>
            <a:endParaRPr lang="en-US"/>
          </a:p>
        </p:txBody>
      </p:sp>
      <p:sp>
        <p:nvSpPr>
          <p:cNvPr id="8" name="Footer Placeholder 7"/>
          <p:cNvSpPr>
            <a:spLocks noGrp="1"/>
          </p:cNvSpPr>
          <p:nvPr>
            <p:ph type="ftr" sz="quarter" idx="11"/>
          </p:nvPr>
        </p:nvSpPr>
        <p:spPr/>
        <p:txBody>
          <a:bodyPr/>
          <a:lstStyle/>
          <a:p>
            <a:r>
              <a:rPr lang="en-US" smtClean="0"/>
              <a:t>Lecture 4</a:t>
            </a:r>
            <a:endParaRPr lang="en-US"/>
          </a:p>
        </p:txBody>
      </p:sp>
      <p:sp>
        <p:nvSpPr>
          <p:cNvPr id="9" name="Slide Number Placeholder 8"/>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482622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B9EBD8-DEA1-764B-85C6-1257FC3F3DA0}" type="datetime1">
              <a:rPr lang="en-US" smtClean="0"/>
              <a:t>3/27/15</a:t>
            </a:fld>
            <a:endParaRPr lang="en-US"/>
          </a:p>
        </p:txBody>
      </p:sp>
      <p:sp>
        <p:nvSpPr>
          <p:cNvPr id="4" name="Footer Placeholder 3"/>
          <p:cNvSpPr>
            <a:spLocks noGrp="1"/>
          </p:cNvSpPr>
          <p:nvPr>
            <p:ph type="ftr" sz="quarter" idx="11"/>
          </p:nvPr>
        </p:nvSpPr>
        <p:spPr/>
        <p:txBody>
          <a:bodyPr/>
          <a:lstStyle/>
          <a:p>
            <a:r>
              <a:rPr lang="en-US" smtClean="0"/>
              <a:t>Lecture 4</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4116832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BE7372-4362-F04A-B375-92CB12128A47}" type="datetime1">
              <a:rPr lang="en-US" smtClean="0"/>
              <a:t>3/27/15</a:t>
            </a:fld>
            <a:endParaRPr lang="en-US"/>
          </a:p>
        </p:txBody>
      </p:sp>
      <p:sp>
        <p:nvSpPr>
          <p:cNvPr id="3" name="Footer Placeholder 2"/>
          <p:cNvSpPr>
            <a:spLocks noGrp="1"/>
          </p:cNvSpPr>
          <p:nvPr>
            <p:ph type="ftr" sz="quarter" idx="11"/>
          </p:nvPr>
        </p:nvSpPr>
        <p:spPr/>
        <p:txBody>
          <a:bodyPr/>
          <a:lstStyle/>
          <a:p>
            <a:r>
              <a:rPr lang="en-US" smtClean="0"/>
              <a:t>Lecture 4</a:t>
            </a:r>
            <a:endParaRPr lang="en-US"/>
          </a:p>
        </p:txBody>
      </p:sp>
      <p:sp>
        <p:nvSpPr>
          <p:cNvPr id="4" name="Slide Number Placeholder 3"/>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3675610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410AAC-5844-0248-8305-D5349AFC58FB}" type="datetime1">
              <a:rPr lang="en-US" smtClean="0"/>
              <a:t>3/27/15</a:t>
            </a:fld>
            <a:endParaRPr lang="en-US"/>
          </a:p>
        </p:txBody>
      </p:sp>
      <p:sp>
        <p:nvSpPr>
          <p:cNvPr id="6" name="Footer Placeholder 5"/>
          <p:cNvSpPr>
            <a:spLocks noGrp="1"/>
          </p:cNvSpPr>
          <p:nvPr>
            <p:ph type="ftr" sz="quarter" idx="11"/>
          </p:nvPr>
        </p:nvSpPr>
        <p:spPr/>
        <p:txBody>
          <a:bodyPr/>
          <a:lstStyle/>
          <a:p>
            <a:r>
              <a:rPr lang="en-US" smtClean="0"/>
              <a:t>Lecture 4</a:t>
            </a:r>
            <a:endParaRPr lang="en-US"/>
          </a:p>
        </p:txBody>
      </p:sp>
      <p:sp>
        <p:nvSpPr>
          <p:cNvPr id="7" name="Slide Number Placeholder 6"/>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73508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8B42C3-438B-5244-941F-72706182FF97}" type="datetime1">
              <a:rPr lang="en-US" smtClean="0"/>
              <a:t>3/27/15</a:t>
            </a:fld>
            <a:endParaRPr lang="en-US"/>
          </a:p>
        </p:txBody>
      </p:sp>
      <p:sp>
        <p:nvSpPr>
          <p:cNvPr id="6" name="Footer Placeholder 5"/>
          <p:cNvSpPr>
            <a:spLocks noGrp="1"/>
          </p:cNvSpPr>
          <p:nvPr>
            <p:ph type="ftr" sz="quarter" idx="11"/>
          </p:nvPr>
        </p:nvSpPr>
        <p:spPr/>
        <p:txBody>
          <a:bodyPr/>
          <a:lstStyle/>
          <a:p>
            <a:r>
              <a:rPr lang="en-US" smtClean="0"/>
              <a:t>Lecture 4</a:t>
            </a:r>
            <a:endParaRPr lang="en-US"/>
          </a:p>
        </p:txBody>
      </p:sp>
      <p:sp>
        <p:nvSpPr>
          <p:cNvPr id="7" name="Slide Number Placeholder 6"/>
          <p:cNvSpPr>
            <a:spLocks noGrp="1"/>
          </p:cNvSpPr>
          <p:nvPr>
            <p:ph type="sldNum" sz="quarter" idx="12"/>
          </p:nvPr>
        </p:nvSpPr>
        <p:spPr/>
        <p:txBody>
          <a:bodyPr/>
          <a:lstStyle/>
          <a:p>
            <a:fld id="{10744F1E-4BC9-3C43-B362-3A5E519C64DB}" type="slidenum">
              <a:rPr lang="en-US" smtClean="0"/>
              <a:t>‹#›</a:t>
            </a:fld>
            <a:endParaRPr lang="en-US"/>
          </a:p>
        </p:txBody>
      </p:sp>
    </p:spTree>
    <p:extLst>
      <p:ext uri="{BB962C8B-B14F-4D97-AF65-F5344CB8AC3E}">
        <p14:creationId xmlns:p14="http://schemas.microsoft.com/office/powerpoint/2010/main" val="37280584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95513-C176-B54B-9537-3E0289DA58D8}" type="datetime1">
              <a:rPr lang="en-US" smtClean="0"/>
              <a:t>3/27/15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Lecture 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44F1E-4BC9-3C43-B362-3A5E519C64DB}" type="slidenum">
              <a:rPr lang="en-US" smtClean="0"/>
              <a:t>‹#›</a:t>
            </a:fld>
            <a:endParaRPr lang="en-US"/>
          </a:p>
        </p:txBody>
      </p:sp>
    </p:spTree>
    <p:extLst>
      <p:ext uri="{BB962C8B-B14F-4D97-AF65-F5344CB8AC3E}">
        <p14:creationId xmlns:p14="http://schemas.microsoft.com/office/powerpoint/2010/main" val="3917106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hyperlink" Target="http://en.wikipedia.org/wiki/Titanium_dioxide" TargetMode="External"/><Relationship Id="rId6" Type="http://schemas.openxmlformats.org/officeDocument/2006/relationships/hyperlink" Target="http://en.wikipedia.org/wiki/Iron(II)_oxide" TargetMode="External"/><Relationship Id="rId7" Type="http://schemas.openxmlformats.org/officeDocument/2006/relationships/hyperlink" Target="http://en.wikipedia.org/wiki/Alumina" TargetMode="External"/><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tif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png"/><Relationship Id="rId1" Type="http://schemas.microsoft.com/office/2007/relationships/media" Target="../media/media1.mp4"/><Relationship Id="rId2" Type="http://schemas.openxmlformats.org/officeDocument/2006/relationships/video" Target="../media/media1.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g"/><Relationship Id="rId3" Type="http://schemas.openxmlformats.org/officeDocument/2006/relationships/image" Target="../media/image3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0780" y="317529"/>
            <a:ext cx="8089653" cy="707886"/>
          </a:xfrm>
          <a:prstGeom prst="rect">
            <a:avLst/>
          </a:prstGeom>
          <a:noFill/>
        </p:spPr>
        <p:txBody>
          <a:bodyPr wrap="square" rtlCol="0">
            <a:spAutoFit/>
          </a:bodyPr>
          <a:lstStyle/>
          <a:p>
            <a:pPr algn="ctr"/>
            <a:r>
              <a:rPr lang="en-US" sz="4000" dirty="0">
                <a:solidFill>
                  <a:srgbClr val="FFFF00"/>
                </a:solidFill>
              </a:rPr>
              <a:t>4</a:t>
            </a:r>
            <a:r>
              <a:rPr lang="en-US" sz="4000" dirty="0" smtClean="0">
                <a:solidFill>
                  <a:srgbClr val="FFFF00"/>
                </a:solidFill>
              </a:rPr>
              <a:t>: Uncertainty and Probability</a:t>
            </a:r>
            <a:endParaRPr lang="en-US" sz="4000" dirty="0">
              <a:solidFill>
                <a:srgbClr val="FFFF00"/>
              </a:solidFill>
            </a:endParaRPr>
          </a:p>
        </p:txBody>
      </p:sp>
      <p:sp>
        <p:nvSpPr>
          <p:cNvPr id="2" name="TextBox 1"/>
          <p:cNvSpPr txBox="1"/>
          <p:nvPr/>
        </p:nvSpPr>
        <p:spPr>
          <a:xfrm>
            <a:off x="880856" y="1413598"/>
            <a:ext cx="7719577" cy="5539978"/>
          </a:xfrm>
          <a:prstGeom prst="rect">
            <a:avLst/>
          </a:prstGeom>
          <a:noFill/>
        </p:spPr>
        <p:txBody>
          <a:bodyPr wrap="square" rtlCol="0">
            <a:spAutoFit/>
          </a:bodyPr>
          <a:lstStyle/>
          <a:p>
            <a:r>
              <a:rPr lang="en-US" sz="2400" i="1" dirty="0" smtClean="0">
                <a:solidFill>
                  <a:srgbClr val="FFFF00"/>
                </a:solidFill>
              </a:rPr>
              <a:t>“The </a:t>
            </a:r>
            <a:r>
              <a:rPr lang="en-US" sz="2400" i="1" dirty="0">
                <a:solidFill>
                  <a:srgbClr val="FFFF00"/>
                </a:solidFill>
              </a:rPr>
              <a:t>scientist has a lot of experience with ignorance and doubt and uncertainty, and this experience is of very great importance, I think. </a:t>
            </a:r>
            <a:endParaRPr lang="en-US" sz="2400" i="1" dirty="0" smtClean="0">
              <a:solidFill>
                <a:srgbClr val="FFFF00"/>
              </a:solidFill>
            </a:endParaRPr>
          </a:p>
          <a:p>
            <a:endParaRPr lang="en-US" sz="2400" i="1" dirty="0">
              <a:solidFill>
                <a:srgbClr val="FFFF00"/>
              </a:solidFill>
            </a:endParaRPr>
          </a:p>
          <a:p>
            <a:r>
              <a:rPr lang="en-US" sz="2400" i="1" dirty="0" smtClean="0">
                <a:solidFill>
                  <a:srgbClr val="FFFF00"/>
                </a:solidFill>
              </a:rPr>
              <a:t>When </a:t>
            </a:r>
            <a:r>
              <a:rPr lang="en-US" sz="2400" i="1" dirty="0">
                <a:solidFill>
                  <a:srgbClr val="FFFF00"/>
                </a:solidFill>
              </a:rPr>
              <a:t>a scientist does not know the answer to a problem, he is ignorant. When he has a hunch as to what the result is, he is uncertain. And when he is pretty damn sure of what the result is going to be, he is still in some doubt</a:t>
            </a:r>
            <a:r>
              <a:rPr lang="en-US" sz="2400" i="1" dirty="0" smtClean="0">
                <a:solidFill>
                  <a:srgbClr val="FFFF00"/>
                </a:solidFill>
              </a:rPr>
              <a:t>.</a:t>
            </a:r>
          </a:p>
          <a:p>
            <a:endParaRPr lang="en-US" sz="2400" i="1" dirty="0">
              <a:solidFill>
                <a:srgbClr val="FFFF00"/>
              </a:solidFill>
            </a:endParaRPr>
          </a:p>
          <a:p>
            <a:r>
              <a:rPr lang="en-US" sz="2400" i="1" dirty="0" smtClean="0">
                <a:solidFill>
                  <a:srgbClr val="FFFF00"/>
                </a:solidFill>
              </a:rPr>
              <a:t> </a:t>
            </a:r>
            <a:r>
              <a:rPr lang="en-US" sz="2400" i="1" dirty="0">
                <a:solidFill>
                  <a:srgbClr val="FFFF00"/>
                </a:solidFill>
              </a:rPr>
              <a:t>We have found it of paramount importance that in order to progress, we must recognize our ignorance and leave room for </a:t>
            </a:r>
            <a:r>
              <a:rPr lang="en-US" sz="2400" i="1">
                <a:solidFill>
                  <a:srgbClr val="FFFF00"/>
                </a:solidFill>
              </a:rPr>
              <a:t>doubt</a:t>
            </a:r>
            <a:r>
              <a:rPr lang="en-US" sz="2400" i="1" smtClean="0">
                <a:solidFill>
                  <a:srgbClr val="FFFF00"/>
                </a:solidFill>
              </a:rPr>
              <a:t>.” </a:t>
            </a:r>
            <a:endParaRPr lang="en-US" sz="2400" i="1" dirty="0" smtClean="0">
              <a:solidFill>
                <a:srgbClr val="FFFF00"/>
              </a:solidFill>
            </a:endParaRPr>
          </a:p>
          <a:p>
            <a:endParaRPr lang="en-US" sz="2400" dirty="0">
              <a:solidFill>
                <a:srgbClr val="FFFF00"/>
              </a:solidFill>
            </a:endParaRPr>
          </a:p>
          <a:p>
            <a:r>
              <a:rPr lang="en-US" sz="2400" dirty="0">
                <a:solidFill>
                  <a:srgbClr val="FFFF00"/>
                </a:solidFill>
              </a:rPr>
              <a:t>Richard Feynman, 1988 </a:t>
            </a:r>
          </a:p>
          <a:p>
            <a:endParaRPr lang="en-US" dirty="0"/>
          </a:p>
        </p:txBody>
      </p:sp>
    </p:spTree>
    <p:extLst>
      <p:ext uri="{BB962C8B-B14F-4D97-AF65-F5344CB8AC3E}">
        <p14:creationId xmlns:p14="http://schemas.microsoft.com/office/powerpoint/2010/main" val="15286931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54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4572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819400"/>
            <a:ext cx="41783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 Box 6"/>
          <p:cNvSpPr txBox="1">
            <a:spLocks noChangeArrowheads="1"/>
          </p:cNvSpPr>
          <p:nvPr/>
        </p:nvSpPr>
        <p:spPr bwMode="auto">
          <a:xfrm>
            <a:off x="381000" y="6369050"/>
            <a:ext cx="617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a:t>http://www.geokem.com/earths_average_composition.html</a:t>
            </a:r>
          </a:p>
        </p:txBody>
      </p:sp>
      <p:sp>
        <p:nvSpPr>
          <p:cNvPr id="145413" name="Text Box 7"/>
          <p:cNvSpPr txBox="1">
            <a:spLocks noChangeArrowheads="1"/>
          </p:cNvSpPr>
          <p:nvPr/>
        </p:nvSpPr>
        <p:spPr bwMode="auto">
          <a:xfrm>
            <a:off x="5486400" y="7620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145414" name="Text Box 8"/>
          <p:cNvSpPr txBox="1">
            <a:spLocks noChangeArrowheads="1"/>
          </p:cNvSpPr>
          <p:nvPr/>
        </p:nvSpPr>
        <p:spPr bwMode="auto">
          <a:xfrm>
            <a:off x="762000" y="4419600"/>
            <a:ext cx="39624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a:latin typeface="Helvetica" charset="0"/>
              </a:rPr>
              <a:t>Basalt generally has a composition of 45-55 wt% SiO2, 2-6 wt% total alkalis, 0.5-2.0 wt% </a:t>
            </a:r>
            <a:r>
              <a:rPr lang="en-US" sz="1600">
                <a:solidFill>
                  <a:srgbClr val="002BB8"/>
                </a:solidFill>
                <a:hlinkClick r:id="rId5"/>
              </a:rPr>
              <a:t>TiO2</a:t>
            </a:r>
            <a:r>
              <a:rPr lang="en-US" sz="1600">
                <a:latin typeface="Helvetica" charset="0"/>
              </a:rPr>
              <a:t>, 5-14 wt% </a:t>
            </a:r>
            <a:r>
              <a:rPr lang="en-US" sz="1600">
                <a:solidFill>
                  <a:srgbClr val="002BB8"/>
                </a:solidFill>
                <a:hlinkClick r:id="rId6"/>
              </a:rPr>
              <a:t>FeO</a:t>
            </a:r>
            <a:r>
              <a:rPr lang="en-US" sz="1600">
                <a:latin typeface="Helvetica" charset="0"/>
              </a:rPr>
              <a:t> and 14 wt% or more </a:t>
            </a:r>
            <a:r>
              <a:rPr lang="en-US" sz="1600">
                <a:solidFill>
                  <a:srgbClr val="002BB8"/>
                </a:solidFill>
                <a:hlinkClick r:id="rId7"/>
              </a:rPr>
              <a:t>Al2O3</a:t>
            </a:r>
            <a:r>
              <a:rPr lang="en-US" sz="1600">
                <a:latin typeface="Helvetica" charset="0"/>
              </a:rPr>
              <a:t>. Contents of CaO are commonly near 10 wt%, those of MgO commonly in the range 5 to 12 wt%.</a:t>
            </a:r>
          </a:p>
        </p:txBody>
      </p:sp>
      <p:sp>
        <p:nvSpPr>
          <p:cNvPr id="145415" name="Rectangle 9"/>
          <p:cNvSpPr>
            <a:spLocks noGrp="1" noChangeArrowheads="1"/>
          </p:cNvSpPr>
          <p:nvPr>
            <p:ph type="title"/>
          </p:nvPr>
        </p:nvSpPr>
        <p:spPr>
          <a:xfrm>
            <a:off x="5181600" y="685800"/>
            <a:ext cx="3200400" cy="609600"/>
          </a:xfrm>
        </p:spPr>
        <p:txBody>
          <a:bodyPr/>
          <a:lstStyle/>
          <a:p>
            <a:pPr eaLnBrk="1" hangingPunct="1"/>
            <a:r>
              <a:rPr lang="en-US" sz="2400">
                <a:solidFill>
                  <a:schemeClr val="tx1"/>
                </a:solidFill>
                <a:latin typeface="Times" charset="0"/>
                <a:ea typeface="ＭＳ Ｐゴシック" charset="0"/>
                <a:cs typeface="ＭＳ Ｐゴシック" charset="0"/>
              </a:rPr>
              <a:t>Oceanic crust variability</a:t>
            </a:r>
          </a:p>
        </p:txBody>
      </p:sp>
      <p:sp>
        <p:nvSpPr>
          <p:cNvPr id="145416"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703D5AD9-2C1A-AA4F-BAD4-B4D7F6439F46}" type="slidenum">
              <a:rPr lang="en-US" sz="1400"/>
              <a:pPr/>
              <a:t>10</a:t>
            </a:fld>
            <a:endParaRPr lang="en-US" sz="1400"/>
          </a:p>
        </p:txBody>
      </p:sp>
    </p:spTree>
    <p:extLst>
      <p:ext uri="{BB962C8B-B14F-4D97-AF65-F5344CB8AC3E}">
        <p14:creationId xmlns:p14="http://schemas.microsoft.com/office/powerpoint/2010/main" val="1688625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campusair"/>
          <p:cNvPicPr>
            <a:picLocks noChangeAspect="1" noChangeArrowheads="1"/>
          </p:cNvPicPr>
          <p:nvPr/>
        </p:nvPicPr>
        <p:blipFill>
          <a:blip r:embed="rId3">
            <a:extLst>
              <a:ext uri="{28A0092B-C50C-407E-A947-70E740481C1C}">
                <a14:useLocalDpi xmlns:a14="http://schemas.microsoft.com/office/drawing/2010/main" val="0"/>
              </a:ext>
            </a:extLst>
          </a:blip>
          <a:srcRect b="5341"/>
          <a:stretch>
            <a:fillRect/>
          </a:stretch>
        </p:blipFill>
        <p:spPr bwMode="auto">
          <a:xfrm>
            <a:off x="49213" y="2743200"/>
            <a:ext cx="8561387"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Picture 3" descr="gps6"/>
          <p:cNvPicPr>
            <a:picLocks noChangeAspect="1" noChangeArrowheads="1"/>
          </p:cNvPicPr>
          <p:nvPr/>
        </p:nvPicPr>
        <p:blipFill>
          <a:blip r:embed="rId4">
            <a:extLst>
              <a:ext uri="{28A0092B-C50C-407E-A947-70E740481C1C}">
                <a14:useLocalDpi xmlns:a14="http://schemas.microsoft.com/office/drawing/2010/main" val="0"/>
              </a:ext>
            </a:extLst>
          </a:blip>
          <a:srcRect l="9395" t="1389" r="5208" b="4167"/>
          <a:stretch>
            <a:fillRect/>
          </a:stretch>
        </p:blipFill>
        <p:spPr bwMode="auto">
          <a:xfrm>
            <a:off x="228600" y="0"/>
            <a:ext cx="4260850"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Line 4"/>
          <p:cNvSpPr>
            <a:spLocks noChangeShapeType="1"/>
          </p:cNvSpPr>
          <p:nvPr/>
        </p:nvSpPr>
        <p:spPr bwMode="auto">
          <a:xfrm flipH="1">
            <a:off x="1752600" y="762000"/>
            <a:ext cx="457200" cy="4191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1317" name="Line 5"/>
          <p:cNvSpPr>
            <a:spLocks noChangeShapeType="1"/>
          </p:cNvSpPr>
          <p:nvPr/>
        </p:nvSpPr>
        <p:spPr bwMode="auto">
          <a:xfrm>
            <a:off x="4038600" y="2819400"/>
            <a:ext cx="3200400" cy="3810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131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07D5154-4085-3A4D-9962-446F4438C060}" type="slidenum">
              <a:rPr lang="en-US" sz="1400"/>
              <a:pPr/>
              <a:t>11</a:t>
            </a:fld>
            <a:endParaRPr lang="en-US" sz="1400"/>
          </a:p>
        </p:txBody>
      </p:sp>
    </p:spTree>
    <p:extLst>
      <p:ext uri="{BB962C8B-B14F-4D97-AF65-F5344CB8AC3E}">
        <p14:creationId xmlns:p14="http://schemas.microsoft.com/office/powerpoint/2010/main" val="2870646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3">
            <a:extLst>
              <a:ext uri="{28A0092B-C50C-407E-A947-70E740481C1C}">
                <a14:useLocalDpi xmlns:a14="http://schemas.microsoft.com/office/drawing/2010/main" val="0"/>
              </a:ext>
            </a:extLst>
          </a:blip>
          <a:srcRect t="5304" r="6383"/>
          <a:stretch>
            <a:fillRect/>
          </a:stretch>
        </p:blipFill>
        <p:spPr bwMode="auto">
          <a:xfrm>
            <a:off x="685800" y="882650"/>
            <a:ext cx="32004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3"/>
          <p:cNvPicPr>
            <a:picLocks noChangeAspect="1" noChangeArrowheads="1"/>
          </p:cNvPicPr>
          <p:nvPr/>
        </p:nvPicPr>
        <p:blipFill>
          <a:blip r:embed="rId4">
            <a:extLst>
              <a:ext uri="{28A0092B-C50C-407E-A947-70E740481C1C}">
                <a14:useLocalDpi xmlns:a14="http://schemas.microsoft.com/office/drawing/2010/main" val="0"/>
              </a:ext>
            </a:extLst>
          </a:blip>
          <a:srcRect l="22159" t="29802"/>
          <a:stretch>
            <a:fillRect/>
          </a:stretch>
        </p:blipFill>
        <p:spPr bwMode="auto">
          <a:xfrm>
            <a:off x="4343400" y="955675"/>
            <a:ext cx="38862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4"/>
          <p:cNvPicPr>
            <a:picLocks noChangeAspect="1" noChangeArrowheads="1"/>
          </p:cNvPicPr>
          <p:nvPr/>
        </p:nvPicPr>
        <p:blipFill>
          <a:blip r:embed="rId5">
            <a:extLst>
              <a:ext uri="{28A0092B-C50C-407E-A947-70E740481C1C}">
                <a14:useLocalDpi xmlns:a14="http://schemas.microsoft.com/office/drawing/2010/main" val="0"/>
              </a:ext>
            </a:extLst>
          </a:blip>
          <a:srcRect l="7947" t="12552" b="7114"/>
          <a:stretch>
            <a:fillRect/>
          </a:stretch>
        </p:blipFill>
        <p:spPr bwMode="auto">
          <a:xfrm>
            <a:off x="457200" y="3479800"/>
            <a:ext cx="3530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5"/>
          <p:cNvPicPr>
            <a:picLocks noChangeAspect="1" noChangeArrowheads="1"/>
          </p:cNvPicPr>
          <p:nvPr/>
        </p:nvPicPr>
        <p:blipFill>
          <a:blip r:embed="rId6">
            <a:extLst>
              <a:ext uri="{28A0092B-C50C-407E-A947-70E740481C1C}">
                <a14:useLocalDpi xmlns:a14="http://schemas.microsoft.com/office/drawing/2010/main" val="0"/>
              </a:ext>
            </a:extLst>
          </a:blip>
          <a:srcRect t="18243"/>
          <a:stretch>
            <a:fillRect/>
          </a:stretch>
        </p:blipFill>
        <p:spPr bwMode="auto">
          <a:xfrm>
            <a:off x="4343400" y="3479800"/>
            <a:ext cx="45085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2" name="Text Box 6"/>
          <p:cNvSpPr txBox="1">
            <a:spLocks noChangeArrowheads="1"/>
          </p:cNvSpPr>
          <p:nvPr/>
        </p:nvSpPr>
        <p:spPr bwMode="auto">
          <a:xfrm>
            <a:off x="4860925" y="457200"/>
            <a:ext cx="3476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Sum of two-point averages</a:t>
            </a:r>
          </a:p>
        </p:txBody>
      </p:sp>
      <p:sp>
        <p:nvSpPr>
          <p:cNvPr id="157703" name="Text Box 7"/>
          <p:cNvSpPr txBox="1">
            <a:spLocks noChangeArrowheads="1"/>
          </p:cNvSpPr>
          <p:nvPr/>
        </p:nvSpPr>
        <p:spPr bwMode="auto">
          <a:xfrm>
            <a:off x="457200" y="5867400"/>
            <a:ext cx="317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Sum of 3-point averages</a:t>
            </a:r>
          </a:p>
        </p:txBody>
      </p:sp>
      <p:sp>
        <p:nvSpPr>
          <p:cNvPr id="157704" name="Text Box 8"/>
          <p:cNvSpPr txBox="1">
            <a:spLocks noChangeArrowheads="1"/>
          </p:cNvSpPr>
          <p:nvPr/>
        </p:nvSpPr>
        <p:spPr bwMode="auto">
          <a:xfrm>
            <a:off x="4953000" y="5867400"/>
            <a:ext cx="3324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Sum of 16-point averages</a:t>
            </a:r>
          </a:p>
        </p:txBody>
      </p:sp>
      <p:sp>
        <p:nvSpPr>
          <p:cNvPr id="157705" name="Text Box 9"/>
          <p:cNvSpPr txBox="1">
            <a:spLocks noChangeArrowheads="1"/>
          </p:cNvSpPr>
          <p:nvPr/>
        </p:nvSpPr>
        <p:spPr bwMode="auto">
          <a:xfrm>
            <a:off x="1600200" y="6400800"/>
            <a:ext cx="670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a:t>http://www.statisticalengineering.com/central_limit_theorem.htm</a:t>
            </a:r>
          </a:p>
        </p:txBody>
      </p:sp>
      <p:sp>
        <p:nvSpPr>
          <p:cNvPr id="157706" name="Text Box 10"/>
          <p:cNvSpPr txBox="1">
            <a:spLocks noChangeArrowheads="1"/>
          </p:cNvSpPr>
          <p:nvPr/>
        </p:nvSpPr>
        <p:spPr bwMode="auto">
          <a:xfrm>
            <a:off x="457200" y="457200"/>
            <a:ext cx="4027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Starting nonnormal distribution</a:t>
            </a:r>
          </a:p>
        </p:txBody>
      </p:sp>
      <p:sp>
        <p:nvSpPr>
          <p:cNvPr id="157707" name="Rectangle 11"/>
          <p:cNvSpPr>
            <a:spLocks noGrp="1" noChangeArrowheads="1"/>
          </p:cNvSpPr>
          <p:nvPr>
            <p:ph type="title"/>
          </p:nvPr>
        </p:nvSpPr>
        <p:spPr>
          <a:xfrm>
            <a:off x="685800" y="152400"/>
            <a:ext cx="7772400" cy="228600"/>
          </a:xfrm>
        </p:spPr>
        <p:txBody>
          <a:bodyPr>
            <a:normAutofit fontScale="90000"/>
          </a:bodyPr>
          <a:lstStyle/>
          <a:p>
            <a:pPr eaLnBrk="1" hangingPunct="1"/>
            <a:r>
              <a:rPr lang="en-US" sz="2400" b="1">
                <a:latin typeface="Helvetica" charset="0"/>
                <a:ea typeface="ＭＳ Ｐゴシック" charset="0"/>
                <a:cs typeface="ＭＳ Ｐゴシック" charset="0"/>
              </a:rPr>
              <a:t>Numerical demonstration of Central Limit Theorem</a:t>
            </a:r>
            <a:endParaRPr lang="en-US">
              <a:latin typeface="Times" charset="0"/>
              <a:ea typeface="ＭＳ Ｐゴシック" charset="0"/>
              <a:cs typeface="ＭＳ Ｐゴシック" charset="0"/>
            </a:endParaRPr>
          </a:p>
        </p:txBody>
      </p:sp>
      <p:sp>
        <p:nvSpPr>
          <p:cNvPr id="157708" name="Slide Number Placeholder 13"/>
          <p:cNvSpPr>
            <a:spLocks noGrp="1"/>
          </p:cNvSpPr>
          <p:nvPr>
            <p:ph type="sldNum" sz="quarter" idx="12"/>
          </p:nvPr>
        </p:nvSpPr>
        <p:spPr>
          <a:xfrm>
            <a:off x="7239000"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A5C68C5-4D56-A44F-9AA0-02D014C0E19A}" type="slidenum">
              <a:rPr lang="en-US" sz="1400"/>
              <a:pPr/>
              <a:t>12</a:t>
            </a:fld>
            <a:endParaRPr lang="en-US" sz="1400"/>
          </a:p>
        </p:txBody>
      </p:sp>
    </p:spTree>
    <p:extLst>
      <p:ext uri="{BB962C8B-B14F-4D97-AF65-F5344CB8AC3E}">
        <p14:creationId xmlns:p14="http://schemas.microsoft.com/office/powerpoint/2010/main" val="39956065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nfig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038" y="303834"/>
            <a:ext cx="3413698" cy="6258091"/>
          </a:xfrm>
          <a:prstGeom prst="rect">
            <a:avLst/>
          </a:prstGeom>
        </p:spPr>
      </p:pic>
      <p:sp>
        <p:nvSpPr>
          <p:cNvPr id="3" name="TextBox 2"/>
          <p:cNvSpPr txBox="1"/>
          <p:nvPr/>
        </p:nvSpPr>
        <p:spPr>
          <a:xfrm>
            <a:off x="4650099" y="450712"/>
            <a:ext cx="3892154" cy="5940088"/>
          </a:xfrm>
          <a:prstGeom prst="rect">
            <a:avLst/>
          </a:prstGeom>
          <a:noFill/>
        </p:spPr>
        <p:txBody>
          <a:bodyPr wrap="square" rtlCol="0">
            <a:spAutoFit/>
          </a:bodyPr>
          <a:lstStyle/>
          <a:p>
            <a:r>
              <a:rPr lang="en-US" sz="2000" b="1" dirty="0" smtClean="0">
                <a:solidFill>
                  <a:srgbClr val="FFFF00"/>
                </a:solidFill>
              </a:rPr>
              <a:t>PAN 4.2:  </a:t>
            </a:r>
            <a:r>
              <a:rPr lang="en-US" sz="2000" b="1" dirty="0">
                <a:solidFill>
                  <a:srgbClr val="FFFF00"/>
                </a:solidFill>
              </a:rPr>
              <a:t>Histogram of the results of drawing </a:t>
            </a:r>
            <a:r>
              <a:rPr lang="en-US" sz="2000" b="1" i="1" dirty="0">
                <a:solidFill>
                  <a:srgbClr val="FFFF00"/>
                </a:solidFill>
              </a:rPr>
              <a:t>N</a:t>
            </a:r>
            <a:r>
              <a:rPr lang="en-US" sz="2000" b="1" dirty="0">
                <a:solidFill>
                  <a:srgbClr val="FFFF00"/>
                </a:solidFill>
              </a:rPr>
              <a:t> samples from a Gaussian parent distribution with mean zero and a unit standard deviation. </a:t>
            </a:r>
            <a:endParaRPr lang="en-US" sz="2000" b="1" dirty="0" smtClean="0">
              <a:solidFill>
                <a:srgbClr val="FFFF00"/>
              </a:solidFill>
            </a:endParaRPr>
          </a:p>
          <a:p>
            <a:endParaRPr lang="en-US" sz="2000" b="1" dirty="0">
              <a:solidFill>
                <a:srgbClr val="FFFF00"/>
              </a:solidFill>
            </a:endParaRPr>
          </a:p>
          <a:p>
            <a:r>
              <a:rPr lang="en-US" sz="2000" b="1" dirty="0" smtClean="0">
                <a:solidFill>
                  <a:srgbClr val="FFFF00"/>
                </a:solidFill>
              </a:rPr>
              <a:t>For </a:t>
            </a:r>
            <a:r>
              <a:rPr lang="en-US" sz="2000" b="1" dirty="0">
                <a:solidFill>
                  <a:srgbClr val="FFFF00"/>
                </a:solidFill>
              </a:rPr>
              <a:t>small numbers of samples the observed distribution can look quite different from the parent distribution and the sample mean </a:t>
            </a:r>
            <a:r>
              <a:rPr lang="en-US" sz="2000" b="1" i="1" dirty="0">
                <a:solidFill>
                  <a:srgbClr val="FFFF00"/>
                </a:solidFill>
                <a:sym typeface="Symbol"/>
              </a:rPr>
              <a:t></a:t>
            </a:r>
            <a:r>
              <a:rPr lang="en-US" sz="2000" b="1" i="1" dirty="0">
                <a:solidFill>
                  <a:srgbClr val="FFFF00"/>
                </a:solidFill>
              </a:rPr>
              <a:t>'</a:t>
            </a:r>
            <a:r>
              <a:rPr lang="en-US" sz="2000" b="1" dirty="0">
                <a:solidFill>
                  <a:srgbClr val="FFFF00"/>
                </a:solidFill>
              </a:rPr>
              <a:t> differs from that of the parent distribution</a:t>
            </a:r>
            <a:r>
              <a:rPr lang="en-US" sz="2000" b="1" dirty="0" smtClean="0">
                <a:solidFill>
                  <a:srgbClr val="FFFF00"/>
                </a:solidFill>
              </a:rPr>
              <a:t>.</a:t>
            </a:r>
          </a:p>
          <a:p>
            <a:endParaRPr lang="en-US" sz="2000" b="1" dirty="0">
              <a:solidFill>
                <a:srgbClr val="FFFF00"/>
              </a:solidFill>
            </a:endParaRPr>
          </a:p>
          <a:p>
            <a:r>
              <a:rPr lang="en-US" sz="2000" b="1" dirty="0" smtClean="0">
                <a:solidFill>
                  <a:srgbClr val="FFFF00"/>
                </a:solidFill>
              </a:rPr>
              <a:t> </a:t>
            </a:r>
            <a:r>
              <a:rPr lang="en-US" sz="2000" b="1" dirty="0">
                <a:solidFill>
                  <a:srgbClr val="FFFF00"/>
                </a:solidFill>
              </a:rPr>
              <a:t>As the number of samples increases, the observed distribution looks increasingly like the parent distribution. (Stein and </a:t>
            </a:r>
            <a:r>
              <a:rPr lang="en-US" sz="2000" b="1" dirty="0" err="1">
                <a:solidFill>
                  <a:srgbClr val="FFFF00"/>
                </a:solidFill>
              </a:rPr>
              <a:t>Wysession</a:t>
            </a:r>
            <a:r>
              <a:rPr lang="en-US" sz="2000" b="1" dirty="0">
                <a:solidFill>
                  <a:srgbClr val="FFFF00"/>
                </a:solidFill>
              </a:rPr>
              <a:t>, 2003)</a:t>
            </a:r>
            <a:endParaRPr lang="en-US" sz="2000" dirty="0">
              <a:solidFill>
                <a:srgbClr val="FFFF00"/>
              </a:solidFill>
            </a:endParaRPr>
          </a:p>
          <a:p>
            <a:endParaRPr lang="en-US" sz="2000" dirty="0">
              <a:solidFill>
                <a:srgbClr val="FFFF00"/>
              </a:solidFill>
            </a:endParaRPr>
          </a:p>
        </p:txBody>
      </p:sp>
    </p:spTree>
    <p:extLst>
      <p:ext uri="{BB962C8B-B14F-4D97-AF65-F5344CB8AC3E}">
        <p14:creationId xmlns:p14="http://schemas.microsoft.com/office/powerpoint/2010/main" val="82439563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nfig4.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35" y="473522"/>
            <a:ext cx="8384720" cy="4283782"/>
          </a:xfrm>
          <a:prstGeom prst="rect">
            <a:avLst/>
          </a:prstGeom>
        </p:spPr>
      </p:pic>
      <p:sp>
        <p:nvSpPr>
          <p:cNvPr id="3" name="TextBox 2"/>
          <p:cNvSpPr txBox="1"/>
          <p:nvPr/>
        </p:nvSpPr>
        <p:spPr>
          <a:xfrm>
            <a:off x="757946" y="5367576"/>
            <a:ext cx="7968672" cy="1292662"/>
          </a:xfrm>
          <a:prstGeom prst="rect">
            <a:avLst/>
          </a:prstGeom>
          <a:noFill/>
        </p:spPr>
        <p:txBody>
          <a:bodyPr wrap="square" rtlCol="0">
            <a:spAutoFit/>
          </a:bodyPr>
          <a:lstStyle/>
          <a:p>
            <a:r>
              <a:rPr lang="en-US" sz="2000" b="1" dirty="0" smtClean="0">
                <a:solidFill>
                  <a:srgbClr val="FFFF00"/>
                </a:solidFill>
              </a:rPr>
              <a:t>PAN </a:t>
            </a:r>
            <a:r>
              <a:rPr lang="en-US" sz="2000" b="1" dirty="0">
                <a:solidFill>
                  <a:srgbClr val="FFFF00"/>
                </a:solidFill>
              </a:rPr>
              <a:t>4.3: Maximum rate of motion in and across the New Madrid seismic zone shown by successively more precise GPS measurements. (Calais and Stein, 2009)</a:t>
            </a:r>
            <a:endParaRPr lang="en-US" sz="2000" dirty="0">
              <a:solidFill>
                <a:srgbClr val="FFFF00"/>
              </a:solidFill>
            </a:endParaRPr>
          </a:p>
          <a:p>
            <a:endParaRPr lang="en-US" dirty="0"/>
          </a:p>
        </p:txBody>
      </p:sp>
    </p:spTree>
    <p:extLst>
      <p:ext uri="{BB962C8B-B14F-4D97-AF65-F5344CB8AC3E}">
        <p14:creationId xmlns:p14="http://schemas.microsoft.com/office/powerpoint/2010/main" val="42246884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Lecture 4</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15</a:t>
            </a:fld>
            <a:endParaRPr lang="en-US"/>
          </a:p>
        </p:txBody>
      </p:sp>
      <p:pic>
        <p:nvPicPr>
          <p:cNvPr id="6" name="cancerclust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7778" y="260350"/>
            <a:ext cx="8128000" cy="6096000"/>
          </a:xfrm>
          <a:prstGeom prst="rect">
            <a:avLst/>
          </a:prstGeom>
        </p:spPr>
      </p:pic>
    </p:spTree>
    <p:extLst>
      <p:ext uri="{BB962C8B-B14F-4D97-AF65-F5344CB8AC3E}">
        <p14:creationId xmlns:p14="http://schemas.microsoft.com/office/powerpoint/2010/main" val="178611863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subTitle" idx="1"/>
          </p:nvPr>
        </p:nvSpPr>
        <p:spPr>
          <a:xfrm>
            <a:off x="762000" y="758123"/>
            <a:ext cx="7924800" cy="1752600"/>
          </a:xfrm>
        </p:spPr>
        <p:txBody>
          <a:bodyPr>
            <a:noAutofit/>
          </a:bodyPr>
          <a:lstStyle/>
          <a:p>
            <a:r>
              <a:rPr lang="en-US" dirty="0" smtClean="0">
                <a:solidFill>
                  <a:srgbClr val="FFFF00"/>
                </a:solidFill>
              </a:rPr>
              <a:t>CQ: </a:t>
            </a:r>
            <a:r>
              <a:rPr lang="en-US" dirty="0">
                <a:solidFill>
                  <a:srgbClr val="FFFF00"/>
                </a:solidFill>
              </a:rPr>
              <a:t>A challenge for medical researchers involves "cancer clusters," communities that have higher-than-expected cancer rates. Some clusters would be expected to occur purely from chance, because of 100 communities, 5% should have rates that are significantly higher at 95% confidence, etc. How could one try to identify which clusters result from factors other than chance? </a:t>
            </a:r>
          </a:p>
          <a:p>
            <a:endParaRPr lang="en-US"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386549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subTitle" idx="1"/>
          </p:nvPr>
        </p:nvSpPr>
        <p:spPr>
          <a:xfrm>
            <a:off x="762000" y="758123"/>
            <a:ext cx="7924800" cy="1752600"/>
          </a:xfrm>
        </p:spPr>
        <p:txBody>
          <a:bodyPr>
            <a:noAutofit/>
          </a:bodyPr>
          <a:lstStyle/>
          <a:p>
            <a:r>
              <a:rPr lang="en-US" dirty="0">
                <a:solidFill>
                  <a:srgbClr val="00FF00"/>
                </a:solidFill>
                <a:latin typeface="Arial" charset="0"/>
                <a:ea typeface="ＭＳ Ｐゴシック" charset="0"/>
                <a:cs typeface="ＭＳ Ｐゴシック" charset="0"/>
              </a:rPr>
              <a:t>Shallow uncertainty - we don</a:t>
            </a:r>
            <a:r>
              <a:rPr lang="ja-JP" altLang="en-US" dirty="0">
                <a:solidFill>
                  <a:srgbClr val="00FF00"/>
                </a:solidFill>
                <a:latin typeface="Arial" charset="0"/>
                <a:ea typeface="ＭＳ Ｐゴシック" charset="0"/>
                <a:cs typeface="ＭＳ Ｐゴシック" charset="0"/>
              </a:rPr>
              <a:t>’</a:t>
            </a:r>
            <a:r>
              <a:rPr lang="en-US" altLang="ja-JP" dirty="0">
                <a:solidFill>
                  <a:srgbClr val="00FF00"/>
                </a:solidFill>
                <a:latin typeface="Arial" charset="0"/>
                <a:ea typeface="ＭＳ Ｐゴシック" charset="0"/>
                <a:cs typeface="ＭＳ Ｐゴシック" charset="0"/>
              </a:rPr>
              <a:t>t know what will happen, but know the odds (</a:t>
            </a:r>
            <a:r>
              <a:rPr lang="en-US" altLang="ja-JP" dirty="0" err="1">
                <a:solidFill>
                  <a:srgbClr val="00FF00"/>
                </a:solidFill>
                <a:latin typeface="Arial" charset="0"/>
                <a:ea typeface="ＭＳ Ｐゴシック" charset="0"/>
                <a:cs typeface="ＭＳ Ｐゴシック" charset="0"/>
              </a:rPr>
              <a:t>pdf</a:t>
            </a:r>
            <a:r>
              <a:rPr lang="en-US" altLang="ja-JP" dirty="0">
                <a:solidFill>
                  <a:srgbClr val="00FF00"/>
                </a:solidFill>
                <a:latin typeface="Arial" charset="0"/>
                <a:ea typeface="ＭＳ Ｐゴシック" charset="0"/>
                <a:cs typeface="ＭＳ Ｐゴシック" charset="0"/>
              </a:rPr>
              <a:t>). The past is a good predictor of the future. </a:t>
            </a:r>
            <a:r>
              <a:rPr lang="en-US" altLang="ja-JP" i="1" dirty="0">
                <a:solidFill>
                  <a:schemeClr val="bg1"/>
                </a:solidFill>
                <a:latin typeface="Arial" charset="0"/>
                <a:ea typeface="ＭＳ Ｐゴシック" charset="0"/>
                <a:cs typeface="ＭＳ Ｐゴシック" charset="0"/>
              </a:rPr>
              <a:t>We can make math models that work well.</a:t>
            </a:r>
          </a:p>
          <a:p>
            <a:endParaRPr lang="en-US" dirty="0">
              <a:solidFill>
                <a:srgbClr val="00FF00"/>
              </a:solidFill>
              <a:latin typeface="Arial" charset="0"/>
              <a:ea typeface="ＭＳ Ｐゴシック" charset="0"/>
              <a:cs typeface="ＭＳ Ｐゴシック" charset="0"/>
            </a:endParaRPr>
          </a:p>
          <a:p>
            <a:r>
              <a:rPr lang="en-US" dirty="0">
                <a:solidFill>
                  <a:srgbClr val="00FF00"/>
                </a:solidFill>
                <a:latin typeface="Arial" charset="0"/>
                <a:ea typeface="ＭＳ Ｐゴシック" charset="0"/>
                <a:cs typeface="ＭＳ Ｐゴシック" charset="0"/>
              </a:rPr>
              <a:t>Deep uncertainty - we don</a:t>
            </a:r>
            <a:r>
              <a:rPr lang="ja-JP" altLang="en-US" dirty="0">
                <a:solidFill>
                  <a:srgbClr val="00FF00"/>
                </a:solidFill>
                <a:latin typeface="Arial" charset="0"/>
                <a:ea typeface="ＭＳ Ｐゴシック" charset="0"/>
                <a:cs typeface="ＭＳ Ｐゴシック" charset="0"/>
              </a:rPr>
              <a:t>’</a:t>
            </a:r>
            <a:r>
              <a:rPr lang="en-US" altLang="ja-JP" dirty="0">
                <a:solidFill>
                  <a:srgbClr val="00FF00"/>
                </a:solidFill>
                <a:latin typeface="Arial" charset="0"/>
                <a:ea typeface="ＭＳ Ｐゴシック" charset="0"/>
                <a:cs typeface="ＭＳ Ｐゴシック" charset="0"/>
              </a:rPr>
              <a:t>t know the odds (</a:t>
            </a:r>
            <a:r>
              <a:rPr lang="en-US" altLang="ja-JP" dirty="0" err="1">
                <a:solidFill>
                  <a:srgbClr val="00FF00"/>
                </a:solidFill>
                <a:latin typeface="Arial" charset="0"/>
                <a:ea typeface="ＭＳ Ｐゴシック" charset="0"/>
                <a:cs typeface="ＭＳ Ｐゴシック" charset="0"/>
              </a:rPr>
              <a:t>pdf</a:t>
            </a:r>
            <a:r>
              <a:rPr lang="en-US" altLang="ja-JP" dirty="0">
                <a:solidFill>
                  <a:srgbClr val="00FF00"/>
                </a:solidFill>
                <a:latin typeface="Arial" charset="0"/>
                <a:ea typeface="ＭＳ Ｐゴシック" charset="0"/>
                <a:cs typeface="ＭＳ Ｐゴシック" charset="0"/>
              </a:rPr>
              <a:t>). The past is a poor predictor of the future. </a:t>
            </a:r>
            <a:r>
              <a:rPr lang="en-US" altLang="ja-JP" i="1" dirty="0">
                <a:solidFill>
                  <a:schemeClr val="bg1"/>
                </a:solidFill>
                <a:latin typeface="Arial" charset="0"/>
                <a:ea typeface="ＭＳ Ｐゴシック" charset="0"/>
                <a:cs typeface="ＭＳ Ｐゴシック" charset="0"/>
              </a:rPr>
              <a:t>We can make math models, but they won</a:t>
            </a:r>
            <a:r>
              <a:rPr lang="ja-JP" altLang="en-US" i="1" dirty="0">
                <a:solidFill>
                  <a:schemeClr val="bg1"/>
                </a:solidFill>
                <a:latin typeface="Arial" charset="0"/>
                <a:ea typeface="ＭＳ Ｐゴシック" charset="0"/>
                <a:cs typeface="ＭＳ Ｐゴシック" charset="0"/>
              </a:rPr>
              <a:t>’</a:t>
            </a:r>
            <a:r>
              <a:rPr lang="en-US" altLang="ja-JP" i="1" dirty="0">
                <a:solidFill>
                  <a:schemeClr val="bg1"/>
                </a:solidFill>
                <a:latin typeface="Arial" charset="0"/>
                <a:ea typeface="ＭＳ Ｐゴシック" charset="0"/>
                <a:cs typeface="ＭＳ Ｐゴシック" charset="0"/>
              </a:rPr>
              <a:t>t work well</a:t>
            </a:r>
            <a:r>
              <a:rPr lang="en-US" altLang="ja-JP" dirty="0">
                <a:solidFill>
                  <a:schemeClr val="bg1"/>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186414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4"/>
          <p:cNvSpPr txBox="1">
            <a:spLocks noChangeArrowheads="1"/>
          </p:cNvSpPr>
          <p:nvPr/>
        </p:nvSpPr>
        <p:spPr bwMode="auto">
          <a:xfrm>
            <a:off x="457200" y="228600"/>
            <a:ext cx="3733800" cy="644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2600" i="0" dirty="0">
                <a:solidFill>
                  <a:srgbClr val="FFFF00"/>
                </a:solidFill>
                <a:latin typeface="Helvetica" charset="0"/>
                <a:cs typeface="Arial" charset="0"/>
              </a:rPr>
              <a:t>Shallow uncertainty is like estimating the chance that a batter will get a hit. </a:t>
            </a:r>
            <a:r>
              <a:rPr lang="en-US" sz="2600" i="0" dirty="0">
                <a:solidFill>
                  <a:srgbClr val="00FF00"/>
                </a:solidFill>
                <a:latin typeface="Helvetica" charset="0"/>
                <a:cs typeface="Arial" charset="0"/>
              </a:rPr>
              <a:t>His batting average is a good predictor.</a:t>
            </a:r>
          </a:p>
          <a:p>
            <a:pPr>
              <a:spcBef>
                <a:spcPct val="50000"/>
              </a:spcBef>
            </a:pPr>
            <a:endParaRPr lang="en-US" sz="2600" i="0" dirty="0">
              <a:solidFill>
                <a:srgbClr val="FFFF00"/>
              </a:solidFill>
              <a:latin typeface="Helvetica" charset="0"/>
              <a:cs typeface="Arial" charset="0"/>
            </a:endParaRPr>
          </a:p>
          <a:p>
            <a:pPr>
              <a:spcBef>
                <a:spcPct val="50000"/>
              </a:spcBef>
            </a:pPr>
            <a:r>
              <a:rPr lang="en-US" sz="2600" i="0" dirty="0">
                <a:solidFill>
                  <a:srgbClr val="FFFF00"/>
                </a:solidFill>
                <a:latin typeface="Helvetica" charset="0"/>
                <a:cs typeface="Arial" charset="0"/>
              </a:rPr>
              <a:t>Deep uncertainty is like trying to predict the winner of the World Series next baseball season. </a:t>
            </a:r>
            <a:r>
              <a:rPr lang="en-US" sz="2600" i="0" dirty="0">
                <a:solidFill>
                  <a:srgbClr val="00FF00"/>
                </a:solidFill>
                <a:latin typeface="Helvetica" charset="0"/>
                <a:cs typeface="Arial" charset="0"/>
              </a:rPr>
              <a:t>Teams' past performance give only limited insight into the future. </a:t>
            </a:r>
          </a:p>
        </p:txBody>
      </p:sp>
      <p:pic>
        <p:nvPicPr>
          <p:cNvPr id="387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28600"/>
            <a:ext cx="403860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7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600450"/>
            <a:ext cx="4038600" cy="29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390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ctrTitle"/>
          </p:nvPr>
        </p:nvSpPr>
        <p:spPr>
          <a:xfrm>
            <a:off x="4343400" y="2895600"/>
            <a:ext cx="4495800" cy="609600"/>
          </a:xfrm>
        </p:spPr>
        <p:txBody>
          <a:bodyPr>
            <a:normAutofit fontScale="90000"/>
          </a:bodyPr>
          <a:lstStyle/>
          <a:p>
            <a:r>
              <a:rPr lang="en-US" sz="3600">
                <a:solidFill>
                  <a:srgbClr val="FFFF00"/>
                </a:solidFill>
                <a:latin typeface="Helvetica" charset="0"/>
                <a:ea typeface="ＭＳ Ｐゴシック" charset="0"/>
                <a:cs typeface="ＭＳ Ｐゴシック" charset="0"/>
              </a:rPr>
              <a:t>Due to deep uncertainty</a:t>
            </a:r>
            <a:r>
              <a:rPr lang="en-US" sz="3200">
                <a:solidFill>
                  <a:srgbClr val="FFFF00"/>
                </a:solidFill>
                <a:latin typeface="Helvetica" charset="0"/>
                <a:ea typeface="ＭＳ Ｐゴシック" charset="0"/>
                <a:cs typeface="ＭＳ Ｐゴシック" charset="0"/>
              </a:rPr>
              <a:t/>
            </a:r>
            <a:br>
              <a:rPr lang="en-US" sz="3200">
                <a:solidFill>
                  <a:srgbClr val="FFFF00"/>
                </a:solidFill>
                <a:latin typeface="Helvetica" charset="0"/>
                <a:ea typeface="ＭＳ Ｐゴシック" charset="0"/>
                <a:cs typeface="ＭＳ Ｐゴシック" charset="0"/>
              </a:rPr>
            </a:br>
            <a:r>
              <a:rPr lang="en-US" sz="3200">
                <a:solidFill>
                  <a:srgbClr val="FFFF00"/>
                </a:solidFill>
                <a:latin typeface="Helvetica" charset="0"/>
                <a:ea typeface="ＭＳ Ｐゴシック" charset="0"/>
                <a:cs typeface="ＭＳ Ｐゴシック" charset="0"/>
              </a:rPr>
              <a:t/>
            </a:r>
            <a:br>
              <a:rPr lang="en-US" sz="3200">
                <a:solidFill>
                  <a:srgbClr val="FFFF00"/>
                </a:solidFill>
                <a:latin typeface="Helvetica" charset="0"/>
                <a:ea typeface="ＭＳ Ｐゴシック" charset="0"/>
                <a:cs typeface="ＭＳ Ｐゴシック" charset="0"/>
              </a:rPr>
            </a:br>
            <a:r>
              <a:rPr lang="en-US" sz="3200">
                <a:solidFill>
                  <a:srgbClr val="00FF00"/>
                </a:solidFill>
                <a:latin typeface="Helvetica" charset="0"/>
                <a:ea typeface="ＭＳ Ｐゴシック" charset="0"/>
                <a:cs typeface="ＭＳ Ｐゴシック" charset="0"/>
              </a:rPr>
              <a:t>Predicted natural or other disaster probabilities are often very inaccurate</a:t>
            </a:r>
            <a:br>
              <a:rPr lang="en-US" sz="3200">
                <a:solidFill>
                  <a:srgbClr val="00FF00"/>
                </a:solidFill>
                <a:latin typeface="Helvetica" charset="0"/>
                <a:ea typeface="ＭＳ Ｐゴシック" charset="0"/>
                <a:cs typeface="ＭＳ Ｐゴシック" charset="0"/>
              </a:rPr>
            </a:br>
            <a:r>
              <a:rPr lang="en-US" sz="3200">
                <a:solidFill>
                  <a:srgbClr val="FFFF00"/>
                </a:solidFill>
                <a:latin typeface="Helvetica" charset="0"/>
                <a:ea typeface="ＭＳ Ｐゴシック" charset="0"/>
                <a:cs typeface="ＭＳ Ｐゴシック" charset="0"/>
              </a:rPr>
              <a:t/>
            </a:r>
            <a:br>
              <a:rPr lang="en-US" sz="3200">
                <a:solidFill>
                  <a:srgbClr val="FFFF00"/>
                </a:solidFill>
                <a:latin typeface="Helvetica" charset="0"/>
                <a:ea typeface="ＭＳ Ｐゴシック" charset="0"/>
                <a:cs typeface="ＭＳ Ｐゴシック" charset="0"/>
              </a:rPr>
            </a:br>
            <a:r>
              <a:rPr lang="en-US" sz="3200">
                <a:solidFill>
                  <a:srgbClr val="FFFF00"/>
                </a:solidFill>
                <a:latin typeface="Helvetica" charset="0"/>
                <a:ea typeface="ＭＳ Ｐゴシック" charset="0"/>
                <a:cs typeface="ＭＳ Ｐゴシック" charset="0"/>
              </a:rPr>
              <a:t>The world is more complicated than we think or admit</a:t>
            </a:r>
            <a:endParaRPr lang="en-US">
              <a:latin typeface="Arial" charset="0"/>
              <a:ea typeface="ＭＳ Ｐゴシック" charset="0"/>
              <a:cs typeface="ＭＳ Ｐゴシック" charset="0"/>
            </a:endParaRPr>
          </a:p>
        </p:txBody>
      </p:sp>
      <p:pic>
        <p:nvPicPr>
          <p:cNvPr id="47106" name="Picture 3"/>
          <p:cNvPicPr>
            <a:picLocks noChangeAspect="1" noChangeArrowheads="1"/>
          </p:cNvPicPr>
          <p:nvPr/>
        </p:nvPicPr>
        <p:blipFill>
          <a:blip r:embed="rId3">
            <a:extLst>
              <a:ext uri="{28A0092B-C50C-407E-A947-70E740481C1C}">
                <a14:useLocalDpi xmlns:a14="http://schemas.microsoft.com/office/drawing/2010/main" val="0"/>
              </a:ext>
            </a:extLst>
          </a:blip>
          <a:srcRect t="17177"/>
          <a:stretch>
            <a:fillRect/>
          </a:stretch>
        </p:blipFill>
        <p:spPr bwMode="auto">
          <a:xfrm>
            <a:off x="304800" y="152400"/>
            <a:ext cx="3810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8" name="Text Box 4"/>
          <p:cNvSpPr txBox="1">
            <a:spLocks noChangeArrowheads="1"/>
          </p:cNvSpPr>
          <p:nvPr/>
        </p:nvSpPr>
        <p:spPr bwMode="auto">
          <a:xfrm>
            <a:off x="1295400" y="2743200"/>
            <a:ext cx="2497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0">
                <a:solidFill>
                  <a:srgbClr val="FFFF00"/>
                </a:solidFill>
                <a:latin typeface="Helvetica" charset="0"/>
              </a:rPr>
              <a:t>Prob(sinking) = 0</a:t>
            </a:r>
          </a:p>
        </p:txBody>
      </p:sp>
      <p:pic>
        <p:nvPicPr>
          <p:cNvPr id="47108" name="Picture 5"/>
          <p:cNvPicPr>
            <a:picLocks noChangeAspect="1" noChangeArrowheads="1"/>
          </p:cNvPicPr>
          <p:nvPr/>
        </p:nvPicPr>
        <p:blipFill>
          <a:blip r:embed="rId4">
            <a:extLst>
              <a:ext uri="{28A0092B-C50C-407E-A947-70E740481C1C}">
                <a14:useLocalDpi xmlns:a14="http://schemas.microsoft.com/office/drawing/2010/main" val="0"/>
              </a:ext>
            </a:extLst>
          </a:blip>
          <a:srcRect b="26666"/>
          <a:stretch>
            <a:fillRect/>
          </a:stretch>
        </p:blipFill>
        <p:spPr bwMode="auto">
          <a:xfrm>
            <a:off x="457200" y="3200400"/>
            <a:ext cx="34290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90" name="Text Box 6"/>
          <p:cNvSpPr txBox="1">
            <a:spLocks noChangeArrowheads="1"/>
          </p:cNvSpPr>
          <p:nvPr/>
        </p:nvSpPr>
        <p:spPr bwMode="auto">
          <a:xfrm>
            <a:off x="152400" y="6019800"/>
            <a:ext cx="4675188"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0" dirty="0">
                <a:solidFill>
                  <a:srgbClr val="FFFF00"/>
                </a:solidFill>
                <a:latin typeface="Helvetica" charset="0"/>
              </a:rPr>
              <a:t>Expected </a:t>
            </a:r>
            <a:r>
              <a:rPr lang="en-US" i="0" dirty="0" err="1">
                <a:solidFill>
                  <a:srgbClr val="FFFF00"/>
                </a:solidFill>
                <a:latin typeface="Helvetica" charset="0"/>
              </a:rPr>
              <a:t>Prob</a:t>
            </a:r>
            <a:r>
              <a:rPr lang="en-US" i="0" dirty="0">
                <a:solidFill>
                  <a:srgbClr val="FFFF00"/>
                </a:solidFill>
                <a:latin typeface="Helvetica" charset="0"/>
              </a:rPr>
              <a:t>(loss) = 1/100,000</a:t>
            </a:r>
          </a:p>
          <a:p>
            <a:pPr>
              <a:defRPr/>
            </a:pPr>
            <a:r>
              <a:rPr lang="en-US" i="0" dirty="0">
                <a:solidFill>
                  <a:srgbClr val="FFFF00"/>
                </a:solidFill>
                <a:latin typeface="Helvetica" charset="0"/>
              </a:rPr>
              <a:t>Actual ~ 2/100   :   2000 x</a:t>
            </a:r>
          </a:p>
        </p:txBody>
      </p:sp>
    </p:spTree>
    <p:extLst>
      <p:ext uri="{BB962C8B-B14F-4D97-AF65-F5344CB8AC3E}">
        <p14:creationId xmlns:p14="http://schemas.microsoft.com/office/powerpoint/2010/main" val="32353575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057" y="3358445"/>
            <a:ext cx="6775609" cy="3231444"/>
          </a:xfrm>
          <a:prstGeom prst="rect">
            <a:avLst/>
          </a:prstGeom>
        </p:spPr>
      </p:pic>
      <p:pic>
        <p:nvPicPr>
          <p:cNvPr id="4" name="Picture 3"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078" y="310443"/>
            <a:ext cx="3710032" cy="2938639"/>
          </a:xfrm>
          <a:prstGeom prst="rect">
            <a:avLst/>
          </a:prstGeom>
        </p:spPr>
      </p:pic>
    </p:spTree>
    <p:extLst>
      <p:ext uri="{BB962C8B-B14F-4D97-AF65-F5344CB8AC3E}">
        <p14:creationId xmlns:p14="http://schemas.microsoft.com/office/powerpoint/2010/main" val="18830626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2"/>
          <p:cNvPicPr>
            <a:picLocks noChangeAspect="1" noChangeArrowheads="1"/>
          </p:cNvPicPr>
          <p:nvPr/>
        </p:nvPicPr>
        <p:blipFill>
          <a:blip r:embed="rId3">
            <a:extLst>
              <a:ext uri="{28A0092B-C50C-407E-A947-70E740481C1C}">
                <a14:useLocalDpi xmlns:a14="http://schemas.microsoft.com/office/drawing/2010/main" val="0"/>
              </a:ext>
            </a:extLst>
          </a:blip>
          <a:srcRect r="50000" b="10638"/>
          <a:stretch>
            <a:fillRect/>
          </a:stretch>
        </p:blipFill>
        <p:spPr bwMode="auto">
          <a:xfrm>
            <a:off x="6351588" y="3733800"/>
            <a:ext cx="2335212"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43395" name="Picture 3"/>
          <p:cNvPicPr>
            <a:picLocks noChangeAspect="1" noChangeArrowheads="1"/>
          </p:cNvPicPr>
          <p:nvPr/>
        </p:nvPicPr>
        <p:blipFill>
          <a:blip r:embed="rId4">
            <a:extLst>
              <a:ext uri="{28A0092B-C50C-407E-A947-70E740481C1C}">
                <a14:useLocalDpi xmlns:a14="http://schemas.microsoft.com/office/drawing/2010/main" val="0"/>
              </a:ext>
            </a:extLst>
          </a:blip>
          <a:srcRect t="23436" r="11267"/>
          <a:stretch>
            <a:fillRect/>
          </a:stretch>
        </p:blipFill>
        <p:spPr bwMode="auto">
          <a:xfrm>
            <a:off x="304800" y="4086225"/>
            <a:ext cx="5791200"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9091" name="Text Box 4"/>
          <p:cNvSpPr txBox="1">
            <a:spLocks noChangeArrowheads="1"/>
          </p:cNvSpPr>
          <p:nvPr/>
        </p:nvSpPr>
        <p:spPr bwMode="auto">
          <a:xfrm>
            <a:off x="457200" y="304800"/>
            <a:ext cx="8153400" cy="203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3200">
                <a:solidFill>
                  <a:srgbClr val="FFFF00"/>
                </a:solidFill>
              </a:rPr>
              <a:t>Boeing 787 Dreamliner batteries</a:t>
            </a:r>
          </a:p>
          <a:p>
            <a:endParaRPr lang="en-US">
              <a:solidFill>
                <a:srgbClr val="FFFF00"/>
              </a:solidFill>
            </a:endParaRPr>
          </a:p>
          <a:p>
            <a:r>
              <a:rPr lang="en-US">
                <a:solidFill>
                  <a:srgbClr val="00FF00"/>
                </a:solidFill>
              </a:rPr>
              <a:t>Boeing </a:t>
            </a:r>
            <a:r>
              <a:rPr lang="ja-JP" altLang="en-US">
                <a:solidFill>
                  <a:srgbClr val="00FF00"/>
                </a:solidFill>
              </a:rPr>
              <a:t>“</a:t>
            </a:r>
            <a:r>
              <a:rPr lang="en-US" altLang="ja-JP">
                <a:solidFill>
                  <a:srgbClr val="00FF00"/>
                </a:solidFill>
              </a:rPr>
              <a:t>concluded that they were likely to emit smoke less than once in every 10 million flight hours.</a:t>
            </a:r>
          </a:p>
          <a:p>
            <a:endParaRPr lang="en-US">
              <a:solidFill>
                <a:srgbClr val="00FF00"/>
              </a:solidFill>
            </a:endParaRPr>
          </a:p>
        </p:txBody>
      </p:sp>
    </p:spTree>
    <p:extLst>
      <p:ext uri="{BB962C8B-B14F-4D97-AF65-F5344CB8AC3E}">
        <p14:creationId xmlns:p14="http://schemas.microsoft.com/office/powerpoint/2010/main" val="29745197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4" name="Picture 2"/>
          <p:cNvPicPr>
            <a:picLocks noChangeAspect="1" noChangeArrowheads="1"/>
          </p:cNvPicPr>
          <p:nvPr/>
        </p:nvPicPr>
        <p:blipFill>
          <a:blip r:embed="rId3">
            <a:extLst>
              <a:ext uri="{28A0092B-C50C-407E-A947-70E740481C1C}">
                <a14:useLocalDpi xmlns:a14="http://schemas.microsoft.com/office/drawing/2010/main" val="0"/>
              </a:ext>
            </a:extLst>
          </a:blip>
          <a:srcRect r="50000" b="10638"/>
          <a:stretch>
            <a:fillRect/>
          </a:stretch>
        </p:blipFill>
        <p:spPr bwMode="auto">
          <a:xfrm>
            <a:off x="6351588" y="3733800"/>
            <a:ext cx="2335212"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53635" name="Picture 3"/>
          <p:cNvPicPr>
            <a:picLocks noChangeAspect="1" noChangeArrowheads="1"/>
          </p:cNvPicPr>
          <p:nvPr/>
        </p:nvPicPr>
        <p:blipFill>
          <a:blip r:embed="rId4">
            <a:extLst>
              <a:ext uri="{28A0092B-C50C-407E-A947-70E740481C1C}">
                <a14:useLocalDpi xmlns:a14="http://schemas.microsoft.com/office/drawing/2010/main" val="0"/>
              </a:ext>
            </a:extLst>
          </a:blip>
          <a:srcRect t="23436" r="11267"/>
          <a:stretch>
            <a:fillRect/>
          </a:stretch>
        </p:blipFill>
        <p:spPr bwMode="auto">
          <a:xfrm>
            <a:off x="304800" y="4086225"/>
            <a:ext cx="5791200"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1139" name="Text Box 4"/>
          <p:cNvSpPr txBox="1">
            <a:spLocks noChangeArrowheads="1"/>
          </p:cNvSpPr>
          <p:nvPr/>
        </p:nvSpPr>
        <p:spPr bwMode="auto">
          <a:xfrm>
            <a:off x="457200" y="304800"/>
            <a:ext cx="8153400" cy="350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3200">
                <a:solidFill>
                  <a:srgbClr val="FFFF00"/>
                </a:solidFill>
              </a:rPr>
              <a:t>Boeing 787 Dreamliner batteries</a:t>
            </a:r>
          </a:p>
          <a:p>
            <a:endParaRPr lang="en-US">
              <a:solidFill>
                <a:srgbClr val="FFFF00"/>
              </a:solidFill>
            </a:endParaRPr>
          </a:p>
          <a:p>
            <a:r>
              <a:rPr lang="en-US">
                <a:solidFill>
                  <a:srgbClr val="00FF00"/>
                </a:solidFill>
              </a:rPr>
              <a:t>Boeing </a:t>
            </a:r>
            <a:r>
              <a:rPr lang="ja-JP" altLang="en-US">
                <a:solidFill>
                  <a:srgbClr val="00FF00"/>
                </a:solidFill>
              </a:rPr>
              <a:t>“</a:t>
            </a:r>
            <a:r>
              <a:rPr lang="en-US" altLang="ja-JP">
                <a:solidFill>
                  <a:srgbClr val="00FF00"/>
                </a:solidFill>
              </a:rPr>
              <a:t>concluded that they were likely to emit smoke less than once in every 10 million flight hours.</a:t>
            </a:r>
          </a:p>
          <a:p>
            <a:endParaRPr lang="en-US">
              <a:solidFill>
                <a:srgbClr val="00FF00"/>
              </a:solidFill>
            </a:endParaRPr>
          </a:p>
          <a:p>
            <a:r>
              <a:rPr lang="en-US">
                <a:solidFill>
                  <a:srgbClr val="00FF00"/>
                </a:solidFill>
              </a:rPr>
              <a:t>Once the planes were placed in service, the batteries overheated and emitted smoke twice, and caused one fire, after about 50,000 hours of commercial flights.</a:t>
            </a:r>
            <a:r>
              <a:rPr lang="ja-JP" altLang="en-US">
                <a:solidFill>
                  <a:srgbClr val="00FF00"/>
                </a:solidFill>
              </a:rPr>
              <a:t>”</a:t>
            </a:r>
            <a:r>
              <a:rPr lang="en-US" altLang="ja-JP">
                <a:solidFill>
                  <a:srgbClr val="00FF00"/>
                </a:solidFill>
              </a:rPr>
              <a:t>                    			(NYT, 2/7/13)</a:t>
            </a:r>
            <a:endParaRPr lang="en-US">
              <a:solidFill>
                <a:srgbClr val="00FF00"/>
              </a:solidFill>
            </a:endParaRPr>
          </a:p>
        </p:txBody>
      </p:sp>
    </p:spTree>
    <p:extLst>
      <p:ext uri="{BB962C8B-B14F-4D97-AF65-F5344CB8AC3E}">
        <p14:creationId xmlns:p14="http://schemas.microsoft.com/office/powerpoint/2010/main" val="16513168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nfig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974" y="572057"/>
            <a:ext cx="8467979" cy="3653329"/>
          </a:xfrm>
          <a:prstGeom prst="rect">
            <a:avLst/>
          </a:prstGeom>
        </p:spPr>
      </p:pic>
      <p:sp>
        <p:nvSpPr>
          <p:cNvPr id="3" name="TextBox 2"/>
          <p:cNvSpPr txBox="1"/>
          <p:nvPr/>
        </p:nvSpPr>
        <p:spPr>
          <a:xfrm>
            <a:off x="622830" y="4676811"/>
            <a:ext cx="8023517" cy="1938992"/>
          </a:xfrm>
          <a:prstGeom prst="rect">
            <a:avLst/>
          </a:prstGeom>
          <a:noFill/>
        </p:spPr>
        <p:txBody>
          <a:bodyPr wrap="square" rtlCol="0">
            <a:spAutoFit/>
          </a:bodyPr>
          <a:lstStyle/>
          <a:p>
            <a:r>
              <a:rPr lang="en-US" sz="2400" b="1" dirty="0" smtClean="0">
                <a:solidFill>
                  <a:srgbClr val="FFFF00"/>
                </a:solidFill>
              </a:rPr>
              <a:t>PAN 5.2</a:t>
            </a:r>
            <a:r>
              <a:rPr lang="en-US" sz="2400" b="1" dirty="0">
                <a:solidFill>
                  <a:srgbClr val="FFFF00"/>
                </a:solidFill>
              </a:rPr>
              <a:t>: Comparison of the rise in global temperature by the year 2009 predicted by various climate models. For various scenarios of carbon emissions - B1, B2, , etc. - the vertical band shows the different predicted warming. (IPCC, 2007)</a:t>
            </a:r>
            <a:endParaRPr lang="en-US" sz="2400" dirty="0">
              <a:solidFill>
                <a:srgbClr val="FFFF00"/>
              </a:solidFill>
            </a:endParaRPr>
          </a:p>
          <a:p>
            <a:endParaRPr lang="en-US" sz="2400" dirty="0">
              <a:solidFill>
                <a:srgbClr val="FFFF00"/>
              </a:solidFill>
            </a:endParaRPr>
          </a:p>
        </p:txBody>
      </p:sp>
    </p:spTree>
    <p:extLst>
      <p:ext uri="{BB962C8B-B14F-4D97-AF65-F5344CB8AC3E}">
        <p14:creationId xmlns:p14="http://schemas.microsoft.com/office/powerpoint/2010/main" val="328347704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304800"/>
            <a:ext cx="8915400" cy="5970864"/>
          </a:xfrm>
          <a:prstGeom prst="rect">
            <a:avLst/>
          </a:prstGeom>
          <a:noFill/>
          <a:ln>
            <a:solidFill>
              <a:srgbClr val="FFFF00"/>
            </a:solidFill>
          </a:ln>
        </p:spPr>
        <p:txBody>
          <a:bodyPr wrap="square" rtlCol="0">
            <a:spAutoFit/>
          </a:bodyPr>
          <a:lstStyle/>
          <a:p>
            <a:r>
              <a:rPr lang="en-US" dirty="0" smtClean="0">
                <a:solidFill>
                  <a:srgbClr val="FFFF00"/>
                </a:solidFill>
              </a:rPr>
              <a:t>“</a:t>
            </a:r>
            <a:r>
              <a:rPr lang="en-US" b="1" dirty="0" smtClean="0">
                <a:solidFill>
                  <a:srgbClr val="FFFF00"/>
                </a:solidFill>
              </a:rPr>
              <a:t>Some </a:t>
            </a:r>
            <a:r>
              <a:rPr lang="en-US" b="1" dirty="0">
                <a:solidFill>
                  <a:srgbClr val="FFFF00"/>
                </a:solidFill>
              </a:rPr>
              <a:t>of the most troubling risk management challenges of our time are </a:t>
            </a:r>
            <a:r>
              <a:rPr lang="en-US" b="1" dirty="0" smtClean="0">
                <a:solidFill>
                  <a:srgbClr val="FFFF00"/>
                </a:solidFill>
              </a:rPr>
              <a:t>characterized </a:t>
            </a:r>
            <a:r>
              <a:rPr lang="en-US" b="1" dirty="0">
                <a:solidFill>
                  <a:srgbClr val="FFFF00"/>
                </a:solidFill>
              </a:rPr>
              <a:t>by deep uncertainties</a:t>
            </a:r>
            <a:r>
              <a:rPr lang="en-US" dirty="0">
                <a:solidFill>
                  <a:srgbClr val="FFFF00"/>
                </a:solidFill>
              </a:rPr>
              <a:t>.</a:t>
            </a:r>
            <a:r>
              <a:rPr lang="en-US" dirty="0"/>
              <a:t> </a:t>
            </a:r>
            <a:endParaRPr lang="en-US" dirty="0" smtClean="0"/>
          </a:p>
          <a:p>
            <a:endParaRPr lang="en-US" dirty="0"/>
          </a:p>
          <a:p>
            <a:r>
              <a:rPr lang="en-US" sz="2200" dirty="0" smtClean="0">
                <a:solidFill>
                  <a:srgbClr val="00FF00"/>
                </a:solidFill>
              </a:rPr>
              <a:t>Well</a:t>
            </a:r>
            <a:r>
              <a:rPr lang="en-US" sz="2200" dirty="0">
                <a:solidFill>
                  <a:srgbClr val="00FF00"/>
                </a:solidFill>
              </a:rPr>
              <a:t>-validated, trustworthy risk models giving the probabilities of future consequences for alternative present decisions are not </a:t>
            </a:r>
            <a:r>
              <a:rPr lang="en-US" sz="2200" dirty="0" smtClean="0">
                <a:solidFill>
                  <a:srgbClr val="00FF00"/>
                </a:solidFill>
              </a:rPr>
              <a:t>available</a:t>
            </a:r>
          </a:p>
          <a:p>
            <a:endParaRPr lang="en-US" sz="2200" dirty="0">
              <a:solidFill>
                <a:srgbClr val="00FF00"/>
              </a:solidFill>
            </a:endParaRPr>
          </a:p>
          <a:p>
            <a:r>
              <a:rPr lang="en-US" sz="2200" dirty="0">
                <a:solidFill>
                  <a:srgbClr val="FFFF00"/>
                </a:solidFill>
              </a:rPr>
              <a:t>T</a:t>
            </a:r>
            <a:r>
              <a:rPr lang="en-US" sz="2200" dirty="0" smtClean="0">
                <a:solidFill>
                  <a:srgbClr val="FFFF00"/>
                </a:solidFill>
              </a:rPr>
              <a:t>he </a:t>
            </a:r>
            <a:r>
              <a:rPr lang="en-US" sz="2200" dirty="0">
                <a:solidFill>
                  <a:srgbClr val="FFFF00"/>
                </a:solidFill>
              </a:rPr>
              <a:t>relevance of past data for predicting future outcomes is in doubt; experts disagree about the probable consequences of alternative policies – or, worse, reach an unwarranted consensus that replaces acknowledgment of uncertainties and information gaps with groupthink </a:t>
            </a:r>
            <a:endParaRPr lang="en-US" sz="2200" dirty="0">
              <a:solidFill>
                <a:srgbClr val="00FF00"/>
              </a:solidFill>
            </a:endParaRPr>
          </a:p>
          <a:p>
            <a:endParaRPr lang="en-US" sz="2200" dirty="0" smtClean="0">
              <a:solidFill>
                <a:srgbClr val="00FF00"/>
              </a:solidFill>
            </a:endParaRPr>
          </a:p>
          <a:p>
            <a:r>
              <a:rPr lang="en-US" sz="2200" dirty="0" smtClean="0">
                <a:solidFill>
                  <a:srgbClr val="00FF00"/>
                </a:solidFill>
              </a:rPr>
              <a:t>Policymakers </a:t>
            </a:r>
            <a:r>
              <a:rPr lang="en-US" sz="2200" dirty="0">
                <a:solidFill>
                  <a:srgbClr val="00FF00"/>
                </a:solidFill>
              </a:rPr>
              <a:t>(and probably various political constituencies) are divided about what actions to take to reduce risks </a:t>
            </a:r>
            <a:r>
              <a:rPr lang="en-US" sz="2200" dirty="0" smtClean="0"/>
              <a:t> </a:t>
            </a:r>
          </a:p>
          <a:p>
            <a:endParaRPr lang="en-US" sz="2200" dirty="0">
              <a:solidFill>
                <a:srgbClr val="FFFF00"/>
              </a:solidFill>
            </a:endParaRPr>
          </a:p>
          <a:p>
            <a:r>
              <a:rPr lang="en-US" sz="2200" dirty="0" smtClean="0">
                <a:solidFill>
                  <a:srgbClr val="FFFF00"/>
                </a:solidFill>
              </a:rPr>
              <a:t>Passions run </a:t>
            </a:r>
            <a:r>
              <a:rPr lang="en-US" sz="2200" dirty="0">
                <a:solidFill>
                  <a:srgbClr val="FFFF00"/>
                </a:solidFill>
              </a:rPr>
              <a:t>high and convictions of being right run deep in the absence of enough objective information to support rational decision </a:t>
            </a:r>
            <a:r>
              <a:rPr lang="en-US" sz="2200" dirty="0" smtClean="0">
                <a:solidFill>
                  <a:srgbClr val="FFFF00"/>
                </a:solidFill>
              </a:rPr>
              <a:t>analysis</a:t>
            </a:r>
            <a:r>
              <a:rPr lang="en-US" dirty="0" smtClean="0">
                <a:solidFill>
                  <a:srgbClr val="FFFF00"/>
                </a:solidFill>
              </a:rPr>
              <a:t> “</a:t>
            </a:r>
          </a:p>
        </p:txBody>
      </p:sp>
      <p:sp>
        <p:nvSpPr>
          <p:cNvPr id="4" name="TextBox 3"/>
          <p:cNvSpPr txBox="1"/>
          <p:nvPr/>
        </p:nvSpPr>
        <p:spPr>
          <a:xfrm>
            <a:off x="6896100" y="6324600"/>
            <a:ext cx="1409700" cy="369332"/>
          </a:xfrm>
          <a:prstGeom prst="rect">
            <a:avLst/>
          </a:prstGeom>
          <a:noFill/>
        </p:spPr>
        <p:txBody>
          <a:bodyPr wrap="square" rtlCol="0">
            <a:spAutoFit/>
          </a:bodyPr>
          <a:lstStyle/>
          <a:p>
            <a:r>
              <a:rPr lang="en-US" sz="1800" dirty="0">
                <a:solidFill>
                  <a:srgbClr val="FFFF00"/>
                </a:solidFill>
              </a:rPr>
              <a:t>Cox (2012</a:t>
            </a:r>
            <a:r>
              <a:rPr lang="en-US" sz="1800" dirty="0" smtClean="0">
                <a:solidFill>
                  <a:srgbClr val="FFFF00"/>
                </a:solidFill>
              </a:rPr>
              <a:t>)</a:t>
            </a:r>
            <a:endParaRPr lang="en-US" sz="1800" dirty="0">
              <a:solidFill>
                <a:srgbClr val="FFFF00"/>
              </a:solidFill>
            </a:endParaRPr>
          </a:p>
        </p:txBody>
      </p:sp>
    </p:spTree>
    <p:extLst>
      <p:ext uri="{BB962C8B-B14F-4D97-AF65-F5344CB8AC3E}">
        <p14:creationId xmlns:p14="http://schemas.microsoft.com/office/powerpoint/2010/main" val="7523277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Lecture 4</a:t>
            </a:r>
            <a:endParaRPr lang="en-US"/>
          </a:p>
        </p:txBody>
      </p:sp>
      <p:sp>
        <p:nvSpPr>
          <p:cNvPr id="5" name="Slide Number Placeholder 4"/>
          <p:cNvSpPr>
            <a:spLocks noGrp="1"/>
          </p:cNvSpPr>
          <p:nvPr>
            <p:ph type="sldNum" sz="quarter" idx="12"/>
          </p:nvPr>
        </p:nvSpPr>
        <p:spPr/>
        <p:txBody>
          <a:bodyPr/>
          <a:lstStyle/>
          <a:p>
            <a:fld id="{10744F1E-4BC9-3C43-B362-3A5E519C64DB}" type="slidenum">
              <a:rPr lang="en-US" smtClean="0"/>
              <a:t>24</a:t>
            </a:fld>
            <a:endParaRPr lang="en-US"/>
          </a:p>
        </p:txBody>
      </p:sp>
    </p:spTree>
    <p:extLst>
      <p:ext uri="{BB962C8B-B14F-4D97-AF65-F5344CB8AC3E}">
        <p14:creationId xmlns:p14="http://schemas.microsoft.com/office/powerpoint/2010/main" val="24605366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7" name="Picture 5" descr="map.jpg                                                        00042852Macintosh HD                   BC93BD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217" y="3683460"/>
            <a:ext cx="3833337" cy="28731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7837" y="335479"/>
            <a:ext cx="4552532" cy="6401754"/>
          </a:xfrm>
          <a:prstGeom prst="rect">
            <a:avLst/>
          </a:prstGeom>
          <a:noFill/>
        </p:spPr>
        <p:txBody>
          <a:bodyPr wrap="square" rtlCol="0">
            <a:spAutoFit/>
          </a:bodyPr>
          <a:lstStyle/>
          <a:p>
            <a:r>
              <a:rPr lang="en-US" sz="2800" dirty="0">
                <a:solidFill>
                  <a:srgbClr val="FFFF00"/>
                </a:solidFill>
              </a:rPr>
              <a:t>CQ: </a:t>
            </a:r>
            <a:r>
              <a:rPr lang="en-US" sz="2800" dirty="0" smtClean="0">
                <a:solidFill>
                  <a:srgbClr val="FFFF00"/>
                </a:solidFill>
              </a:rPr>
              <a:t>In 2003</a:t>
            </a:r>
            <a:r>
              <a:rPr lang="en-US" sz="2800" dirty="0">
                <a:solidFill>
                  <a:srgbClr val="FFFF00"/>
                </a:solidFill>
              </a:rPr>
              <a:t>, a magnitude 6.6 earthquake destroyed much of the city of Bam, Iran. Much of the city, including its famous 2000-year-old citadel, was made of mud brick that is very vulnerable to earthquake shaking and thus was </a:t>
            </a:r>
            <a:r>
              <a:rPr lang="en-US" sz="2800" dirty="0" smtClean="0">
                <a:solidFill>
                  <a:srgbClr val="FFFF00"/>
                </a:solidFill>
              </a:rPr>
              <a:t>seriously </a:t>
            </a:r>
            <a:r>
              <a:rPr lang="en-US" sz="2800" dirty="0">
                <a:solidFill>
                  <a:srgbClr val="FFFF00"/>
                </a:solidFill>
              </a:rPr>
              <a:t>damaged. What insights does the city's history give for how often on average such earthquakes happen? What can you say and not say?</a:t>
            </a:r>
          </a:p>
          <a:p>
            <a:endParaRPr lang="en-US" dirty="0"/>
          </a:p>
        </p:txBody>
      </p:sp>
      <p:pic>
        <p:nvPicPr>
          <p:cNvPr id="7" name="Picture 9" descr="_39681701_two220.jpg                                           00042852powerbook HD                   BC93BDEC:"/>
          <p:cNvPicPr>
            <a:picLocks noChangeAspect="1" noChangeArrowheads="1"/>
          </p:cNvPicPr>
          <p:nvPr/>
        </p:nvPicPr>
        <p:blipFill>
          <a:blip r:embed="rId3">
            <a:extLst>
              <a:ext uri="{28A0092B-C50C-407E-A947-70E740481C1C}">
                <a14:useLocalDpi xmlns:a14="http://schemas.microsoft.com/office/drawing/2010/main" val="0"/>
              </a:ext>
            </a:extLst>
          </a:blip>
          <a:srcRect b="50000"/>
          <a:stretch>
            <a:fillRect/>
          </a:stretch>
        </p:blipFill>
        <p:spPr bwMode="auto">
          <a:xfrm>
            <a:off x="4846637" y="155749"/>
            <a:ext cx="4144963" cy="28273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94813" y="3163156"/>
            <a:ext cx="3306576" cy="646331"/>
          </a:xfrm>
          <a:prstGeom prst="rect">
            <a:avLst/>
          </a:prstGeom>
          <a:noFill/>
        </p:spPr>
        <p:txBody>
          <a:bodyPr wrap="square" rtlCol="0">
            <a:spAutoFit/>
          </a:bodyPr>
          <a:lstStyle/>
          <a:p>
            <a:r>
              <a:rPr lang="en-US" dirty="0" smtClean="0">
                <a:solidFill>
                  <a:srgbClr val="00FF33"/>
                </a:solidFill>
                <a:latin typeface="Helvetica" charset="0"/>
              </a:rPr>
              <a:t>M </a:t>
            </a:r>
            <a:r>
              <a:rPr lang="en-US" dirty="0">
                <a:solidFill>
                  <a:srgbClr val="00FF33"/>
                </a:solidFill>
                <a:latin typeface="Helvetica" charset="0"/>
              </a:rPr>
              <a:t>6.6 </a:t>
            </a:r>
            <a:r>
              <a:rPr lang="en-US" dirty="0" smtClean="0">
                <a:solidFill>
                  <a:srgbClr val="00FF33"/>
                </a:solidFill>
                <a:latin typeface="Helvetica" charset="0"/>
              </a:rPr>
              <a:t>   27,000 </a:t>
            </a:r>
            <a:r>
              <a:rPr lang="en-US" dirty="0">
                <a:solidFill>
                  <a:srgbClr val="00FF33"/>
                </a:solidFill>
                <a:latin typeface="Helvetica" charset="0"/>
              </a:rPr>
              <a:t>deaths</a:t>
            </a:r>
            <a:endParaRPr lang="en-US" dirty="0"/>
          </a:p>
          <a:p>
            <a:endParaRPr lang="en-US" dirty="0"/>
          </a:p>
        </p:txBody>
      </p:sp>
      <p:sp>
        <p:nvSpPr>
          <p:cNvPr id="4" name="Footer Placeholder 3"/>
          <p:cNvSpPr>
            <a:spLocks noGrp="1"/>
          </p:cNvSpPr>
          <p:nvPr>
            <p:ph type="ftr" sz="quarter" idx="11"/>
          </p:nvPr>
        </p:nvSpPr>
        <p:spPr>
          <a:xfrm>
            <a:off x="3124200" y="6418610"/>
            <a:ext cx="2895600" cy="365125"/>
          </a:xfrm>
        </p:spPr>
        <p:txBody>
          <a:bodyPr/>
          <a:lstStyle/>
          <a:p>
            <a:r>
              <a:rPr lang="en-US" dirty="0" smtClean="0"/>
              <a:t>Lecture 4</a:t>
            </a:r>
            <a:endParaRPr lang="en-US" dirty="0"/>
          </a:p>
        </p:txBody>
      </p:sp>
      <p:sp>
        <p:nvSpPr>
          <p:cNvPr id="5" name="Slide Number Placeholder 4"/>
          <p:cNvSpPr>
            <a:spLocks noGrp="1"/>
          </p:cNvSpPr>
          <p:nvPr>
            <p:ph type="sldNum" sz="quarter" idx="12"/>
          </p:nvPr>
        </p:nvSpPr>
        <p:spPr>
          <a:xfrm>
            <a:off x="6553200" y="6443514"/>
            <a:ext cx="2133600" cy="365125"/>
          </a:xfrm>
        </p:spPr>
        <p:txBody>
          <a:bodyPr/>
          <a:lstStyle/>
          <a:p>
            <a:fld id="{10744F1E-4BC9-3C43-B362-3A5E519C64DB}" type="slidenum">
              <a:rPr lang="en-US" smtClean="0"/>
              <a:t>25</a:t>
            </a:fld>
            <a:endParaRPr lang="en-US" dirty="0"/>
          </a:p>
        </p:txBody>
      </p:sp>
    </p:spTree>
    <p:extLst>
      <p:ext uri="{BB962C8B-B14F-4D97-AF65-F5344CB8AC3E}">
        <p14:creationId xmlns:p14="http://schemas.microsoft.com/office/powerpoint/2010/main" val="2631959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768794" y="392525"/>
            <a:ext cx="7719577" cy="1569660"/>
          </a:xfrm>
          <a:prstGeom prst="rect">
            <a:avLst/>
          </a:prstGeom>
          <a:noFill/>
        </p:spPr>
        <p:txBody>
          <a:bodyPr wrap="square" rtlCol="0">
            <a:spAutoFit/>
          </a:bodyPr>
          <a:lstStyle/>
          <a:p>
            <a:r>
              <a:rPr lang="en-US" sz="2400" dirty="0" smtClean="0">
                <a:solidFill>
                  <a:srgbClr val="FFFF00"/>
                </a:solidFill>
              </a:rPr>
              <a:t>CQ: If you are caught riding the bus without a ticket, you will be fined 40 Euros. What is the expected cost of getting caught? If a ticket costs 2 Euros, does it make sense to buy a ticket? Do you buy a ticket? Why or why not?</a:t>
            </a:r>
            <a:endParaRPr lang="en-US" sz="2400" dirty="0">
              <a:solidFill>
                <a:srgbClr val="FFFF00"/>
              </a:solidFill>
            </a:endParaRPr>
          </a:p>
        </p:txBody>
      </p:sp>
      <p:pic>
        <p:nvPicPr>
          <p:cNvPr id="3" name="Picture 2" descr="Goettingen-Buslinie-51-faehrt-auf-Kosten-anderer-Linien_ArtikelQuer.jpg"/>
          <p:cNvPicPr>
            <a:picLocks noChangeAspect="1"/>
          </p:cNvPicPr>
          <p:nvPr/>
        </p:nvPicPr>
        <p:blipFill rotWithShape="1">
          <a:blip r:embed="rId2">
            <a:extLst>
              <a:ext uri="{28A0092B-C50C-407E-A947-70E740481C1C}">
                <a14:useLocalDpi xmlns:a14="http://schemas.microsoft.com/office/drawing/2010/main" val="0"/>
              </a:ext>
            </a:extLst>
          </a:blip>
          <a:srcRect r="9471"/>
          <a:stretch/>
        </p:blipFill>
        <p:spPr>
          <a:xfrm>
            <a:off x="197557" y="2163543"/>
            <a:ext cx="5080000" cy="3744710"/>
          </a:xfrm>
          <a:prstGeom prst="rect">
            <a:avLst/>
          </a:prstGeom>
        </p:spPr>
      </p:pic>
      <p:pic>
        <p:nvPicPr>
          <p:cNvPr id="4" name="Picture 3" descr="schwartfahr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0" y="2737555"/>
            <a:ext cx="3471333" cy="2852177"/>
          </a:xfrm>
          <a:prstGeom prst="rect">
            <a:avLst/>
          </a:prstGeom>
        </p:spPr>
      </p:pic>
    </p:spTree>
    <p:extLst>
      <p:ext uri="{BB962C8B-B14F-4D97-AF65-F5344CB8AC3E}">
        <p14:creationId xmlns:p14="http://schemas.microsoft.com/office/powerpoint/2010/main" val="24162250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8794" y="392525"/>
            <a:ext cx="7719577" cy="1569660"/>
          </a:xfrm>
          <a:prstGeom prst="rect">
            <a:avLst/>
          </a:prstGeom>
          <a:noFill/>
        </p:spPr>
        <p:txBody>
          <a:bodyPr wrap="square" rtlCol="0">
            <a:spAutoFit/>
          </a:bodyPr>
          <a:lstStyle/>
          <a:p>
            <a:r>
              <a:rPr lang="en-US" sz="2400" dirty="0" smtClean="0">
                <a:solidFill>
                  <a:srgbClr val="FFFF00"/>
                </a:solidFill>
              </a:rPr>
              <a:t>CQ: If you are caught riding the U-</a:t>
            </a:r>
            <a:r>
              <a:rPr lang="en-US" sz="2400" dirty="0" err="1" smtClean="0">
                <a:solidFill>
                  <a:srgbClr val="FFFF00"/>
                </a:solidFill>
              </a:rPr>
              <a:t>bahn</a:t>
            </a:r>
            <a:r>
              <a:rPr lang="en-US" sz="2400" dirty="0" smtClean="0">
                <a:solidFill>
                  <a:srgbClr val="FFFF00"/>
                </a:solidFill>
              </a:rPr>
              <a:t> without a ticket, you will be fined 40 Euros. What is the expected cost of getting caught? If a ticket </a:t>
            </a:r>
            <a:r>
              <a:rPr lang="en-US" sz="2400" smtClean="0">
                <a:solidFill>
                  <a:srgbClr val="FFFF00"/>
                </a:solidFill>
              </a:rPr>
              <a:t>costs 2 </a:t>
            </a:r>
            <a:r>
              <a:rPr lang="en-US" sz="2400" dirty="0" smtClean="0">
                <a:solidFill>
                  <a:srgbClr val="FFFF00"/>
                </a:solidFill>
              </a:rPr>
              <a:t>Euros, does it make sense to buy a ticket? Do you buy a ticket? Why or why not?</a:t>
            </a:r>
            <a:endParaRPr lang="en-US" sz="2400" dirty="0">
              <a:solidFill>
                <a:srgbClr val="FFFF00"/>
              </a:solidFill>
            </a:endParaRPr>
          </a:p>
        </p:txBody>
      </p:sp>
      <p:pic>
        <p:nvPicPr>
          <p:cNvPr id="5" name="Picture 4" descr="Munich_subway_C-Zu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283" y="2323911"/>
            <a:ext cx="5326717" cy="3995038"/>
          </a:xfrm>
          <a:prstGeom prst="rect">
            <a:avLst/>
          </a:prstGeom>
        </p:spPr>
      </p:pic>
      <p:pic>
        <p:nvPicPr>
          <p:cNvPr id="6" name="Picture 5" descr="IMG_3885.jpg"/>
          <p:cNvPicPr>
            <a:picLocks noChangeAspect="1"/>
          </p:cNvPicPr>
          <p:nvPr/>
        </p:nvPicPr>
        <p:blipFill rotWithShape="1">
          <a:blip r:embed="rId3">
            <a:extLst>
              <a:ext uri="{28A0092B-C50C-407E-A947-70E740481C1C}">
                <a14:useLocalDpi xmlns:a14="http://schemas.microsoft.com/office/drawing/2010/main" val="0"/>
              </a:ext>
            </a:extLst>
          </a:blip>
          <a:srcRect l="7236" t="11815"/>
          <a:stretch/>
        </p:blipFill>
        <p:spPr>
          <a:xfrm>
            <a:off x="5659324" y="2323911"/>
            <a:ext cx="3484675" cy="4416860"/>
          </a:xfrm>
          <a:prstGeom prst="rect">
            <a:avLst/>
          </a:prstGeom>
        </p:spPr>
      </p:pic>
      <p:sp>
        <p:nvSpPr>
          <p:cNvPr id="7" name="TextBox 6"/>
          <p:cNvSpPr txBox="1"/>
          <p:nvPr/>
        </p:nvSpPr>
        <p:spPr>
          <a:xfrm>
            <a:off x="2983783" y="207127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8401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subTitle" idx="1"/>
          </p:nvPr>
        </p:nvSpPr>
        <p:spPr>
          <a:xfrm>
            <a:off x="762000" y="758123"/>
            <a:ext cx="7924800" cy="1752600"/>
          </a:xfrm>
        </p:spPr>
        <p:txBody>
          <a:bodyPr>
            <a:noAutofit/>
          </a:bodyPr>
          <a:lstStyle/>
          <a:p>
            <a:r>
              <a:rPr lang="en-US" dirty="0" smtClean="0">
                <a:solidFill>
                  <a:srgbClr val="FFFF00"/>
                </a:solidFill>
              </a:rPr>
              <a:t>CQ: </a:t>
            </a:r>
          </a:p>
          <a:p>
            <a:endParaRPr lang="en-US" dirty="0">
              <a:solidFill>
                <a:srgbClr val="FFFF00"/>
              </a:solidFill>
            </a:endParaRPr>
          </a:p>
          <a:p>
            <a:r>
              <a:rPr lang="en-US" dirty="0" smtClean="0">
                <a:solidFill>
                  <a:srgbClr val="FFFF00"/>
                </a:solidFill>
              </a:rPr>
              <a:t>Flip a coin twice and record the outcome – did you get at least </a:t>
            </a:r>
            <a:r>
              <a:rPr lang="en-US" smtClean="0">
                <a:solidFill>
                  <a:srgbClr val="FFFF00"/>
                </a:solidFill>
              </a:rPr>
              <a:t>one head?</a:t>
            </a:r>
            <a:endParaRPr lang="en-US" dirty="0">
              <a:solidFill>
                <a:srgbClr val="FFFF00"/>
              </a:solidFill>
              <a:latin typeface="Arial" charset="0"/>
              <a:ea typeface="ＭＳ Ｐゴシック" charset="0"/>
              <a:cs typeface="ＭＳ Ｐゴシック" charset="0"/>
            </a:endParaRPr>
          </a:p>
          <a:p>
            <a:endParaRPr lang="en-US" dirty="0" smtClean="0">
              <a:solidFill>
                <a:srgbClr val="FFFF00"/>
              </a:solidFill>
              <a:latin typeface="Arial" charset="0"/>
              <a:ea typeface="ＭＳ Ｐゴシック" charset="0"/>
              <a:cs typeface="ＭＳ Ｐゴシック" charset="0"/>
            </a:endParaRPr>
          </a:p>
          <a:p>
            <a:endParaRPr lang="en-US" dirty="0">
              <a:solidFill>
                <a:srgbClr val="FFFF00"/>
              </a:solidFill>
              <a:latin typeface="Arial" charset="0"/>
              <a:ea typeface="ＭＳ Ｐゴシック" charset="0"/>
              <a:cs typeface="ＭＳ Ｐゴシック" charset="0"/>
            </a:endParaRPr>
          </a:p>
          <a:p>
            <a:r>
              <a:rPr lang="en-US" dirty="0" smtClean="0">
                <a:solidFill>
                  <a:srgbClr val="FFFF00"/>
                </a:solidFill>
                <a:latin typeface="Arial" charset="0"/>
                <a:ea typeface="ＭＳ Ｐゴシック" charset="0"/>
                <a:cs typeface="ＭＳ Ｐゴシック" charset="0"/>
              </a:rPr>
              <a:t>Combine all of class’ tosses  to see what fraction came up heads</a:t>
            </a:r>
            <a:endParaRPr lang="en-US"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87069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862586" y="3510627"/>
            <a:ext cx="7523658" cy="3031359"/>
          </a:xfrm>
          <a:prstGeom prst="rect">
            <a:avLst/>
          </a:prstGeom>
          <a:noFill/>
          <a:ln>
            <a:noFill/>
          </a:ln>
        </p:spPr>
      </p:pic>
      <p:pic>
        <p:nvPicPr>
          <p:cNvPr id="6" name="Picture 5"/>
          <p:cNvPicPr>
            <a:picLocks noChangeAspect="1"/>
          </p:cNvPicPr>
          <p:nvPr/>
        </p:nvPicPr>
        <p:blipFill>
          <a:blip r:embed="rId3"/>
          <a:stretch>
            <a:fillRect/>
          </a:stretch>
        </p:blipFill>
        <p:spPr>
          <a:xfrm>
            <a:off x="616765" y="639773"/>
            <a:ext cx="8128000" cy="4572000"/>
          </a:xfrm>
          <a:prstGeom prst="rect">
            <a:avLst/>
          </a:prstGeom>
        </p:spPr>
      </p:pic>
      <p:sp>
        <p:nvSpPr>
          <p:cNvPr id="7" name="TextBox 6"/>
          <p:cNvSpPr txBox="1"/>
          <p:nvPr/>
        </p:nvSpPr>
        <p:spPr>
          <a:xfrm>
            <a:off x="5786508" y="179725"/>
            <a:ext cx="2324187" cy="369332"/>
          </a:xfrm>
          <a:prstGeom prst="rect">
            <a:avLst/>
          </a:prstGeom>
          <a:noFill/>
        </p:spPr>
        <p:txBody>
          <a:bodyPr wrap="square" rtlCol="0">
            <a:spAutoFit/>
          </a:bodyPr>
          <a:lstStyle/>
          <a:p>
            <a:r>
              <a:rPr lang="en-US" dirty="0" smtClean="0">
                <a:solidFill>
                  <a:schemeClr val="bg1"/>
                </a:solidFill>
              </a:rPr>
              <a:t>BBC 6 June 2013</a:t>
            </a:r>
            <a:endParaRPr lang="en-US" dirty="0">
              <a:solidFill>
                <a:schemeClr val="bg1"/>
              </a:solidFill>
            </a:endParaRPr>
          </a:p>
        </p:txBody>
      </p:sp>
      <p:sp>
        <p:nvSpPr>
          <p:cNvPr id="2" name="Footer Placeholder 1"/>
          <p:cNvSpPr>
            <a:spLocks noGrp="1"/>
          </p:cNvSpPr>
          <p:nvPr>
            <p:ph type="ftr" sz="quarter" idx="11"/>
          </p:nvPr>
        </p:nvSpPr>
        <p:spPr>
          <a:xfrm>
            <a:off x="3224886" y="6468418"/>
            <a:ext cx="3420741" cy="365125"/>
          </a:xfrm>
        </p:spPr>
        <p:txBody>
          <a:bodyPr/>
          <a:lstStyle/>
          <a:p>
            <a:r>
              <a:rPr lang="en-US" dirty="0" smtClean="0"/>
              <a:t>Lecture 4</a:t>
            </a:r>
            <a:endParaRPr lang="en-US" dirty="0"/>
          </a:p>
        </p:txBody>
      </p:sp>
      <p:sp>
        <p:nvSpPr>
          <p:cNvPr id="3" name="Slide Number Placeholder 2"/>
          <p:cNvSpPr>
            <a:spLocks noGrp="1"/>
          </p:cNvSpPr>
          <p:nvPr>
            <p:ph type="sldNum" sz="quarter" idx="12"/>
          </p:nvPr>
        </p:nvSpPr>
        <p:spPr>
          <a:xfrm>
            <a:off x="6553200" y="6443514"/>
            <a:ext cx="2133600" cy="365125"/>
          </a:xfrm>
        </p:spPr>
        <p:txBody>
          <a:bodyPr/>
          <a:lstStyle/>
          <a:p>
            <a:fld id="{10744F1E-4BC9-3C43-B362-3A5E519C64DB}" type="slidenum">
              <a:rPr lang="en-US" smtClean="0"/>
              <a:t>5</a:t>
            </a:fld>
            <a:endParaRPr lang="en-US"/>
          </a:p>
        </p:txBody>
      </p:sp>
    </p:spTree>
    <p:extLst>
      <p:ext uri="{BB962C8B-B14F-4D97-AF65-F5344CB8AC3E}">
        <p14:creationId xmlns:p14="http://schemas.microsoft.com/office/powerpoint/2010/main" val="12367964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us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23" y="134507"/>
            <a:ext cx="3405297" cy="3901695"/>
          </a:xfrm>
          <a:prstGeom prst="rect">
            <a:avLst/>
          </a:prstGeom>
        </p:spPr>
      </p:pic>
      <p:pic>
        <p:nvPicPr>
          <p:cNvPr id="6" name="Picture 5" descr="IMG_01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403" y="446234"/>
            <a:ext cx="4541197" cy="6079950"/>
          </a:xfrm>
          <a:prstGeom prst="rect">
            <a:avLst/>
          </a:prstGeom>
        </p:spPr>
      </p:pic>
      <p:pic>
        <p:nvPicPr>
          <p:cNvPr id="3" name="Picture 2" descr="24034438.jpg"/>
          <p:cNvPicPr>
            <a:picLocks noChangeAspect="1"/>
          </p:cNvPicPr>
          <p:nvPr/>
        </p:nvPicPr>
        <p:blipFill rotWithShape="1">
          <a:blip r:embed="rId4">
            <a:extLst>
              <a:ext uri="{28A0092B-C50C-407E-A947-70E740481C1C}">
                <a14:useLocalDpi xmlns:a14="http://schemas.microsoft.com/office/drawing/2010/main" val="0"/>
              </a:ext>
            </a:extLst>
          </a:blip>
          <a:srcRect t="6987" r="8871"/>
          <a:stretch/>
        </p:blipFill>
        <p:spPr>
          <a:xfrm>
            <a:off x="227613" y="4260278"/>
            <a:ext cx="3628570" cy="2459182"/>
          </a:xfrm>
          <a:prstGeom prst="rect">
            <a:avLst/>
          </a:prstGeom>
        </p:spPr>
      </p:pic>
    </p:spTree>
    <p:extLst>
      <p:ext uri="{BB962C8B-B14F-4D97-AF65-F5344CB8AC3E}">
        <p14:creationId xmlns:p14="http://schemas.microsoft.com/office/powerpoint/2010/main" val="21107729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nfig4.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63" y="887327"/>
            <a:ext cx="7906931" cy="4828036"/>
          </a:xfrm>
          <a:prstGeom prst="rect">
            <a:avLst/>
          </a:prstGeom>
        </p:spPr>
      </p:pic>
      <p:sp>
        <p:nvSpPr>
          <p:cNvPr id="4" name="TextBox 3"/>
          <p:cNvSpPr txBox="1"/>
          <p:nvPr/>
        </p:nvSpPr>
        <p:spPr>
          <a:xfrm>
            <a:off x="2853506" y="214441"/>
            <a:ext cx="3414309" cy="461665"/>
          </a:xfrm>
          <a:prstGeom prst="rect">
            <a:avLst/>
          </a:prstGeom>
          <a:noFill/>
        </p:spPr>
        <p:txBody>
          <a:bodyPr wrap="square" rtlCol="0">
            <a:spAutoFit/>
          </a:bodyPr>
          <a:lstStyle/>
          <a:p>
            <a:r>
              <a:rPr lang="en-US" sz="2400" dirty="0" smtClean="0">
                <a:solidFill>
                  <a:srgbClr val="FFFF00"/>
                </a:solidFill>
              </a:rPr>
              <a:t>Gaussian distribution</a:t>
            </a:r>
            <a:endParaRPr lang="en-US" sz="2400" dirty="0">
              <a:solidFill>
                <a:srgbClr val="FFFF00"/>
              </a:solidFill>
            </a:endParaRPr>
          </a:p>
        </p:txBody>
      </p:sp>
      <p:sp>
        <p:nvSpPr>
          <p:cNvPr id="5" name="TextBox 4"/>
          <p:cNvSpPr txBox="1"/>
          <p:nvPr/>
        </p:nvSpPr>
        <p:spPr>
          <a:xfrm>
            <a:off x="676263" y="6002671"/>
            <a:ext cx="8050355" cy="923330"/>
          </a:xfrm>
          <a:prstGeom prst="rect">
            <a:avLst/>
          </a:prstGeom>
          <a:noFill/>
        </p:spPr>
        <p:txBody>
          <a:bodyPr wrap="square" rtlCol="0">
            <a:spAutoFit/>
          </a:bodyPr>
          <a:lstStyle/>
          <a:p>
            <a:r>
              <a:rPr lang="en-US" b="1" dirty="0" smtClean="0">
                <a:solidFill>
                  <a:srgbClr val="FFFF00"/>
                </a:solidFill>
              </a:rPr>
              <a:t>PAN 4.1: Probability </a:t>
            </a:r>
            <a:r>
              <a:rPr lang="en-US" b="1" dirty="0">
                <a:solidFill>
                  <a:srgbClr val="FFFF00"/>
                </a:solidFill>
              </a:rPr>
              <a:t>of observing specific values from a Gaussian parent distribution.</a:t>
            </a:r>
            <a:endParaRPr lang="en-US" dirty="0">
              <a:solidFill>
                <a:srgbClr val="FFFF00"/>
              </a:solidFill>
            </a:endParaRPr>
          </a:p>
          <a:p>
            <a:endParaRPr lang="en-US" dirty="0"/>
          </a:p>
        </p:txBody>
      </p:sp>
    </p:spTree>
    <p:extLst>
      <p:ext uri="{BB962C8B-B14F-4D97-AF65-F5344CB8AC3E}">
        <p14:creationId xmlns:p14="http://schemas.microsoft.com/office/powerpoint/2010/main" val="8090195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39445"/>
            <a:ext cx="57912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Text Box 5"/>
          <p:cNvSpPr txBox="1">
            <a:spLocks noChangeArrowheads="1"/>
          </p:cNvSpPr>
          <p:nvPr/>
        </p:nvSpPr>
        <p:spPr bwMode="auto">
          <a:xfrm>
            <a:off x="6613525" y="1152982"/>
            <a:ext cx="74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Men</a:t>
            </a:r>
          </a:p>
        </p:txBody>
      </p:sp>
      <p:sp>
        <p:nvSpPr>
          <p:cNvPr id="147460" name="Text Box 6"/>
          <p:cNvSpPr txBox="1">
            <a:spLocks noChangeArrowheads="1"/>
          </p:cNvSpPr>
          <p:nvPr/>
        </p:nvSpPr>
        <p:spPr bwMode="auto">
          <a:xfrm>
            <a:off x="6080125" y="3870325"/>
            <a:ext cx="1149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Women</a:t>
            </a:r>
          </a:p>
        </p:txBody>
      </p:sp>
      <p:sp>
        <p:nvSpPr>
          <p:cNvPr id="147461" name="Rectangle 7"/>
          <p:cNvSpPr>
            <a:spLocks noGrp="1" noChangeArrowheads="1"/>
          </p:cNvSpPr>
          <p:nvPr>
            <p:ph type="title"/>
          </p:nvPr>
        </p:nvSpPr>
        <p:spPr>
          <a:xfrm>
            <a:off x="1782131" y="-74302"/>
            <a:ext cx="6010219" cy="1143000"/>
          </a:xfrm>
        </p:spPr>
        <p:txBody>
          <a:bodyPr>
            <a:normAutofit/>
          </a:bodyPr>
          <a:lstStyle/>
          <a:p>
            <a:pPr eaLnBrk="1" hangingPunct="1"/>
            <a:r>
              <a:rPr lang="en-US" sz="2400" dirty="0">
                <a:latin typeface="Times" charset="0"/>
                <a:ea typeface="ＭＳ Ｐゴシック" charset="0"/>
                <a:cs typeface="ＭＳ Ｐゴシック" charset="0"/>
              </a:rPr>
              <a:t>Distribution of heights: men </a:t>
            </a:r>
            <a:r>
              <a:rPr lang="en-US" sz="2400" dirty="0" err="1">
                <a:latin typeface="Times" charset="0"/>
                <a:ea typeface="ＭＳ Ｐゴシック" charset="0"/>
                <a:cs typeface="ＭＳ Ｐゴシック" charset="0"/>
              </a:rPr>
              <a:t>vs</a:t>
            </a:r>
            <a:r>
              <a:rPr lang="en-US" sz="2400" dirty="0">
                <a:latin typeface="Times" charset="0"/>
                <a:ea typeface="ＭＳ Ｐゴシック" charset="0"/>
                <a:cs typeface="ＭＳ Ｐゴシック" charset="0"/>
              </a:rPr>
              <a:t> women</a:t>
            </a:r>
            <a:endParaRPr lang="en-US" dirty="0">
              <a:latin typeface="Times" charset="0"/>
              <a:ea typeface="ＭＳ Ｐゴシック" charset="0"/>
              <a:cs typeface="ＭＳ Ｐゴシック" charset="0"/>
            </a:endParaRPr>
          </a:p>
        </p:txBody>
      </p:sp>
      <p:sp>
        <p:nvSpPr>
          <p:cNvPr id="14746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5F1A5EB0-2F5B-A749-83F9-488AE3A4E492}" type="slidenum">
              <a:rPr lang="en-US" sz="1400"/>
              <a:pPr/>
              <a:t>8</a:t>
            </a:fld>
            <a:endParaRPr lang="en-US" sz="1400"/>
          </a:p>
        </p:txBody>
      </p:sp>
    </p:spTree>
    <p:extLst>
      <p:ext uri="{BB962C8B-B14F-4D97-AF65-F5344CB8AC3E}">
        <p14:creationId xmlns:p14="http://schemas.microsoft.com/office/powerpoint/2010/main" val="11103970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3">
            <a:extLst>
              <a:ext uri="{28A0092B-C50C-407E-A947-70E740481C1C}">
                <a14:useLocalDpi xmlns:a14="http://schemas.microsoft.com/office/drawing/2010/main" val="0"/>
              </a:ext>
            </a:extLst>
          </a:blip>
          <a:srcRect l="8824" t="8333" r="19608" b="39394"/>
          <a:stretch>
            <a:fillRect/>
          </a:stretch>
        </p:blipFill>
        <p:spPr bwMode="auto">
          <a:xfrm>
            <a:off x="304800" y="381000"/>
            <a:ext cx="5562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3"/>
          <p:cNvPicPr>
            <a:picLocks noChangeAspect="1" noChangeArrowheads="1"/>
          </p:cNvPicPr>
          <p:nvPr/>
        </p:nvPicPr>
        <p:blipFill>
          <a:blip r:embed="rId4">
            <a:extLst>
              <a:ext uri="{28A0092B-C50C-407E-A947-70E740481C1C}">
                <a14:useLocalDpi xmlns:a14="http://schemas.microsoft.com/office/drawing/2010/main" val="0"/>
              </a:ext>
            </a:extLst>
          </a:blip>
          <a:srcRect l="18616" t="19159"/>
          <a:stretch>
            <a:fillRect/>
          </a:stretch>
        </p:blipFill>
        <p:spPr bwMode="auto">
          <a:xfrm>
            <a:off x="5486400" y="2895600"/>
            <a:ext cx="335915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Line 4"/>
          <p:cNvSpPr>
            <a:spLocks noChangeShapeType="1"/>
          </p:cNvSpPr>
          <p:nvPr/>
        </p:nvSpPr>
        <p:spPr bwMode="auto">
          <a:xfrm flipV="1">
            <a:off x="4267200" y="4038600"/>
            <a:ext cx="2819400" cy="152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9509" name="Line 5"/>
          <p:cNvSpPr>
            <a:spLocks noChangeShapeType="1"/>
          </p:cNvSpPr>
          <p:nvPr/>
        </p:nvSpPr>
        <p:spPr bwMode="auto">
          <a:xfrm>
            <a:off x="4267200" y="4343400"/>
            <a:ext cx="2057400" cy="76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49510" name="Picture 6"/>
          <p:cNvPicPr>
            <a:picLocks noChangeAspect="1" noChangeArrowheads="1"/>
          </p:cNvPicPr>
          <p:nvPr/>
        </p:nvPicPr>
        <p:blipFill>
          <a:blip r:embed="rId5">
            <a:extLst>
              <a:ext uri="{28A0092B-C50C-407E-A947-70E740481C1C}">
                <a14:useLocalDpi xmlns:a14="http://schemas.microsoft.com/office/drawing/2010/main" val="0"/>
              </a:ext>
            </a:extLst>
          </a:blip>
          <a:srcRect l="4411" t="10727" r="7353"/>
          <a:stretch>
            <a:fillRect/>
          </a:stretch>
        </p:blipFill>
        <p:spPr bwMode="auto">
          <a:xfrm>
            <a:off x="5943600" y="720725"/>
            <a:ext cx="29718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1" name="Line 7"/>
          <p:cNvSpPr>
            <a:spLocks noChangeShapeType="1"/>
          </p:cNvSpPr>
          <p:nvPr/>
        </p:nvSpPr>
        <p:spPr bwMode="auto">
          <a:xfrm>
            <a:off x="4495800" y="1295400"/>
            <a:ext cx="32004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9512" name="Text Box 8"/>
          <p:cNvSpPr txBox="1">
            <a:spLocks noChangeArrowheads="1"/>
          </p:cNvSpPr>
          <p:nvPr/>
        </p:nvSpPr>
        <p:spPr bwMode="auto">
          <a:xfrm>
            <a:off x="1509713" y="301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endParaRPr lang="en-US" sz="2000"/>
          </a:p>
        </p:txBody>
      </p:sp>
      <p:sp>
        <p:nvSpPr>
          <p:cNvPr id="149513" name="Rectangle 9"/>
          <p:cNvSpPr>
            <a:spLocks noGrp="1" noChangeArrowheads="1"/>
          </p:cNvSpPr>
          <p:nvPr>
            <p:ph type="title"/>
          </p:nvPr>
        </p:nvSpPr>
        <p:spPr>
          <a:xfrm>
            <a:off x="6096000" y="51706"/>
            <a:ext cx="2590800" cy="685800"/>
          </a:xfrm>
        </p:spPr>
        <p:txBody>
          <a:bodyPr>
            <a:normAutofit fontScale="90000"/>
          </a:bodyPr>
          <a:lstStyle/>
          <a:p>
            <a:pPr eaLnBrk="1" hangingPunct="1"/>
            <a:r>
              <a:rPr lang="en-US" sz="2000" b="1" dirty="0">
                <a:solidFill>
                  <a:srgbClr val="FFFF00"/>
                </a:solidFill>
                <a:latin typeface="Helvetica" charset="0"/>
                <a:ea typeface="ＭＳ Ｐゴシック" charset="0"/>
                <a:cs typeface="ＭＳ Ｐゴシック" charset="0"/>
              </a:rPr>
              <a:t>EXCEL: normal distribution</a:t>
            </a:r>
            <a:endParaRPr lang="en-US" sz="2000" dirty="0">
              <a:solidFill>
                <a:srgbClr val="FFFF00"/>
              </a:solidFill>
              <a:latin typeface="Times" charset="0"/>
              <a:ea typeface="ＭＳ Ｐゴシック" charset="0"/>
              <a:cs typeface="ＭＳ Ｐゴシック" charset="0"/>
            </a:endParaRPr>
          </a:p>
        </p:txBody>
      </p:sp>
      <p:sp>
        <p:nvSpPr>
          <p:cNvPr id="149514"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CEE5EEE-A41C-114C-9479-5894964DFA19}" type="slidenum">
              <a:rPr lang="en-US" sz="1400"/>
              <a:pPr/>
              <a:t>9</a:t>
            </a:fld>
            <a:endParaRPr lang="en-US" sz="1400"/>
          </a:p>
        </p:txBody>
      </p:sp>
    </p:spTree>
    <p:extLst>
      <p:ext uri="{BB962C8B-B14F-4D97-AF65-F5344CB8AC3E}">
        <p14:creationId xmlns:p14="http://schemas.microsoft.com/office/powerpoint/2010/main" val="21413386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199</TotalTime>
  <Words>1089</Words>
  <Application>Microsoft Macintosh PowerPoint</Application>
  <PresentationFormat>On-screen Show (4:3)</PresentationFormat>
  <Paragraphs>88</Paragraphs>
  <Slides>26</Slides>
  <Notes>12</Notes>
  <HiddenSlides>3</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Distribution of heights: men vs women</vt:lpstr>
      <vt:lpstr>EXCEL: normal distribution</vt:lpstr>
      <vt:lpstr>Oceanic crust variability</vt:lpstr>
      <vt:lpstr>PowerPoint Presentation</vt:lpstr>
      <vt:lpstr>Numerical demonstration of Central Limit Theorem</vt:lpstr>
      <vt:lpstr>PowerPoint Presentation</vt:lpstr>
      <vt:lpstr>PowerPoint Presentation</vt:lpstr>
      <vt:lpstr>PowerPoint Presentation</vt:lpstr>
      <vt:lpstr>PowerPoint Presentation</vt:lpstr>
      <vt:lpstr>PowerPoint Presentation</vt:lpstr>
      <vt:lpstr>PowerPoint Presentation</vt:lpstr>
      <vt:lpstr>Due to deep uncertainty  Predicted natural or other disaster probabilities are often very inaccurate  The world is more complicated than we think or admit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Seth Stein</dc:creator>
  <cp:lastModifiedBy>Seth Stein</cp:lastModifiedBy>
  <cp:revision>33</cp:revision>
  <cp:lastPrinted>2015-03-27T18:36:14Z</cp:lastPrinted>
  <dcterms:created xsi:type="dcterms:W3CDTF">2014-03-10T11:03:23Z</dcterms:created>
  <dcterms:modified xsi:type="dcterms:W3CDTF">2015-03-27T18:36:18Z</dcterms:modified>
</cp:coreProperties>
</file>