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56" r:id="rId2"/>
    <p:sldId id="290" r:id="rId3"/>
    <p:sldId id="268" r:id="rId4"/>
    <p:sldId id="267" r:id="rId5"/>
    <p:sldId id="270" r:id="rId6"/>
    <p:sldId id="289" r:id="rId7"/>
    <p:sldId id="275" r:id="rId8"/>
    <p:sldId id="271" r:id="rId9"/>
    <p:sldId id="272" r:id="rId10"/>
    <p:sldId id="274" r:id="rId11"/>
    <p:sldId id="273" r:id="rId12"/>
    <p:sldId id="288" r:id="rId13"/>
    <p:sldId id="292" r:id="rId14"/>
    <p:sldId id="293" r:id="rId15"/>
    <p:sldId id="294" r:id="rId16"/>
    <p:sldId id="277" r:id="rId17"/>
    <p:sldId id="287" r:id="rId18"/>
    <p:sldId id="269" r:id="rId19"/>
    <p:sldId id="282" r:id="rId20"/>
    <p:sldId id="295" r:id="rId21"/>
    <p:sldId id="278" r:id="rId22"/>
    <p:sldId id="283" r:id="rId23"/>
    <p:sldId id="284" r:id="rId24"/>
    <p:sldId id="276" r:id="rId25"/>
    <p:sldId id="296" r:id="rId26"/>
    <p:sldId id="286" r:id="rId27"/>
    <p:sldId id="291" r:id="rId28"/>
    <p:sldId id="279"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FF3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2" d="100"/>
          <a:sy n="112" d="100"/>
        </p:scale>
        <p:origin x="-74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taber:Library:Mail%20Downloads:chaos.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Verdana"/>
                <a:ea typeface="Verdana"/>
                <a:cs typeface="Verdana"/>
              </a:defRPr>
            </a:pPr>
            <a:r>
              <a:rPr lang="en-US" sz="1800" dirty="0"/>
              <a:t>small perturbations </a:t>
            </a:r>
            <a:r>
              <a:rPr lang="en-US" sz="1800" dirty="0" smtClean="0"/>
              <a:t>grow in simple function</a:t>
            </a:r>
          </a:p>
          <a:p>
            <a:pPr>
              <a:defRPr sz="1800" b="1" i="0" u="none" strike="noStrike" baseline="0">
                <a:solidFill>
                  <a:srgbClr val="000000"/>
                </a:solidFill>
                <a:latin typeface="Verdana"/>
                <a:ea typeface="Verdana"/>
                <a:cs typeface="Verdana"/>
              </a:defRPr>
            </a:pPr>
            <a:r>
              <a:rPr lang="en-US" sz="1800" dirty="0" smtClean="0"/>
              <a:t>2x**2-1</a:t>
            </a:r>
            <a:endParaRPr lang="en-US" sz="1800" dirty="0"/>
          </a:p>
        </c:rich>
      </c:tx>
      <c:layout>
        <c:manualLayout>
          <c:xMode val="edge"/>
          <c:yMode val="edge"/>
          <c:x val="0.17611209536308"/>
          <c:y val="0.0338346456692913"/>
        </c:manualLayout>
      </c:layout>
      <c:overlay val="0"/>
      <c:spPr>
        <a:noFill/>
        <a:ln w="25400">
          <a:noFill/>
        </a:ln>
      </c:spPr>
    </c:title>
    <c:autoTitleDeleted val="0"/>
    <c:plotArea>
      <c:layout>
        <c:manualLayout>
          <c:layoutTarget val="inner"/>
          <c:xMode val="edge"/>
          <c:yMode val="edge"/>
          <c:x val="0.176667241755344"/>
          <c:y val="0.169173165237081"/>
          <c:w val="0.546668446186348"/>
          <c:h val="0.703008486651868"/>
        </c:manualLayout>
      </c:layout>
      <c:scatterChart>
        <c:scatterStyle val="lineMarker"/>
        <c:varyColors val="0"/>
        <c:ser>
          <c:idx val="0"/>
          <c:order val="0"/>
          <c:spPr>
            <a:ln w="12700">
              <a:solidFill>
                <a:srgbClr val="000080"/>
              </a:solidFill>
              <a:prstDash val="solid"/>
            </a:ln>
          </c:spPr>
          <c:marker>
            <c:symbol val="diamond"/>
            <c:size val="5"/>
            <c:spPr>
              <a:solidFill>
                <a:srgbClr val="000080"/>
              </a:solidFill>
              <a:ln>
                <a:solidFill>
                  <a:srgbClr val="000080"/>
                </a:solidFill>
                <a:prstDash val="solid"/>
              </a:ln>
            </c:spPr>
          </c:marker>
          <c:yVal>
            <c:numRef>
              <c:f>Sheet1!$A$1:$A$26</c:f>
              <c:numCache>
                <c:formatCode>0.000</c:formatCode>
                <c:ptCount val="26"/>
                <c:pt idx="0" formatCode="General">
                  <c:v>0.0</c:v>
                </c:pt>
                <c:pt idx="1">
                  <c:v>0.75</c:v>
                </c:pt>
                <c:pt idx="2">
                  <c:v>0.125</c:v>
                </c:pt>
                <c:pt idx="3">
                  <c:v>-0.96875</c:v>
                </c:pt>
                <c:pt idx="4">
                  <c:v>0.876953125</c:v>
                </c:pt>
                <c:pt idx="5">
                  <c:v>0.538093566894531</c:v>
                </c:pt>
                <c:pt idx="6">
                  <c:v>-0.420910626533441</c:v>
                </c:pt>
                <c:pt idx="7">
                  <c:v>-0.645668488942452</c:v>
                </c:pt>
                <c:pt idx="8">
                  <c:v>-0.166224404773542</c:v>
                </c:pt>
                <c:pt idx="9">
                  <c:v>-0.944738894515363</c:v>
                </c:pt>
                <c:pt idx="10">
                  <c:v>0.785063157620222</c:v>
                </c:pt>
                <c:pt idx="11">
                  <c:v>0.232648322905266</c:v>
                </c:pt>
                <c:pt idx="12">
                  <c:v>-0.891749515698734</c:v>
                </c:pt>
                <c:pt idx="13">
                  <c:v>0.590434397497852</c:v>
                </c:pt>
                <c:pt idx="14">
                  <c:v>-0.302774444502696</c:v>
                </c:pt>
                <c:pt idx="15">
                  <c:v>-0.816655271512167</c:v>
                </c:pt>
                <c:pt idx="16">
                  <c:v>0.333851664977223</c:v>
                </c:pt>
                <c:pt idx="17">
                  <c:v>-0.777086131583871</c:v>
                </c:pt>
                <c:pt idx="18">
                  <c:v>0.207725711799972</c:v>
                </c:pt>
                <c:pt idx="19">
                  <c:v>-0.91370005731439</c:v>
                </c:pt>
                <c:pt idx="20">
                  <c:v>0.669695589472638</c:v>
                </c:pt>
                <c:pt idx="21">
                  <c:v>-0.103015634881791</c:v>
                </c:pt>
                <c:pt idx="22">
                  <c:v>-0.978775557939803</c:v>
                </c:pt>
                <c:pt idx="23">
                  <c:v>0.916003185640745</c:v>
                </c:pt>
                <c:pt idx="24">
                  <c:v>0.678123672207986</c:v>
                </c:pt>
                <c:pt idx="25">
                  <c:v>-0.080296570382312</c:v>
                </c:pt>
              </c:numCache>
            </c:numRef>
          </c:yVal>
          <c:smooth val="0"/>
        </c:ser>
        <c:ser>
          <c:idx val="1"/>
          <c:order val="1"/>
          <c:spPr>
            <a:ln w="12700">
              <a:solidFill>
                <a:srgbClr val="FF00FF"/>
              </a:solidFill>
              <a:prstDash val="solid"/>
            </a:ln>
          </c:spPr>
          <c:marker>
            <c:symbol val="square"/>
            <c:size val="5"/>
            <c:spPr>
              <a:solidFill>
                <a:srgbClr val="FF00FF"/>
              </a:solidFill>
              <a:ln>
                <a:solidFill>
                  <a:srgbClr val="FF00FF"/>
                </a:solidFill>
                <a:prstDash val="solid"/>
              </a:ln>
            </c:spPr>
          </c:marker>
          <c:yVal>
            <c:numRef>
              <c:f>Sheet1!$B$1:$B$26</c:f>
              <c:numCache>
                <c:formatCode>0.000</c:formatCode>
                <c:ptCount val="26"/>
                <c:pt idx="1">
                  <c:v>0.749</c:v>
                </c:pt>
                <c:pt idx="2">
                  <c:v>0.122002</c:v>
                </c:pt>
                <c:pt idx="3">
                  <c:v>-0.970231023992</c:v>
                </c:pt>
                <c:pt idx="4">
                  <c:v>0.88269647983313</c:v>
                </c:pt>
                <c:pt idx="5">
                  <c:v>0.558306151019598</c:v>
                </c:pt>
                <c:pt idx="6">
                  <c:v>-0.376588483467364</c:v>
                </c:pt>
                <c:pt idx="7">
                  <c:v>-0.716362228239502</c:v>
                </c:pt>
                <c:pt idx="8">
                  <c:v>0.0263496840965292</c:v>
                </c:pt>
                <c:pt idx="9">
                  <c:v>-0.998611388296026</c:v>
                </c:pt>
                <c:pt idx="10">
                  <c:v>0.994449409669034</c:v>
                </c:pt>
                <c:pt idx="11">
                  <c:v>0.977859256782179</c:v>
                </c:pt>
                <c:pt idx="12">
                  <c:v>0.912417452149192</c:v>
                </c:pt>
                <c:pt idx="13">
                  <c:v>0.665011213972847</c:v>
                </c:pt>
                <c:pt idx="14">
                  <c:v>-0.115520170580719</c:v>
                </c:pt>
                <c:pt idx="15">
                  <c:v>-0.973310180378003</c:v>
                </c:pt>
                <c:pt idx="16">
                  <c:v>0.894665414454921</c:v>
                </c:pt>
                <c:pt idx="17">
                  <c:v>0.600852407643592</c:v>
                </c:pt>
                <c:pt idx="18">
                  <c:v>-0.277952768457797</c:v>
                </c:pt>
                <c:pt idx="19">
                  <c:v>-0.845484517013292</c:v>
                </c:pt>
                <c:pt idx="20">
                  <c:v>0.429688137018401</c:v>
                </c:pt>
                <c:pt idx="21">
                  <c:v>-0.630736209811312</c:v>
                </c:pt>
                <c:pt idx="22">
                  <c:v>-0.20434366726572</c:v>
                </c:pt>
                <c:pt idx="23">
                  <c:v>-0.916487331296793</c:v>
                </c:pt>
                <c:pt idx="24">
                  <c:v>0.679898056855035</c:v>
                </c:pt>
                <c:pt idx="25">
                  <c:v>-0.0754772645694939</c:v>
                </c:pt>
              </c:numCache>
            </c:numRef>
          </c:yVal>
          <c:smooth val="0"/>
        </c:ser>
        <c:dLbls>
          <c:showLegendKey val="0"/>
          <c:showVal val="0"/>
          <c:showCatName val="0"/>
          <c:showSerName val="0"/>
          <c:showPercent val="0"/>
          <c:showBubbleSize val="0"/>
        </c:dLbls>
        <c:axId val="-2116234792"/>
        <c:axId val="2063841336"/>
      </c:scatterChart>
      <c:valAx>
        <c:axId val="-2116234792"/>
        <c:scaling>
          <c:orientation val="minMax"/>
        </c:scaling>
        <c:delete val="0"/>
        <c:axPos val="b"/>
        <c:title>
          <c:tx>
            <c:rich>
              <a:bodyPr/>
              <a:lstStyle/>
              <a:p>
                <a:pPr>
                  <a:defRPr sz="1600" b="1" i="0" u="none" strike="noStrike" baseline="0">
                    <a:solidFill>
                      <a:srgbClr val="000000"/>
                    </a:solidFill>
                    <a:latin typeface="Verdana"/>
                    <a:ea typeface="Verdana"/>
                    <a:cs typeface="Verdana"/>
                  </a:defRPr>
                </a:pPr>
                <a:r>
                  <a:rPr lang="en-US" sz="1600"/>
                  <a:t>time</a:t>
                </a:r>
              </a:p>
            </c:rich>
          </c:tx>
          <c:layout>
            <c:manualLayout>
              <c:xMode val="edge"/>
              <c:yMode val="edge"/>
              <c:x val="0.410001334639761"/>
              <c:y val="0.89849747759249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Verdana"/>
                <a:ea typeface="Verdana"/>
                <a:cs typeface="Verdana"/>
              </a:defRPr>
            </a:pPr>
            <a:endParaRPr lang="en-US"/>
          </a:p>
        </c:txPr>
        <c:crossAx val="2063841336"/>
        <c:crosses val="autoZero"/>
        <c:crossBetween val="midCat"/>
      </c:valAx>
      <c:valAx>
        <c:axId val="2063841336"/>
        <c:scaling>
          <c:orientation val="minMax"/>
        </c:scaling>
        <c:delete val="0"/>
        <c:axPos val="l"/>
        <c:majorGridlines>
          <c:spPr>
            <a:ln w="3175">
              <a:solidFill>
                <a:srgbClr val="000000"/>
              </a:solidFill>
              <a:prstDash val="solid"/>
            </a:ln>
          </c:spPr>
        </c:majorGridlines>
        <c:title>
          <c:tx>
            <c:rich>
              <a:bodyPr/>
              <a:lstStyle/>
              <a:p>
                <a:pPr>
                  <a:defRPr sz="1600" b="1" i="0" u="none" strike="noStrike" baseline="0">
                    <a:solidFill>
                      <a:srgbClr val="000000"/>
                    </a:solidFill>
                    <a:latin typeface="Verdana"/>
                    <a:ea typeface="Verdana"/>
                    <a:cs typeface="Verdana"/>
                  </a:defRPr>
                </a:pPr>
                <a:r>
                  <a:rPr lang="en-US" sz="1600"/>
                  <a:t>2x**2-1</a:t>
                </a:r>
              </a:p>
            </c:rich>
          </c:tx>
          <c:layout>
            <c:manualLayout>
              <c:xMode val="edge"/>
              <c:yMode val="edge"/>
              <c:x val="0.0433334743928203"/>
              <c:y val="0.44360963328834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Verdana"/>
                <a:ea typeface="Verdana"/>
                <a:cs typeface="Verdana"/>
              </a:defRPr>
            </a:pPr>
            <a:endParaRPr lang="en-US"/>
          </a:p>
        </c:txPr>
        <c:crossAx val="-2116234792"/>
        <c:crosses val="autoZero"/>
        <c:crossBetween val="midCat"/>
      </c:valAx>
      <c:spPr>
        <a:solidFill>
          <a:srgbClr val="C0C0C0"/>
        </a:solidFill>
        <a:ln w="12700">
          <a:solidFill>
            <a:srgbClr val="808080"/>
          </a:solidFill>
          <a:prstDash val="solid"/>
        </a:ln>
      </c:spPr>
    </c:plotArea>
    <c:legend>
      <c:legendPos val="r"/>
      <c:layout>
        <c:manualLayout>
          <c:xMode val="edge"/>
          <c:yMode val="edge"/>
          <c:x val="0.773335850702639"/>
          <c:y val="0.473684862663826"/>
          <c:w val="0.203333995227849"/>
          <c:h val="0.0939850917983781"/>
        </c:manualLayout>
      </c:layout>
      <c:overlay val="0"/>
      <c:spPr>
        <a:solidFill>
          <a:srgbClr val="FFFFFF"/>
        </a:solidFill>
        <a:ln w="3175">
          <a:solidFill>
            <a:srgbClr val="000000"/>
          </a:solidFill>
          <a:prstDash val="solid"/>
        </a:ln>
      </c:spPr>
      <c:txPr>
        <a:bodyPr/>
        <a:lstStyle/>
        <a:p>
          <a:pPr>
            <a:defRPr sz="1600" b="0" i="0" u="none" strike="noStrike" baseline="0">
              <a:solidFill>
                <a:srgbClr val="000000"/>
              </a:solidFill>
              <a:latin typeface="Verdana"/>
              <a:ea typeface="Verdana"/>
              <a:cs typeface="Verdana"/>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800" b="0" i="0" u="none" strike="noStrike" baseline="0">
          <a:solidFill>
            <a:srgbClr val="000000"/>
          </a:solidFill>
          <a:latin typeface="Verdana"/>
          <a:ea typeface="Verdana"/>
          <a:cs typeface="Verdana"/>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92C6181-4A0B-CB4B-8F9C-D09B63A624C0}" type="datetimeFigureOut">
              <a:rPr lang="en-US" smtClean="0"/>
              <a:t>4/9/15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882BC1-8012-1F42-B0B6-6622656E4E15}" type="slidenum">
              <a:rPr lang="en-US" smtClean="0"/>
              <a:t>‹#›</a:t>
            </a:fld>
            <a:endParaRPr lang="en-US"/>
          </a:p>
        </p:txBody>
      </p:sp>
    </p:spTree>
    <p:extLst>
      <p:ext uri="{BB962C8B-B14F-4D97-AF65-F5344CB8AC3E}">
        <p14:creationId xmlns:p14="http://schemas.microsoft.com/office/powerpoint/2010/main" val="3437971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B3FF97-654F-9F47-BC38-97B1606466F1}" type="datetimeFigureOut">
              <a:rPr lang="en-US" smtClean="0"/>
              <a:t>4/9/15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3B6105-539F-1142-9FB5-B77663D1FC01}" type="slidenum">
              <a:rPr lang="en-US" smtClean="0"/>
              <a:t>‹#›</a:t>
            </a:fld>
            <a:endParaRPr lang="en-US"/>
          </a:p>
        </p:txBody>
      </p:sp>
    </p:spTree>
    <p:extLst>
      <p:ext uri="{BB962C8B-B14F-4D97-AF65-F5344CB8AC3E}">
        <p14:creationId xmlns:p14="http://schemas.microsoft.com/office/powerpoint/2010/main" val="42338084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ln/>
        </p:spPr>
      </p:sp>
      <p:sp>
        <p:nvSpPr>
          <p:cNvPr id="194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b="1">
                <a:solidFill>
                  <a:schemeClr val="tx1"/>
                </a:solidFill>
                <a:latin typeface="Helvetica" charset="0"/>
                <a:ea typeface="ＭＳ Ｐゴシック" charset="0"/>
                <a:cs typeface="ＭＳ Ｐゴシック" charset="0"/>
              </a:defRPr>
            </a:lvl1pPr>
            <a:lvl2pPr marL="37931725" indent="-37474525" eaLnBrk="0" hangingPunct="0">
              <a:defRPr sz="1400" b="1">
                <a:solidFill>
                  <a:schemeClr val="tx1"/>
                </a:solidFill>
                <a:latin typeface="Helvetica" charset="0"/>
                <a:ea typeface="ＭＳ Ｐゴシック" charset="0"/>
              </a:defRPr>
            </a:lvl2pPr>
            <a:lvl3pPr eaLnBrk="0" hangingPunct="0">
              <a:defRPr sz="1400" b="1">
                <a:solidFill>
                  <a:schemeClr val="tx1"/>
                </a:solidFill>
                <a:latin typeface="Helvetica" charset="0"/>
                <a:ea typeface="ＭＳ Ｐゴシック" charset="0"/>
              </a:defRPr>
            </a:lvl3pPr>
            <a:lvl4pPr eaLnBrk="0" hangingPunct="0">
              <a:defRPr sz="1400" b="1">
                <a:solidFill>
                  <a:schemeClr val="tx1"/>
                </a:solidFill>
                <a:latin typeface="Helvetica" charset="0"/>
                <a:ea typeface="ＭＳ Ｐゴシック" charset="0"/>
              </a:defRPr>
            </a:lvl4pPr>
            <a:lvl5pPr eaLnBrk="0" hangingPunct="0">
              <a:defRPr sz="1400" b="1">
                <a:solidFill>
                  <a:schemeClr val="tx1"/>
                </a:solidFill>
                <a:latin typeface="Helvetica" charset="0"/>
                <a:ea typeface="ＭＳ Ｐゴシック" charset="0"/>
              </a:defRPr>
            </a:lvl5pPr>
            <a:lvl6pPr marL="457200" eaLnBrk="0" fontAlgn="base" hangingPunct="0">
              <a:spcBef>
                <a:spcPct val="0"/>
              </a:spcBef>
              <a:spcAft>
                <a:spcPct val="0"/>
              </a:spcAft>
              <a:defRPr sz="1400" b="1">
                <a:solidFill>
                  <a:schemeClr val="tx1"/>
                </a:solidFill>
                <a:latin typeface="Helvetica" charset="0"/>
                <a:ea typeface="ＭＳ Ｐゴシック" charset="0"/>
              </a:defRPr>
            </a:lvl6pPr>
            <a:lvl7pPr marL="914400" eaLnBrk="0" fontAlgn="base" hangingPunct="0">
              <a:spcBef>
                <a:spcPct val="0"/>
              </a:spcBef>
              <a:spcAft>
                <a:spcPct val="0"/>
              </a:spcAft>
              <a:defRPr sz="1400" b="1">
                <a:solidFill>
                  <a:schemeClr val="tx1"/>
                </a:solidFill>
                <a:latin typeface="Helvetica" charset="0"/>
                <a:ea typeface="ＭＳ Ｐゴシック" charset="0"/>
              </a:defRPr>
            </a:lvl7pPr>
            <a:lvl8pPr marL="1371600" eaLnBrk="0" fontAlgn="base" hangingPunct="0">
              <a:spcBef>
                <a:spcPct val="0"/>
              </a:spcBef>
              <a:spcAft>
                <a:spcPct val="0"/>
              </a:spcAft>
              <a:defRPr sz="1400" b="1">
                <a:solidFill>
                  <a:schemeClr val="tx1"/>
                </a:solidFill>
                <a:latin typeface="Helvetica" charset="0"/>
                <a:ea typeface="ＭＳ Ｐゴシック" charset="0"/>
              </a:defRPr>
            </a:lvl8pPr>
            <a:lvl9pPr marL="1828800" eaLnBrk="0" fontAlgn="base" hangingPunct="0">
              <a:spcBef>
                <a:spcPct val="0"/>
              </a:spcBef>
              <a:spcAft>
                <a:spcPct val="0"/>
              </a:spcAft>
              <a:defRPr sz="1400" b="1">
                <a:solidFill>
                  <a:schemeClr val="tx1"/>
                </a:solidFill>
                <a:latin typeface="Helvetica" charset="0"/>
                <a:ea typeface="ＭＳ Ｐゴシック" charset="0"/>
              </a:defRPr>
            </a:lvl9pPr>
          </a:lstStyle>
          <a:p>
            <a:pPr eaLnBrk="1" hangingPunct="1"/>
            <a:fld id="{A1AFC7D1-731D-9743-A231-28F487B2A4D9}" type="slidenum">
              <a:rPr lang="en-US" sz="1200">
                <a:latin typeface="Arial" charset="0"/>
              </a:rPr>
              <a:pPr eaLnBrk="1" hangingPunct="1"/>
              <a:t>19</a:t>
            </a:fld>
            <a:endParaRPr lang="en-US" sz="1200">
              <a:latin typeface="Arial" charset="0"/>
            </a:endParaRPr>
          </a:p>
        </p:txBody>
      </p:sp>
      <p:sp>
        <p:nvSpPr>
          <p:cNvPr id="125955" name="Rectangle 2"/>
          <p:cNvSpPr>
            <a:spLocks noGrp="1" noRot="1" noChangeAspect="1" noChangeArrowheads="1"/>
          </p:cNvSpPr>
          <p:nvPr>
            <p:ph type="sldImg"/>
          </p:nvPr>
        </p:nvSpPr>
        <p:spPr>
          <a:solidFill>
            <a:srgbClr val="FFFFFF"/>
          </a:solidFill>
          <a:ln/>
        </p:spPr>
      </p:sp>
      <p:sp>
        <p:nvSpPr>
          <p:cNvPr id="1259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charset="0"/>
                <a:ea typeface="ＭＳ Ｐゴシック" charset="0"/>
                <a:cs typeface="ＭＳ Ｐゴシック" charset="0"/>
              </a:defRPr>
            </a:lvl1pPr>
            <a:lvl2pPr marL="37931725" indent="-37474525">
              <a:defRPr sz="2400">
                <a:solidFill>
                  <a:schemeClr val="tx1"/>
                </a:solidFill>
                <a:latin typeface="Helvetica" charset="0"/>
                <a:ea typeface="ＭＳ Ｐゴシック" charset="0"/>
              </a:defRPr>
            </a:lvl2pPr>
            <a:lvl3pPr>
              <a:defRPr sz="2400">
                <a:solidFill>
                  <a:schemeClr val="tx1"/>
                </a:solidFill>
                <a:latin typeface="Helvetica" charset="0"/>
                <a:ea typeface="ＭＳ Ｐゴシック" charset="0"/>
              </a:defRPr>
            </a:lvl3pPr>
            <a:lvl4pPr>
              <a:defRPr sz="2400">
                <a:solidFill>
                  <a:schemeClr val="tx1"/>
                </a:solidFill>
                <a:latin typeface="Helvetica" charset="0"/>
                <a:ea typeface="ＭＳ Ｐゴシック" charset="0"/>
              </a:defRPr>
            </a:lvl4pPr>
            <a:lvl5pPr>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fld id="{3CC86F70-53FE-E74E-A448-E4620745F9BC}" type="slidenum">
              <a:rPr lang="en-US" sz="1200">
                <a:latin typeface="Times" charset="0"/>
              </a:rPr>
              <a:pPr/>
              <a:t>20</a:t>
            </a:fld>
            <a:endParaRPr lang="en-US" sz="1200">
              <a:latin typeface="Times"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b="1">
                <a:solidFill>
                  <a:schemeClr val="tx1"/>
                </a:solidFill>
                <a:latin typeface="Helvetica" charset="0"/>
                <a:ea typeface="ＭＳ Ｐゴシック" charset="0"/>
                <a:cs typeface="ＭＳ Ｐゴシック" charset="0"/>
              </a:defRPr>
            </a:lvl1pPr>
            <a:lvl2pPr marL="37931725" indent="-37474525" eaLnBrk="0" hangingPunct="0">
              <a:defRPr sz="1400" b="1">
                <a:solidFill>
                  <a:schemeClr val="tx1"/>
                </a:solidFill>
                <a:latin typeface="Helvetica" charset="0"/>
                <a:ea typeface="ＭＳ Ｐゴシック" charset="0"/>
              </a:defRPr>
            </a:lvl2pPr>
            <a:lvl3pPr eaLnBrk="0" hangingPunct="0">
              <a:defRPr sz="1400" b="1">
                <a:solidFill>
                  <a:schemeClr val="tx1"/>
                </a:solidFill>
                <a:latin typeface="Helvetica" charset="0"/>
                <a:ea typeface="ＭＳ Ｐゴシック" charset="0"/>
              </a:defRPr>
            </a:lvl3pPr>
            <a:lvl4pPr eaLnBrk="0" hangingPunct="0">
              <a:defRPr sz="1400" b="1">
                <a:solidFill>
                  <a:schemeClr val="tx1"/>
                </a:solidFill>
                <a:latin typeface="Helvetica" charset="0"/>
                <a:ea typeface="ＭＳ Ｐゴシック" charset="0"/>
              </a:defRPr>
            </a:lvl4pPr>
            <a:lvl5pPr eaLnBrk="0" hangingPunct="0">
              <a:defRPr sz="1400" b="1">
                <a:solidFill>
                  <a:schemeClr val="tx1"/>
                </a:solidFill>
                <a:latin typeface="Helvetica" charset="0"/>
                <a:ea typeface="ＭＳ Ｐゴシック" charset="0"/>
              </a:defRPr>
            </a:lvl5pPr>
            <a:lvl6pPr marL="457200" eaLnBrk="0" fontAlgn="base" hangingPunct="0">
              <a:spcBef>
                <a:spcPct val="0"/>
              </a:spcBef>
              <a:spcAft>
                <a:spcPct val="0"/>
              </a:spcAft>
              <a:defRPr sz="1400" b="1">
                <a:solidFill>
                  <a:schemeClr val="tx1"/>
                </a:solidFill>
                <a:latin typeface="Helvetica" charset="0"/>
                <a:ea typeface="ＭＳ Ｐゴシック" charset="0"/>
              </a:defRPr>
            </a:lvl6pPr>
            <a:lvl7pPr marL="914400" eaLnBrk="0" fontAlgn="base" hangingPunct="0">
              <a:spcBef>
                <a:spcPct val="0"/>
              </a:spcBef>
              <a:spcAft>
                <a:spcPct val="0"/>
              </a:spcAft>
              <a:defRPr sz="1400" b="1">
                <a:solidFill>
                  <a:schemeClr val="tx1"/>
                </a:solidFill>
                <a:latin typeface="Helvetica" charset="0"/>
                <a:ea typeface="ＭＳ Ｐゴシック" charset="0"/>
              </a:defRPr>
            </a:lvl7pPr>
            <a:lvl8pPr marL="1371600" eaLnBrk="0" fontAlgn="base" hangingPunct="0">
              <a:spcBef>
                <a:spcPct val="0"/>
              </a:spcBef>
              <a:spcAft>
                <a:spcPct val="0"/>
              </a:spcAft>
              <a:defRPr sz="1400" b="1">
                <a:solidFill>
                  <a:schemeClr val="tx1"/>
                </a:solidFill>
                <a:latin typeface="Helvetica" charset="0"/>
                <a:ea typeface="ＭＳ Ｐゴシック" charset="0"/>
              </a:defRPr>
            </a:lvl8pPr>
            <a:lvl9pPr marL="1828800" eaLnBrk="0" fontAlgn="base" hangingPunct="0">
              <a:spcBef>
                <a:spcPct val="0"/>
              </a:spcBef>
              <a:spcAft>
                <a:spcPct val="0"/>
              </a:spcAft>
              <a:defRPr sz="1400" b="1">
                <a:solidFill>
                  <a:schemeClr val="tx1"/>
                </a:solidFill>
                <a:latin typeface="Helvetica" charset="0"/>
                <a:ea typeface="ＭＳ Ｐゴシック" charset="0"/>
              </a:defRPr>
            </a:lvl9pPr>
          </a:lstStyle>
          <a:p>
            <a:pPr eaLnBrk="1" hangingPunct="1"/>
            <a:fld id="{E48587C5-2215-FB4B-996A-A395B86FAE12}" type="slidenum">
              <a:rPr lang="en-US" sz="1200">
                <a:latin typeface="Arial" charset="0"/>
              </a:rPr>
              <a:pPr eaLnBrk="1" hangingPunct="1"/>
              <a:t>22</a:t>
            </a:fld>
            <a:endParaRPr lang="en-US" sz="1200">
              <a:latin typeface="Arial" charset="0"/>
            </a:endParaRPr>
          </a:p>
        </p:txBody>
      </p:sp>
      <p:sp>
        <p:nvSpPr>
          <p:cNvPr id="12800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400" b="1">
                <a:solidFill>
                  <a:schemeClr val="tx1"/>
                </a:solidFill>
                <a:latin typeface="Helvetica" charset="0"/>
                <a:ea typeface="ＭＳ Ｐゴシック" charset="0"/>
                <a:cs typeface="ＭＳ Ｐゴシック" charset="0"/>
              </a:defRPr>
            </a:lvl1pPr>
            <a:lvl2pPr marL="37931725" indent="-37474525" eaLnBrk="0" hangingPunct="0">
              <a:defRPr sz="1400" b="1">
                <a:solidFill>
                  <a:schemeClr val="tx1"/>
                </a:solidFill>
                <a:latin typeface="Helvetica" charset="0"/>
                <a:ea typeface="ＭＳ Ｐゴシック" charset="0"/>
              </a:defRPr>
            </a:lvl2pPr>
            <a:lvl3pPr eaLnBrk="0" hangingPunct="0">
              <a:defRPr sz="1400" b="1">
                <a:solidFill>
                  <a:schemeClr val="tx1"/>
                </a:solidFill>
                <a:latin typeface="Helvetica" charset="0"/>
                <a:ea typeface="ＭＳ Ｐゴシック" charset="0"/>
              </a:defRPr>
            </a:lvl3pPr>
            <a:lvl4pPr eaLnBrk="0" hangingPunct="0">
              <a:defRPr sz="1400" b="1">
                <a:solidFill>
                  <a:schemeClr val="tx1"/>
                </a:solidFill>
                <a:latin typeface="Helvetica" charset="0"/>
                <a:ea typeface="ＭＳ Ｐゴシック" charset="0"/>
              </a:defRPr>
            </a:lvl4pPr>
            <a:lvl5pPr eaLnBrk="0" hangingPunct="0">
              <a:defRPr sz="1400" b="1">
                <a:solidFill>
                  <a:schemeClr val="tx1"/>
                </a:solidFill>
                <a:latin typeface="Helvetica" charset="0"/>
                <a:ea typeface="ＭＳ Ｐゴシック" charset="0"/>
              </a:defRPr>
            </a:lvl5pPr>
            <a:lvl6pPr marL="457200" eaLnBrk="0" fontAlgn="base" hangingPunct="0">
              <a:spcBef>
                <a:spcPct val="0"/>
              </a:spcBef>
              <a:spcAft>
                <a:spcPct val="0"/>
              </a:spcAft>
              <a:defRPr sz="1400" b="1">
                <a:solidFill>
                  <a:schemeClr val="tx1"/>
                </a:solidFill>
                <a:latin typeface="Helvetica" charset="0"/>
                <a:ea typeface="ＭＳ Ｐゴシック" charset="0"/>
              </a:defRPr>
            </a:lvl6pPr>
            <a:lvl7pPr marL="914400" eaLnBrk="0" fontAlgn="base" hangingPunct="0">
              <a:spcBef>
                <a:spcPct val="0"/>
              </a:spcBef>
              <a:spcAft>
                <a:spcPct val="0"/>
              </a:spcAft>
              <a:defRPr sz="1400" b="1">
                <a:solidFill>
                  <a:schemeClr val="tx1"/>
                </a:solidFill>
                <a:latin typeface="Helvetica" charset="0"/>
                <a:ea typeface="ＭＳ Ｐゴシック" charset="0"/>
              </a:defRPr>
            </a:lvl7pPr>
            <a:lvl8pPr marL="1371600" eaLnBrk="0" fontAlgn="base" hangingPunct="0">
              <a:spcBef>
                <a:spcPct val="0"/>
              </a:spcBef>
              <a:spcAft>
                <a:spcPct val="0"/>
              </a:spcAft>
              <a:defRPr sz="1400" b="1">
                <a:solidFill>
                  <a:schemeClr val="tx1"/>
                </a:solidFill>
                <a:latin typeface="Helvetica" charset="0"/>
                <a:ea typeface="ＭＳ Ｐゴシック" charset="0"/>
              </a:defRPr>
            </a:lvl8pPr>
            <a:lvl9pPr marL="1828800" eaLnBrk="0" fontAlgn="base" hangingPunct="0">
              <a:spcBef>
                <a:spcPct val="0"/>
              </a:spcBef>
              <a:spcAft>
                <a:spcPct val="0"/>
              </a:spcAft>
              <a:defRPr sz="1400" b="1">
                <a:solidFill>
                  <a:schemeClr val="tx1"/>
                </a:solidFill>
                <a:latin typeface="Helvetica" charset="0"/>
                <a:ea typeface="ＭＳ Ｐゴシック" charset="0"/>
              </a:defRPr>
            </a:lvl9pPr>
          </a:lstStyle>
          <a:p>
            <a:pPr algn="r" eaLnBrk="1" hangingPunct="1"/>
            <a:fld id="{884948D2-72FC-F140-A096-879E8BACBF45}" type="slidenum">
              <a:rPr lang="en-US" sz="1200">
                <a:latin typeface="Times" charset="0"/>
              </a:rPr>
              <a:pPr algn="r" eaLnBrk="1" hangingPunct="1"/>
              <a:t>22</a:t>
            </a:fld>
            <a:endParaRPr lang="en-US" sz="1200">
              <a:latin typeface="Times" charset="0"/>
            </a:endParaRPr>
          </a:p>
        </p:txBody>
      </p:sp>
      <p:sp>
        <p:nvSpPr>
          <p:cNvPr id="128004" name="Rectangle 2"/>
          <p:cNvSpPr>
            <a:spLocks noGrp="1" noRot="1" noChangeAspect="1" noChangeArrowheads="1" noTextEdit="1"/>
          </p:cNvSpPr>
          <p:nvPr>
            <p:ph type="sldImg"/>
          </p:nvPr>
        </p:nvSpPr>
        <p:spPr>
          <a:solidFill>
            <a:srgbClr val="FFFFFF"/>
          </a:solidFill>
          <a:ln/>
        </p:spPr>
      </p:sp>
      <p:sp>
        <p:nvSpPr>
          <p:cNvPr id="12800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b="1">
                <a:solidFill>
                  <a:schemeClr val="tx1"/>
                </a:solidFill>
                <a:latin typeface="Helvetica" charset="0"/>
                <a:ea typeface="ＭＳ Ｐゴシック" charset="0"/>
                <a:cs typeface="ＭＳ Ｐゴシック" charset="0"/>
              </a:defRPr>
            </a:lvl1pPr>
            <a:lvl2pPr marL="37931725" indent="-37474525" eaLnBrk="0" hangingPunct="0">
              <a:defRPr sz="1400" b="1">
                <a:solidFill>
                  <a:schemeClr val="tx1"/>
                </a:solidFill>
                <a:latin typeface="Helvetica" charset="0"/>
                <a:ea typeface="ＭＳ Ｐゴシック" charset="0"/>
              </a:defRPr>
            </a:lvl2pPr>
            <a:lvl3pPr eaLnBrk="0" hangingPunct="0">
              <a:defRPr sz="1400" b="1">
                <a:solidFill>
                  <a:schemeClr val="tx1"/>
                </a:solidFill>
                <a:latin typeface="Helvetica" charset="0"/>
                <a:ea typeface="ＭＳ Ｐゴシック" charset="0"/>
              </a:defRPr>
            </a:lvl3pPr>
            <a:lvl4pPr eaLnBrk="0" hangingPunct="0">
              <a:defRPr sz="1400" b="1">
                <a:solidFill>
                  <a:schemeClr val="tx1"/>
                </a:solidFill>
                <a:latin typeface="Helvetica" charset="0"/>
                <a:ea typeface="ＭＳ Ｐゴシック" charset="0"/>
              </a:defRPr>
            </a:lvl4pPr>
            <a:lvl5pPr eaLnBrk="0" hangingPunct="0">
              <a:defRPr sz="1400" b="1">
                <a:solidFill>
                  <a:schemeClr val="tx1"/>
                </a:solidFill>
                <a:latin typeface="Helvetica" charset="0"/>
                <a:ea typeface="ＭＳ Ｐゴシック" charset="0"/>
              </a:defRPr>
            </a:lvl5pPr>
            <a:lvl6pPr marL="457200" eaLnBrk="0" fontAlgn="base" hangingPunct="0">
              <a:spcBef>
                <a:spcPct val="0"/>
              </a:spcBef>
              <a:spcAft>
                <a:spcPct val="0"/>
              </a:spcAft>
              <a:defRPr sz="1400" b="1">
                <a:solidFill>
                  <a:schemeClr val="tx1"/>
                </a:solidFill>
                <a:latin typeface="Helvetica" charset="0"/>
                <a:ea typeface="ＭＳ Ｐゴシック" charset="0"/>
              </a:defRPr>
            </a:lvl6pPr>
            <a:lvl7pPr marL="914400" eaLnBrk="0" fontAlgn="base" hangingPunct="0">
              <a:spcBef>
                <a:spcPct val="0"/>
              </a:spcBef>
              <a:spcAft>
                <a:spcPct val="0"/>
              </a:spcAft>
              <a:defRPr sz="1400" b="1">
                <a:solidFill>
                  <a:schemeClr val="tx1"/>
                </a:solidFill>
                <a:latin typeface="Helvetica" charset="0"/>
                <a:ea typeface="ＭＳ Ｐゴシック" charset="0"/>
              </a:defRPr>
            </a:lvl7pPr>
            <a:lvl8pPr marL="1371600" eaLnBrk="0" fontAlgn="base" hangingPunct="0">
              <a:spcBef>
                <a:spcPct val="0"/>
              </a:spcBef>
              <a:spcAft>
                <a:spcPct val="0"/>
              </a:spcAft>
              <a:defRPr sz="1400" b="1">
                <a:solidFill>
                  <a:schemeClr val="tx1"/>
                </a:solidFill>
                <a:latin typeface="Helvetica" charset="0"/>
                <a:ea typeface="ＭＳ Ｐゴシック" charset="0"/>
              </a:defRPr>
            </a:lvl8pPr>
            <a:lvl9pPr marL="1828800" eaLnBrk="0" fontAlgn="base" hangingPunct="0">
              <a:spcBef>
                <a:spcPct val="0"/>
              </a:spcBef>
              <a:spcAft>
                <a:spcPct val="0"/>
              </a:spcAft>
              <a:defRPr sz="1400" b="1">
                <a:solidFill>
                  <a:schemeClr val="tx1"/>
                </a:solidFill>
                <a:latin typeface="Helvetica" charset="0"/>
                <a:ea typeface="ＭＳ Ｐゴシック" charset="0"/>
              </a:defRPr>
            </a:lvl9pPr>
          </a:lstStyle>
          <a:p>
            <a:pPr eaLnBrk="1" hangingPunct="1"/>
            <a:fld id="{6D192051-398C-024B-873F-1D5B26843DEB}" type="slidenum">
              <a:rPr lang="en-US" sz="1200">
                <a:latin typeface="Arial" charset="0"/>
              </a:rPr>
              <a:pPr eaLnBrk="1" hangingPunct="1"/>
              <a:t>23</a:t>
            </a:fld>
            <a:endParaRPr lang="en-US" sz="1200">
              <a:latin typeface="Arial" charset="0"/>
            </a:endParaRPr>
          </a:p>
        </p:txBody>
      </p:sp>
      <p:sp>
        <p:nvSpPr>
          <p:cNvPr id="130051" name="Rectangle 2"/>
          <p:cNvSpPr>
            <a:spLocks noGrp="1" noRot="1" noChangeAspect="1" noChangeArrowheads="1" noTextEdit="1"/>
          </p:cNvSpPr>
          <p:nvPr>
            <p:ph type="sldImg"/>
          </p:nvPr>
        </p:nvSpPr>
        <p:spPr>
          <a:solidFill>
            <a:srgbClr val="FFFFFF"/>
          </a:solidFill>
          <a:ln/>
        </p:spPr>
      </p:sp>
      <p:sp>
        <p:nvSpPr>
          <p:cNvPr id="13005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80C2BB4-D3C1-CC42-884B-50B7EC528992}" type="slidenum">
              <a:rPr lang="en-US" sz="1200"/>
              <a:pPr/>
              <a:t>25</a:t>
            </a:fld>
            <a:endParaRPr lang="en-US" sz="1200"/>
          </a:p>
        </p:txBody>
      </p:sp>
      <p:sp>
        <p:nvSpPr>
          <p:cNvPr id="6553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E4BACB5C-8C59-F946-A7A5-AC7B06899D54}" type="slidenum">
              <a:rPr lang="en-US" sz="1200">
                <a:latin typeface="Times" charset="0"/>
              </a:rPr>
              <a:pPr algn="r"/>
              <a:t>25</a:t>
            </a:fld>
            <a:endParaRPr lang="en-US" sz="1200">
              <a:latin typeface="Times" charset="0"/>
            </a:endParaRPr>
          </a:p>
        </p:txBody>
      </p:sp>
      <p:sp>
        <p:nvSpPr>
          <p:cNvPr id="65540" name="Rectangle 2"/>
          <p:cNvSpPr>
            <a:spLocks noGrp="1" noRot="1" noChangeAspect="1" noChangeArrowheads="1" noTextEdit="1"/>
          </p:cNvSpPr>
          <p:nvPr>
            <p:ph type="sldImg"/>
          </p:nvPr>
        </p:nvSpPr>
        <p:spPr>
          <a:solidFill>
            <a:srgbClr val="FFFFFF"/>
          </a:solidFill>
          <a:ln/>
        </p:spPr>
      </p:sp>
      <p:sp>
        <p:nvSpPr>
          <p:cNvPr id="6554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4A6C88-7164-8D4E-B5BA-C4E2903F2F66}" type="datetime1">
              <a:rPr lang="en-US" smtClean="0"/>
              <a:t>4/9/15</a:t>
            </a:fld>
            <a:endParaRPr lang="en-US"/>
          </a:p>
        </p:txBody>
      </p:sp>
      <p:sp>
        <p:nvSpPr>
          <p:cNvPr id="5" name="Footer Placeholder 4"/>
          <p:cNvSpPr>
            <a:spLocks noGrp="1"/>
          </p:cNvSpPr>
          <p:nvPr>
            <p:ph type="ftr" sz="quarter" idx="11"/>
          </p:nvPr>
        </p:nvSpPr>
        <p:spPr/>
        <p:txBody>
          <a:bodyPr/>
          <a:lstStyle/>
          <a:p>
            <a:r>
              <a:rPr lang="en-US" smtClean="0"/>
              <a:t>lecture 3</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2722258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FD2D93-BA64-4647-83CD-57C20D4E73EF}" type="datetime1">
              <a:rPr lang="en-US" smtClean="0"/>
              <a:t>4/9/15</a:t>
            </a:fld>
            <a:endParaRPr lang="en-US"/>
          </a:p>
        </p:txBody>
      </p:sp>
      <p:sp>
        <p:nvSpPr>
          <p:cNvPr id="5" name="Footer Placeholder 4"/>
          <p:cNvSpPr>
            <a:spLocks noGrp="1"/>
          </p:cNvSpPr>
          <p:nvPr>
            <p:ph type="ftr" sz="quarter" idx="11"/>
          </p:nvPr>
        </p:nvSpPr>
        <p:spPr/>
        <p:txBody>
          <a:bodyPr/>
          <a:lstStyle/>
          <a:p>
            <a:r>
              <a:rPr lang="en-US" smtClean="0"/>
              <a:t>lecture 3</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1826047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FE41C8-8E40-A240-A1A5-BE7B9FAD762C}" type="datetime1">
              <a:rPr lang="en-US" smtClean="0"/>
              <a:t>4/9/15</a:t>
            </a:fld>
            <a:endParaRPr lang="en-US"/>
          </a:p>
        </p:txBody>
      </p:sp>
      <p:sp>
        <p:nvSpPr>
          <p:cNvPr id="5" name="Footer Placeholder 4"/>
          <p:cNvSpPr>
            <a:spLocks noGrp="1"/>
          </p:cNvSpPr>
          <p:nvPr>
            <p:ph type="ftr" sz="quarter" idx="11"/>
          </p:nvPr>
        </p:nvSpPr>
        <p:spPr/>
        <p:txBody>
          <a:bodyPr/>
          <a:lstStyle/>
          <a:p>
            <a:r>
              <a:rPr lang="en-US" smtClean="0"/>
              <a:t>lecture 3</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1118597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520AA5-04B8-8642-BC2C-FA106BF17DF9}" type="datetime1">
              <a:rPr lang="en-US" smtClean="0"/>
              <a:t>4/9/15</a:t>
            </a:fld>
            <a:endParaRPr lang="en-US"/>
          </a:p>
        </p:txBody>
      </p:sp>
      <p:sp>
        <p:nvSpPr>
          <p:cNvPr id="5" name="Footer Placeholder 4"/>
          <p:cNvSpPr>
            <a:spLocks noGrp="1"/>
          </p:cNvSpPr>
          <p:nvPr>
            <p:ph type="ftr" sz="quarter" idx="11"/>
          </p:nvPr>
        </p:nvSpPr>
        <p:spPr/>
        <p:txBody>
          <a:bodyPr/>
          <a:lstStyle/>
          <a:p>
            <a:r>
              <a:rPr lang="en-US" smtClean="0"/>
              <a:t>lecture 3</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1705429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88E44B-E40D-B641-97B8-414B72A73CEE}" type="datetime1">
              <a:rPr lang="en-US" smtClean="0"/>
              <a:t>4/9/15</a:t>
            </a:fld>
            <a:endParaRPr lang="en-US"/>
          </a:p>
        </p:txBody>
      </p:sp>
      <p:sp>
        <p:nvSpPr>
          <p:cNvPr id="5" name="Footer Placeholder 4"/>
          <p:cNvSpPr>
            <a:spLocks noGrp="1"/>
          </p:cNvSpPr>
          <p:nvPr>
            <p:ph type="ftr" sz="quarter" idx="11"/>
          </p:nvPr>
        </p:nvSpPr>
        <p:spPr/>
        <p:txBody>
          <a:bodyPr/>
          <a:lstStyle/>
          <a:p>
            <a:r>
              <a:rPr lang="en-US" smtClean="0"/>
              <a:t>lecture 3</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3722487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D83137-71B3-004F-8E37-03A621C3598A}" type="datetime1">
              <a:rPr lang="en-US" smtClean="0"/>
              <a:t>4/9/15</a:t>
            </a:fld>
            <a:endParaRPr lang="en-US"/>
          </a:p>
        </p:txBody>
      </p:sp>
      <p:sp>
        <p:nvSpPr>
          <p:cNvPr id="6" name="Footer Placeholder 5"/>
          <p:cNvSpPr>
            <a:spLocks noGrp="1"/>
          </p:cNvSpPr>
          <p:nvPr>
            <p:ph type="ftr" sz="quarter" idx="11"/>
          </p:nvPr>
        </p:nvSpPr>
        <p:spPr/>
        <p:txBody>
          <a:bodyPr/>
          <a:lstStyle/>
          <a:p>
            <a:r>
              <a:rPr lang="en-US" smtClean="0"/>
              <a:t>lecture 3</a:t>
            </a:r>
            <a:endParaRPr lang="en-US"/>
          </a:p>
        </p:txBody>
      </p:sp>
      <p:sp>
        <p:nvSpPr>
          <p:cNvPr id="7" name="Slide Number Placeholder 6"/>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1373133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F3D306-B53E-E94B-8DB2-CA861E5A263F}" type="datetime1">
              <a:rPr lang="en-US" smtClean="0"/>
              <a:t>4/9/15</a:t>
            </a:fld>
            <a:endParaRPr lang="en-US"/>
          </a:p>
        </p:txBody>
      </p:sp>
      <p:sp>
        <p:nvSpPr>
          <p:cNvPr id="8" name="Footer Placeholder 7"/>
          <p:cNvSpPr>
            <a:spLocks noGrp="1"/>
          </p:cNvSpPr>
          <p:nvPr>
            <p:ph type="ftr" sz="quarter" idx="11"/>
          </p:nvPr>
        </p:nvSpPr>
        <p:spPr/>
        <p:txBody>
          <a:bodyPr/>
          <a:lstStyle/>
          <a:p>
            <a:r>
              <a:rPr lang="en-US" smtClean="0"/>
              <a:t>lecture 3</a:t>
            </a:r>
            <a:endParaRPr lang="en-US"/>
          </a:p>
        </p:txBody>
      </p:sp>
      <p:sp>
        <p:nvSpPr>
          <p:cNvPr id="9" name="Slide Number Placeholder 8"/>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482622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5913C0-3A76-7245-92D5-0725E89AA8EC}" type="datetime1">
              <a:rPr lang="en-US" smtClean="0"/>
              <a:t>4/9/15</a:t>
            </a:fld>
            <a:endParaRPr lang="en-US"/>
          </a:p>
        </p:txBody>
      </p:sp>
      <p:sp>
        <p:nvSpPr>
          <p:cNvPr id="4" name="Footer Placeholder 3"/>
          <p:cNvSpPr>
            <a:spLocks noGrp="1"/>
          </p:cNvSpPr>
          <p:nvPr>
            <p:ph type="ftr" sz="quarter" idx="11"/>
          </p:nvPr>
        </p:nvSpPr>
        <p:spPr/>
        <p:txBody>
          <a:bodyPr/>
          <a:lstStyle/>
          <a:p>
            <a:r>
              <a:rPr lang="en-US" smtClean="0"/>
              <a:t>lecture 3</a:t>
            </a:r>
            <a:endParaRPr lang="en-US"/>
          </a:p>
        </p:txBody>
      </p:sp>
      <p:sp>
        <p:nvSpPr>
          <p:cNvPr id="5" name="Slide Number Placeholder 4"/>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4116832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A3B037-AAEB-E241-AF66-FA6F34CCA3E6}" type="datetime1">
              <a:rPr lang="en-US" smtClean="0"/>
              <a:t>4/9/15</a:t>
            </a:fld>
            <a:endParaRPr lang="en-US"/>
          </a:p>
        </p:txBody>
      </p:sp>
      <p:sp>
        <p:nvSpPr>
          <p:cNvPr id="3" name="Footer Placeholder 2"/>
          <p:cNvSpPr>
            <a:spLocks noGrp="1"/>
          </p:cNvSpPr>
          <p:nvPr>
            <p:ph type="ftr" sz="quarter" idx="11"/>
          </p:nvPr>
        </p:nvSpPr>
        <p:spPr/>
        <p:txBody>
          <a:bodyPr/>
          <a:lstStyle/>
          <a:p>
            <a:r>
              <a:rPr lang="en-US" smtClean="0"/>
              <a:t>lecture 3</a:t>
            </a:r>
            <a:endParaRPr lang="en-US"/>
          </a:p>
        </p:txBody>
      </p:sp>
      <p:sp>
        <p:nvSpPr>
          <p:cNvPr id="4" name="Slide Number Placeholder 3"/>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3675610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59BDA2-4578-2C49-8B4F-D1E13F93AD5E}" type="datetime1">
              <a:rPr lang="en-US" smtClean="0"/>
              <a:t>4/9/15</a:t>
            </a:fld>
            <a:endParaRPr lang="en-US"/>
          </a:p>
        </p:txBody>
      </p:sp>
      <p:sp>
        <p:nvSpPr>
          <p:cNvPr id="6" name="Footer Placeholder 5"/>
          <p:cNvSpPr>
            <a:spLocks noGrp="1"/>
          </p:cNvSpPr>
          <p:nvPr>
            <p:ph type="ftr" sz="quarter" idx="11"/>
          </p:nvPr>
        </p:nvSpPr>
        <p:spPr/>
        <p:txBody>
          <a:bodyPr/>
          <a:lstStyle/>
          <a:p>
            <a:r>
              <a:rPr lang="en-US" smtClean="0"/>
              <a:t>lecture 3</a:t>
            </a:r>
            <a:endParaRPr lang="en-US"/>
          </a:p>
        </p:txBody>
      </p:sp>
      <p:sp>
        <p:nvSpPr>
          <p:cNvPr id="7" name="Slide Number Placeholder 6"/>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73508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EC5B54-EF40-9A44-AB7D-9731B230B711}" type="datetime1">
              <a:rPr lang="en-US" smtClean="0"/>
              <a:t>4/9/15</a:t>
            </a:fld>
            <a:endParaRPr lang="en-US"/>
          </a:p>
        </p:txBody>
      </p:sp>
      <p:sp>
        <p:nvSpPr>
          <p:cNvPr id="6" name="Footer Placeholder 5"/>
          <p:cNvSpPr>
            <a:spLocks noGrp="1"/>
          </p:cNvSpPr>
          <p:nvPr>
            <p:ph type="ftr" sz="quarter" idx="11"/>
          </p:nvPr>
        </p:nvSpPr>
        <p:spPr/>
        <p:txBody>
          <a:bodyPr/>
          <a:lstStyle/>
          <a:p>
            <a:r>
              <a:rPr lang="en-US" smtClean="0"/>
              <a:t>lecture 3</a:t>
            </a:r>
            <a:endParaRPr lang="en-US"/>
          </a:p>
        </p:txBody>
      </p:sp>
      <p:sp>
        <p:nvSpPr>
          <p:cNvPr id="7" name="Slide Number Placeholder 6"/>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37280584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12553-A66A-3F4A-9277-A691DEDDF781}" type="datetime1">
              <a:rPr lang="en-US" smtClean="0"/>
              <a:t>4/9/15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lecture 3</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44F1E-4BC9-3C43-B362-3A5E519C64DB}" type="slidenum">
              <a:rPr lang="en-US" smtClean="0"/>
              <a:t>‹#›</a:t>
            </a:fld>
            <a:endParaRPr lang="en-US"/>
          </a:p>
        </p:txBody>
      </p:sp>
    </p:spTree>
    <p:extLst>
      <p:ext uri="{BB962C8B-B14F-4D97-AF65-F5344CB8AC3E}">
        <p14:creationId xmlns:p14="http://schemas.microsoft.com/office/powerpoint/2010/main" val="3917106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0.png"/><Relationship Id="rId1" Type="http://schemas.microsoft.com/office/2007/relationships/media" Target="../media/media1.mp4"/><Relationship Id="rId2" Type="http://schemas.openxmlformats.org/officeDocument/2006/relationships/video" Target="../media/media1.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emf"/><Relationship Id="rId3"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7.png"/><Relationship Id="rId1" Type="http://schemas.microsoft.com/office/2007/relationships/media" Target="../media/media2.mp4"/><Relationship Id="rId2" Type="http://schemas.openxmlformats.org/officeDocument/2006/relationships/video" Target="../media/media2.mp4"/></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1.png"/><Relationship Id="rId1" Type="http://schemas.microsoft.com/office/2007/relationships/media" Target="../media/media3.mp4"/><Relationship Id="rId2" Type="http://schemas.openxmlformats.org/officeDocument/2006/relationships/video" Target="../media/media3.mp4"/></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chart" Target="../charts/char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0780" y="-14831"/>
            <a:ext cx="8089653" cy="707886"/>
          </a:xfrm>
          <a:prstGeom prst="rect">
            <a:avLst/>
          </a:prstGeom>
          <a:noFill/>
        </p:spPr>
        <p:txBody>
          <a:bodyPr wrap="square" rtlCol="0">
            <a:spAutoFit/>
          </a:bodyPr>
          <a:lstStyle/>
          <a:p>
            <a:pPr algn="ctr"/>
            <a:r>
              <a:rPr lang="en-US" sz="4000" dirty="0" smtClean="0">
                <a:solidFill>
                  <a:srgbClr val="FFFF00"/>
                </a:solidFill>
              </a:rPr>
              <a:t>3: Nature Bats Last</a:t>
            </a:r>
            <a:endParaRPr lang="en-US" sz="4000" dirty="0">
              <a:solidFill>
                <a:srgbClr val="FFFF00"/>
              </a:solidFill>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374" y="3642375"/>
            <a:ext cx="4038600"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 name="Picture 2"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409" y="884636"/>
            <a:ext cx="7946047" cy="2581457"/>
          </a:xfrm>
          <a:prstGeom prst="rect">
            <a:avLst/>
          </a:prstGeom>
        </p:spPr>
      </p:pic>
      <p:cxnSp>
        <p:nvCxnSpPr>
          <p:cNvPr id="7" name="Straight Arrow Connector 6"/>
          <p:cNvCxnSpPr/>
          <p:nvPr/>
        </p:nvCxnSpPr>
        <p:spPr>
          <a:xfrm flipV="1">
            <a:off x="6053467" y="3642375"/>
            <a:ext cx="1163216" cy="1414324"/>
          </a:xfrm>
          <a:prstGeom prst="straightConnector1">
            <a:avLst/>
          </a:prstGeom>
          <a:ln w="762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r>
              <a:rPr lang="en-US" smtClean="0"/>
              <a:t>lecture 3</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1</a:t>
            </a:fld>
            <a:endParaRPr lang="en-US"/>
          </a:p>
        </p:txBody>
      </p:sp>
    </p:spTree>
    <p:extLst>
      <p:ext uri="{BB962C8B-B14F-4D97-AF65-F5344CB8AC3E}">
        <p14:creationId xmlns:p14="http://schemas.microsoft.com/office/powerpoint/2010/main" val="1528693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helens198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6390" y="1139481"/>
            <a:ext cx="6908074" cy="5181055"/>
          </a:xfrm>
          <a:prstGeom prst="rect">
            <a:avLst/>
          </a:prstGeom>
        </p:spPr>
      </p:pic>
      <p:sp>
        <p:nvSpPr>
          <p:cNvPr id="3" name="TextBox 2"/>
          <p:cNvSpPr txBox="1"/>
          <p:nvPr/>
        </p:nvSpPr>
        <p:spPr>
          <a:xfrm>
            <a:off x="640965" y="118703"/>
            <a:ext cx="8059420" cy="923330"/>
          </a:xfrm>
          <a:prstGeom prst="rect">
            <a:avLst/>
          </a:prstGeom>
          <a:noFill/>
        </p:spPr>
        <p:txBody>
          <a:bodyPr wrap="square" rtlCol="0">
            <a:spAutoFit/>
          </a:bodyPr>
          <a:lstStyle/>
          <a:p>
            <a:r>
              <a:rPr lang="en-US" dirty="0">
                <a:solidFill>
                  <a:srgbClr val="FFFF00"/>
                </a:solidFill>
              </a:rPr>
              <a:t>The area around Mt. St. Helens, Washington, was evacuated before the giant eruption of May 1980 (Figure 3.4), reducing the loss of life to only 60 people, including a geologist studying the volcano and citizens who refused to leave. </a:t>
            </a:r>
          </a:p>
        </p:txBody>
      </p:sp>
      <p:sp>
        <p:nvSpPr>
          <p:cNvPr id="4" name="Footer Placeholder 3"/>
          <p:cNvSpPr>
            <a:spLocks noGrp="1"/>
          </p:cNvSpPr>
          <p:nvPr>
            <p:ph type="ftr" sz="quarter" idx="11"/>
          </p:nvPr>
        </p:nvSpPr>
        <p:spPr/>
        <p:txBody>
          <a:bodyPr/>
          <a:lstStyle/>
          <a:p>
            <a:r>
              <a:rPr lang="en-US" smtClean="0"/>
              <a:t>lecture 3</a:t>
            </a:r>
            <a:endParaRPr lang="en-US"/>
          </a:p>
        </p:txBody>
      </p:sp>
      <p:sp>
        <p:nvSpPr>
          <p:cNvPr id="5" name="Slide Number Placeholder 4"/>
          <p:cNvSpPr>
            <a:spLocks noGrp="1"/>
          </p:cNvSpPr>
          <p:nvPr>
            <p:ph type="sldNum" sz="quarter" idx="12"/>
          </p:nvPr>
        </p:nvSpPr>
        <p:spPr/>
        <p:txBody>
          <a:bodyPr/>
          <a:lstStyle/>
          <a:p>
            <a:fld id="{10744F1E-4BC9-3C43-B362-3A5E519C64DB}" type="slidenum">
              <a:rPr lang="en-US" smtClean="0"/>
              <a:t>10</a:t>
            </a:fld>
            <a:endParaRPr lang="en-US"/>
          </a:p>
        </p:txBody>
      </p:sp>
    </p:spTree>
    <p:extLst>
      <p:ext uri="{BB962C8B-B14F-4D97-AF65-F5344CB8AC3E}">
        <p14:creationId xmlns:p14="http://schemas.microsoft.com/office/powerpoint/2010/main" val="333147649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nfig3.3.pdf"/>
          <p:cNvPicPr>
            <a:picLocks noChangeAspect="1"/>
          </p:cNvPicPr>
          <p:nvPr/>
        </p:nvPicPr>
        <p:blipFill rotWithShape="1">
          <a:blip r:embed="rId2">
            <a:extLst>
              <a:ext uri="{28A0092B-C50C-407E-A947-70E740481C1C}">
                <a14:useLocalDpi xmlns:a14="http://schemas.microsoft.com/office/drawing/2010/main" val="0"/>
              </a:ext>
            </a:extLst>
          </a:blip>
          <a:srcRect r="48860"/>
          <a:stretch/>
        </p:blipFill>
        <p:spPr>
          <a:xfrm>
            <a:off x="5020817" y="1545102"/>
            <a:ext cx="3727987" cy="4787900"/>
          </a:xfrm>
          <a:prstGeom prst="rect">
            <a:avLst/>
          </a:prstGeom>
        </p:spPr>
      </p:pic>
      <p:pic>
        <p:nvPicPr>
          <p:cNvPr id="3" name="Picture 5" descr="gellerjap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738" y="1545102"/>
            <a:ext cx="4254606" cy="517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66174" y="178053"/>
            <a:ext cx="8747854" cy="1015663"/>
          </a:xfrm>
          <a:prstGeom prst="rect">
            <a:avLst/>
          </a:prstGeom>
          <a:noFill/>
        </p:spPr>
        <p:txBody>
          <a:bodyPr wrap="square" rtlCol="0">
            <a:spAutoFit/>
          </a:bodyPr>
          <a:lstStyle/>
          <a:p>
            <a:r>
              <a:rPr lang="en-US" sz="2000" dirty="0">
                <a:solidFill>
                  <a:srgbClr val="FFFF00"/>
                </a:solidFill>
              </a:rPr>
              <a:t>A </a:t>
            </a:r>
            <a:r>
              <a:rPr lang="en-US" sz="2000" i="1" dirty="0">
                <a:solidFill>
                  <a:srgbClr val="FFFF00"/>
                </a:solidFill>
              </a:rPr>
              <a:t>false negative</a:t>
            </a:r>
            <a:r>
              <a:rPr lang="en-US" sz="2000" dirty="0">
                <a:solidFill>
                  <a:srgbClr val="FFFF00"/>
                </a:solidFill>
              </a:rPr>
              <a:t> is an unpredicted or </a:t>
            </a:r>
            <a:r>
              <a:rPr lang="en-US" sz="2000" dirty="0" err="1">
                <a:solidFill>
                  <a:srgbClr val="FFFF00"/>
                </a:solidFill>
              </a:rPr>
              <a:t>underpredicted</a:t>
            </a:r>
            <a:r>
              <a:rPr lang="en-US" sz="2000" dirty="0">
                <a:solidFill>
                  <a:srgbClr val="FFFF00"/>
                </a:solidFill>
              </a:rPr>
              <a:t> hazard, which can cause loss of life and property. A </a:t>
            </a:r>
            <a:r>
              <a:rPr lang="en-US" sz="2000" i="1" dirty="0">
                <a:solidFill>
                  <a:srgbClr val="FFFF00"/>
                </a:solidFill>
              </a:rPr>
              <a:t>false positive</a:t>
            </a:r>
            <a:r>
              <a:rPr lang="en-US" sz="2000" dirty="0">
                <a:solidFill>
                  <a:srgbClr val="FFFF00"/>
                </a:solidFill>
              </a:rPr>
              <a:t> is an </a:t>
            </a:r>
            <a:r>
              <a:rPr lang="en-US" sz="2000" dirty="0" err="1">
                <a:solidFill>
                  <a:srgbClr val="FFFF00"/>
                </a:solidFill>
              </a:rPr>
              <a:t>overpredicted</a:t>
            </a:r>
            <a:r>
              <a:rPr lang="en-US" sz="2000" dirty="0">
                <a:solidFill>
                  <a:srgbClr val="FFFF00"/>
                </a:solidFill>
              </a:rPr>
              <a:t> hazard, which can waste resources spent on excessive mitigation and cause businesses to locate elsewhere. </a:t>
            </a:r>
          </a:p>
        </p:txBody>
      </p:sp>
      <p:sp>
        <p:nvSpPr>
          <p:cNvPr id="5" name="Footer Placeholder 4"/>
          <p:cNvSpPr>
            <a:spLocks noGrp="1"/>
          </p:cNvSpPr>
          <p:nvPr>
            <p:ph type="ftr" sz="quarter" idx="11"/>
          </p:nvPr>
        </p:nvSpPr>
        <p:spPr>
          <a:xfrm>
            <a:off x="3657600" y="6397544"/>
            <a:ext cx="2895600" cy="365125"/>
          </a:xfrm>
        </p:spPr>
        <p:txBody>
          <a:bodyPr/>
          <a:lstStyle/>
          <a:p>
            <a:r>
              <a:rPr lang="en-US" dirty="0" smtClean="0"/>
              <a:t>lecture 3</a:t>
            </a:r>
            <a:endParaRPr lang="en-US" dirty="0"/>
          </a:p>
        </p:txBody>
      </p:sp>
      <p:sp>
        <p:nvSpPr>
          <p:cNvPr id="6" name="Slide Number Placeholder 5"/>
          <p:cNvSpPr>
            <a:spLocks noGrp="1"/>
          </p:cNvSpPr>
          <p:nvPr>
            <p:ph type="sldNum" sz="quarter" idx="12"/>
          </p:nvPr>
        </p:nvSpPr>
        <p:spPr/>
        <p:txBody>
          <a:bodyPr/>
          <a:lstStyle/>
          <a:p>
            <a:fld id="{10744F1E-4BC9-3C43-B362-3A5E519C64DB}" type="slidenum">
              <a:rPr lang="en-US" smtClean="0"/>
              <a:t>11</a:t>
            </a:fld>
            <a:endParaRPr lang="en-US"/>
          </a:p>
        </p:txBody>
      </p:sp>
      <p:sp>
        <p:nvSpPr>
          <p:cNvPr id="7" name="TextBox 6"/>
          <p:cNvSpPr txBox="1"/>
          <p:nvPr/>
        </p:nvSpPr>
        <p:spPr>
          <a:xfrm>
            <a:off x="6324600" y="6393337"/>
            <a:ext cx="1219200" cy="369332"/>
          </a:xfrm>
          <a:prstGeom prst="rect">
            <a:avLst/>
          </a:prstGeom>
          <a:noFill/>
        </p:spPr>
        <p:txBody>
          <a:bodyPr wrap="square" rtlCol="0">
            <a:spAutoFit/>
          </a:bodyPr>
          <a:lstStyle/>
          <a:p>
            <a:r>
              <a:rPr lang="en-US" sz="1800" dirty="0" smtClean="0">
                <a:solidFill>
                  <a:srgbClr val="FFFFFF"/>
                </a:solidFill>
              </a:rPr>
              <a:t>PAN 3.3</a:t>
            </a:r>
            <a:endParaRPr lang="en-US" sz="1800" dirty="0">
              <a:solidFill>
                <a:srgbClr val="FFFFFF"/>
              </a:solidFill>
            </a:endParaRPr>
          </a:p>
        </p:txBody>
      </p:sp>
    </p:spTree>
    <p:extLst>
      <p:ext uri="{BB962C8B-B14F-4D97-AF65-F5344CB8AC3E}">
        <p14:creationId xmlns:p14="http://schemas.microsoft.com/office/powerpoint/2010/main" val="34046609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60" name="Picture 4"/>
          <p:cNvPicPr>
            <a:picLocks noChangeAspect="1" noChangeArrowheads="1"/>
          </p:cNvPicPr>
          <p:nvPr/>
        </p:nvPicPr>
        <p:blipFill>
          <a:blip r:embed="rId3">
            <a:extLst>
              <a:ext uri="{28A0092B-C50C-407E-A947-70E740481C1C}">
                <a14:useLocalDpi xmlns:a14="http://schemas.microsoft.com/office/drawing/2010/main" val="0"/>
              </a:ext>
            </a:extLst>
          </a:blip>
          <a:srcRect r="1340" b="21214"/>
          <a:stretch>
            <a:fillRect/>
          </a:stretch>
        </p:blipFill>
        <p:spPr bwMode="auto">
          <a:xfrm>
            <a:off x="1981200" y="152400"/>
            <a:ext cx="70104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75461" name="Picture 5"/>
          <p:cNvPicPr>
            <a:picLocks noChangeAspect="1" noChangeArrowheads="1"/>
          </p:cNvPicPr>
          <p:nvPr/>
        </p:nvPicPr>
        <p:blipFill>
          <a:blip r:embed="rId4">
            <a:extLst>
              <a:ext uri="{28A0092B-C50C-407E-A947-70E740481C1C}">
                <a14:useLocalDpi xmlns:a14="http://schemas.microsoft.com/office/drawing/2010/main" val="0"/>
              </a:ext>
            </a:extLst>
          </a:blip>
          <a:srcRect b="3691"/>
          <a:stretch>
            <a:fillRect/>
          </a:stretch>
        </p:blipFill>
        <p:spPr bwMode="auto">
          <a:xfrm>
            <a:off x="0" y="152400"/>
            <a:ext cx="555625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3491" name="Text Box 6"/>
          <p:cNvSpPr txBox="1">
            <a:spLocks noChangeArrowheads="1"/>
          </p:cNvSpPr>
          <p:nvPr/>
        </p:nvSpPr>
        <p:spPr bwMode="auto">
          <a:xfrm>
            <a:off x="0" y="3886200"/>
            <a:ext cx="1752600" cy="703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1600">
                <a:solidFill>
                  <a:srgbClr val="FFFF00"/>
                </a:solidFill>
              </a:rPr>
              <a:t>Science News</a:t>
            </a:r>
          </a:p>
          <a:p>
            <a:pPr>
              <a:spcBef>
                <a:spcPct val="50000"/>
              </a:spcBef>
            </a:pPr>
            <a:r>
              <a:rPr lang="en-US" sz="1600">
                <a:solidFill>
                  <a:srgbClr val="FFFF00"/>
                </a:solidFill>
              </a:rPr>
              <a:t>6/15/91</a:t>
            </a:r>
          </a:p>
        </p:txBody>
      </p:sp>
      <p:pic>
        <p:nvPicPr>
          <p:cNvPr id="27546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600200"/>
            <a:ext cx="3505200"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3493" name="Text Box 10"/>
          <p:cNvSpPr txBox="1">
            <a:spLocks noChangeArrowheads="1"/>
          </p:cNvSpPr>
          <p:nvPr/>
        </p:nvSpPr>
        <p:spPr bwMode="auto">
          <a:xfrm>
            <a:off x="533400" y="5334000"/>
            <a:ext cx="8229600" cy="131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2000">
                <a:solidFill>
                  <a:srgbClr val="FFFF00"/>
                </a:solidFill>
                <a:latin typeface="Georgia" charset="0"/>
              </a:rPr>
              <a:t>The local economy collapsed, said Glenn Thompson, Mammoth Lakes' town manager. Housing prices fell 40 percent overnight. In the next few</a:t>
            </a:r>
            <a:r>
              <a:rPr lang="en-US" sz="2000">
                <a:solidFill>
                  <a:srgbClr val="FFFF00"/>
                </a:solidFill>
                <a:latin typeface="Helvetica" charset="0"/>
              </a:rPr>
              <a:t> </a:t>
            </a:r>
            <a:r>
              <a:rPr lang="en-US" sz="2000">
                <a:solidFill>
                  <a:srgbClr val="FFFF00"/>
                </a:solidFill>
                <a:latin typeface="Georgia" charset="0"/>
              </a:rPr>
              <a:t>years, dozens of businesses closed, new shopping centers stood empty and townspeople left to seek jobs elsewhere. (NYT 9/11/90)</a:t>
            </a:r>
          </a:p>
        </p:txBody>
      </p:sp>
      <p:sp>
        <p:nvSpPr>
          <p:cNvPr id="2" name="Footer Placeholder 1"/>
          <p:cNvSpPr>
            <a:spLocks noGrp="1"/>
          </p:cNvSpPr>
          <p:nvPr>
            <p:ph type="ftr" sz="quarter" idx="11"/>
          </p:nvPr>
        </p:nvSpPr>
        <p:spPr>
          <a:xfrm>
            <a:off x="3124200" y="6480870"/>
            <a:ext cx="2895600" cy="365125"/>
          </a:xfrm>
        </p:spPr>
        <p:txBody>
          <a:bodyPr/>
          <a:lstStyle/>
          <a:p>
            <a:r>
              <a:rPr lang="en-US" dirty="0" smtClean="0"/>
              <a:t>lecture 3</a:t>
            </a:r>
            <a:endParaRPr lang="en-US" dirty="0"/>
          </a:p>
        </p:txBody>
      </p:sp>
      <p:sp>
        <p:nvSpPr>
          <p:cNvPr id="3" name="Slide Number Placeholder 2"/>
          <p:cNvSpPr>
            <a:spLocks noGrp="1"/>
          </p:cNvSpPr>
          <p:nvPr>
            <p:ph type="sldNum" sz="quarter" idx="12"/>
          </p:nvPr>
        </p:nvSpPr>
        <p:spPr/>
        <p:txBody>
          <a:bodyPr/>
          <a:lstStyle/>
          <a:p>
            <a:fld id="{10744F1E-4BC9-3C43-B362-3A5E519C64DB}" type="slidenum">
              <a:rPr lang="en-US" smtClean="0"/>
              <a:t>12</a:t>
            </a:fld>
            <a:endParaRPr lang="en-US"/>
          </a:p>
        </p:txBody>
      </p:sp>
    </p:spTree>
    <p:extLst>
      <p:ext uri="{BB962C8B-B14F-4D97-AF65-F5344CB8AC3E}">
        <p14:creationId xmlns:p14="http://schemas.microsoft.com/office/powerpoint/2010/main" val="4445451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225" y="976313"/>
            <a:ext cx="3533775" cy="5292725"/>
          </a:xfrm>
          <a:prstGeom prst="rect">
            <a:avLst/>
          </a:prstGeom>
          <a:noFill/>
        </p:spPr>
        <p:txBody>
          <a:bodyPr>
            <a:spAutoFit/>
          </a:bodyPr>
          <a:lstStyle/>
          <a:p>
            <a:pPr>
              <a:defRPr/>
            </a:pPr>
            <a:r>
              <a:rPr lang="en-US" dirty="0">
                <a:solidFill>
                  <a:srgbClr val="FFFFFF"/>
                </a:solidFill>
                <a:latin typeface="+mn-lt"/>
              </a:rPr>
              <a:t>3 to 4 caldera eruptions in past 600 </a:t>
            </a:r>
            <a:r>
              <a:rPr lang="en-US" dirty="0" err="1">
                <a:solidFill>
                  <a:srgbClr val="FFFFFF"/>
                </a:solidFill>
                <a:latin typeface="+mn-lt"/>
              </a:rPr>
              <a:t>ka</a:t>
            </a:r>
            <a:endParaRPr lang="en-US" dirty="0">
              <a:solidFill>
                <a:srgbClr val="FFFFFF"/>
              </a:solidFill>
              <a:latin typeface="+mn-lt"/>
            </a:endParaRPr>
          </a:p>
          <a:p>
            <a:pPr>
              <a:defRPr/>
            </a:pPr>
            <a:endParaRPr lang="en-US" dirty="0">
              <a:solidFill>
                <a:srgbClr val="FFFFFF"/>
              </a:solidFill>
              <a:latin typeface="+mn-lt"/>
            </a:endParaRPr>
          </a:p>
          <a:p>
            <a:pPr>
              <a:defRPr/>
            </a:pPr>
            <a:r>
              <a:rPr lang="en-US" dirty="0">
                <a:solidFill>
                  <a:srgbClr val="FFFFFF"/>
                </a:solidFill>
                <a:latin typeface="+mn-lt"/>
              </a:rPr>
              <a:t>Last caldera (Minoan) eruption </a:t>
            </a:r>
          </a:p>
          <a:p>
            <a:pPr marL="742950" lvl="1" indent="-285750">
              <a:spcAft>
                <a:spcPts val="1200"/>
              </a:spcAft>
              <a:buFont typeface="Arial"/>
              <a:buChar char="•"/>
              <a:defRPr/>
            </a:pPr>
            <a:r>
              <a:rPr lang="en-US" dirty="0">
                <a:solidFill>
                  <a:srgbClr val="FFFFFF"/>
                </a:solidFill>
                <a:latin typeface="+mn-lt"/>
              </a:rPr>
              <a:t>~1650 BC</a:t>
            </a:r>
          </a:p>
          <a:p>
            <a:pPr marL="742950" lvl="1" indent="-285750">
              <a:spcAft>
                <a:spcPts val="1200"/>
              </a:spcAft>
              <a:buFont typeface="Arial"/>
              <a:buChar char="•"/>
              <a:defRPr/>
            </a:pPr>
            <a:r>
              <a:rPr lang="en-US" dirty="0">
                <a:solidFill>
                  <a:srgbClr val="FFFFFF"/>
                </a:solidFill>
                <a:latin typeface="+mn-lt"/>
              </a:rPr>
              <a:t>Likely from northern zone</a:t>
            </a:r>
          </a:p>
          <a:p>
            <a:pPr>
              <a:defRPr/>
            </a:pPr>
            <a:endParaRPr lang="en-US" dirty="0">
              <a:solidFill>
                <a:srgbClr val="FFFFFF"/>
              </a:solidFill>
              <a:latin typeface="+mn-lt"/>
            </a:endParaRPr>
          </a:p>
          <a:p>
            <a:pPr>
              <a:defRPr/>
            </a:pPr>
            <a:r>
              <a:rPr lang="en-US" dirty="0">
                <a:solidFill>
                  <a:srgbClr val="FFFFFF"/>
                </a:solidFill>
                <a:latin typeface="+mn-lt"/>
              </a:rPr>
              <a:t>Recent activity</a:t>
            </a:r>
          </a:p>
          <a:p>
            <a:pPr marL="742950" lvl="1" indent="-285750">
              <a:spcAft>
                <a:spcPts val="1200"/>
              </a:spcAft>
              <a:buFont typeface="Arial"/>
              <a:buChar char="•"/>
              <a:defRPr/>
            </a:pPr>
            <a:r>
              <a:rPr lang="en-US" dirty="0">
                <a:solidFill>
                  <a:srgbClr val="FFFFFF"/>
                </a:solidFill>
                <a:latin typeface="+mn-lt"/>
              </a:rPr>
              <a:t>Over past 1000 </a:t>
            </a:r>
            <a:r>
              <a:rPr lang="en-US" dirty="0" err="1">
                <a:solidFill>
                  <a:srgbClr val="FFFFFF"/>
                </a:solidFill>
                <a:latin typeface="+mn-lt"/>
              </a:rPr>
              <a:t>yrs</a:t>
            </a:r>
            <a:endParaRPr lang="en-US" dirty="0">
              <a:solidFill>
                <a:srgbClr val="FFFFFF"/>
              </a:solidFill>
              <a:latin typeface="+mn-lt"/>
            </a:endParaRPr>
          </a:p>
          <a:p>
            <a:pPr marL="742950" lvl="1" indent="-285750">
              <a:spcAft>
                <a:spcPts val="1200"/>
              </a:spcAft>
              <a:buFont typeface="Arial"/>
              <a:buChar char="•"/>
              <a:defRPr/>
            </a:pPr>
            <a:r>
              <a:rPr lang="en-US" dirty="0">
                <a:solidFill>
                  <a:srgbClr val="FFFFFF"/>
                </a:solidFill>
                <a:latin typeface="+mn-lt"/>
              </a:rPr>
              <a:t>Small pyroclastic and phreatic eruptions dominated </a:t>
            </a:r>
          </a:p>
          <a:p>
            <a:pPr marL="742950" lvl="1" indent="-285750">
              <a:spcAft>
                <a:spcPts val="1200"/>
              </a:spcAft>
              <a:buFont typeface="Arial"/>
              <a:buChar char="•"/>
              <a:defRPr/>
            </a:pPr>
            <a:r>
              <a:rPr lang="en-US" dirty="0">
                <a:solidFill>
                  <a:srgbClr val="FFFFFF"/>
                </a:solidFill>
                <a:latin typeface="+mn-lt"/>
              </a:rPr>
              <a:t>Forming </a:t>
            </a:r>
            <a:r>
              <a:rPr lang="en-US" dirty="0" err="1">
                <a:solidFill>
                  <a:srgbClr val="FFFFFF"/>
                </a:solidFill>
                <a:latin typeface="+mn-lt"/>
              </a:rPr>
              <a:t>Palea</a:t>
            </a:r>
            <a:r>
              <a:rPr lang="en-US" dirty="0">
                <a:solidFill>
                  <a:srgbClr val="FFFFFF"/>
                </a:solidFill>
                <a:latin typeface="+mn-lt"/>
              </a:rPr>
              <a:t> and </a:t>
            </a:r>
            <a:r>
              <a:rPr lang="en-US" dirty="0" err="1">
                <a:solidFill>
                  <a:srgbClr val="FFFFFF"/>
                </a:solidFill>
                <a:latin typeface="+mn-lt"/>
              </a:rPr>
              <a:t>Nea</a:t>
            </a:r>
            <a:r>
              <a:rPr lang="en-US" dirty="0">
                <a:solidFill>
                  <a:srgbClr val="FFFFFF"/>
                </a:solidFill>
                <a:latin typeface="+mn-lt"/>
              </a:rPr>
              <a:t> </a:t>
            </a:r>
            <a:r>
              <a:rPr lang="en-US" dirty="0" err="1">
                <a:solidFill>
                  <a:srgbClr val="FFFFFF"/>
                </a:solidFill>
                <a:latin typeface="+mn-lt"/>
              </a:rPr>
              <a:t>Kameni</a:t>
            </a:r>
            <a:r>
              <a:rPr lang="en-US" dirty="0">
                <a:solidFill>
                  <a:srgbClr val="FFFFFF"/>
                </a:solidFill>
                <a:latin typeface="+mn-lt"/>
              </a:rPr>
              <a:t>.</a:t>
            </a:r>
          </a:p>
          <a:p>
            <a:pPr>
              <a:defRPr/>
            </a:pPr>
            <a:endParaRPr lang="en-US" dirty="0">
              <a:solidFill>
                <a:srgbClr val="FFFFFF"/>
              </a:solidFill>
              <a:latin typeface="+mn-lt"/>
            </a:endParaRPr>
          </a:p>
        </p:txBody>
      </p:sp>
      <p:sp>
        <p:nvSpPr>
          <p:cNvPr id="18434" name="TextBox 4"/>
          <p:cNvSpPr txBox="1">
            <a:spLocks noChangeArrowheads="1"/>
          </p:cNvSpPr>
          <p:nvPr/>
        </p:nvSpPr>
        <p:spPr bwMode="auto">
          <a:xfrm>
            <a:off x="1341310" y="53903"/>
            <a:ext cx="64922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dirty="0" err="1" smtClean="0">
                <a:solidFill>
                  <a:srgbClr val="FFFF00"/>
                </a:solidFill>
                <a:latin typeface="News Gothic MT" charset="0"/>
              </a:rPr>
              <a:t>Santorini</a:t>
            </a:r>
            <a:r>
              <a:rPr lang="en-US" sz="3600" dirty="0" smtClean="0">
                <a:solidFill>
                  <a:srgbClr val="FFFF00"/>
                </a:solidFill>
                <a:latin typeface="News Gothic MT" charset="0"/>
              </a:rPr>
              <a:t>, Greece, Eruptions</a:t>
            </a:r>
            <a:r>
              <a:rPr lang="en-US" sz="3600" dirty="0">
                <a:solidFill>
                  <a:srgbClr val="FFFF00"/>
                </a:solidFill>
                <a:latin typeface="News Gothic MT" charset="0"/>
              </a:rPr>
              <a:t>:</a:t>
            </a:r>
          </a:p>
        </p:txBody>
      </p:sp>
      <p:pic>
        <p:nvPicPr>
          <p:cNvPr id="1843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6013" y="1363053"/>
            <a:ext cx="5487987" cy="471011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8936038" y="727075"/>
            <a:ext cx="0" cy="496888"/>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8437" name="TextBox 6"/>
          <p:cNvSpPr txBox="1">
            <a:spLocks noChangeArrowheads="1"/>
          </p:cNvSpPr>
          <p:nvPr/>
        </p:nvSpPr>
        <p:spPr bwMode="auto">
          <a:xfrm>
            <a:off x="8751888" y="117792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chemeClr val="bg1"/>
                </a:solidFill>
              </a:rPr>
              <a:t>N</a:t>
            </a:r>
          </a:p>
        </p:txBody>
      </p:sp>
      <p:sp>
        <p:nvSpPr>
          <p:cNvPr id="8" name="TextBox 7"/>
          <p:cNvSpPr txBox="1"/>
          <p:nvPr/>
        </p:nvSpPr>
        <p:spPr>
          <a:xfrm>
            <a:off x="149225" y="6419708"/>
            <a:ext cx="7528502" cy="338554"/>
          </a:xfrm>
          <a:prstGeom prst="rect">
            <a:avLst/>
          </a:prstGeom>
          <a:noFill/>
        </p:spPr>
        <p:txBody>
          <a:bodyPr wrap="square">
            <a:spAutoFit/>
          </a:bodyPr>
          <a:lstStyle/>
          <a:p>
            <a:pPr>
              <a:defRPr/>
            </a:pPr>
            <a:r>
              <a:rPr lang="en-US" sz="1600" dirty="0">
                <a:solidFill>
                  <a:srgbClr val="FFFFFF"/>
                </a:solidFill>
                <a:latin typeface="+mn-lt"/>
              </a:rPr>
              <a:t>[</a:t>
            </a:r>
            <a:r>
              <a:rPr lang="en-US" sz="1600" dirty="0" err="1">
                <a:solidFill>
                  <a:srgbClr val="FFFFFF"/>
                </a:solidFill>
                <a:latin typeface="+mn-lt"/>
              </a:rPr>
              <a:t>Heiken</a:t>
            </a:r>
            <a:r>
              <a:rPr lang="en-US" sz="1600" dirty="0">
                <a:solidFill>
                  <a:srgbClr val="FFFFFF"/>
                </a:solidFill>
                <a:latin typeface="+mn-lt"/>
              </a:rPr>
              <a:t> and McCoy, 1984; Druitt </a:t>
            </a:r>
            <a:r>
              <a:rPr lang="en-US" sz="1600" i="1" dirty="0">
                <a:solidFill>
                  <a:srgbClr val="FFFFFF"/>
                </a:solidFill>
                <a:latin typeface="+mn-lt"/>
              </a:rPr>
              <a:t>et al.</a:t>
            </a:r>
            <a:r>
              <a:rPr lang="en-US" sz="1600" dirty="0">
                <a:solidFill>
                  <a:srgbClr val="FFFFFF"/>
                </a:solidFill>
                <a:latin typeface="+mn-lt"/>
              </a:rPr>
              <a:t>, 1989 </a:t>
            </a:r>
            <a:r>
              <a:rPr lang="en-US" sz="1600" dirty="0" smtClean="0">
                <a:solidFill>
                  <a:srgbClr val="FFFFFF"/>
                </a:solidFill>
                <a:latin typeface="+mn-lt"/>
              </a:rPr>
              <a:t>], from A. Newman</a:t>
            </a:r>
            <a:endParaRPr lang="en-US" sz="1600" dirty="0">
              <a:solidFill>
                <a:srgbClr val="FFFFFF"/>
              </a:solidFill>
              <a:latin typeface="+mn-lt"/>
            </a:endParaRPr>
          </a:p>
        </p:txBody>
      </p:sp>
      <p:sp>
        <p:nvSpPr>
          <p:cNvPr id="3" name="Footer Placeholder 2"/>
          <p:cNvSpPr>
            <a:spLocks noGrp="1"/>
          </p:cNvSpPr>
          <p:nvPr>
            <p:ph type="ftr" sz="quarter" idx="11"/>
          </p:nvPr>
        </p:nvSpPr>
        <p:spPr>
          <a:xfrm>
            <a:off x="6385717" y="6362124"/>
            <a:ext cx="2895600" cy="365125"/>
          </a:xfrm>
        </p:spPr>
        <p:txBody>
          <a:bodyPr/>
          <a:lstStyle/>
          <a:p>
            <a:r>
              <a:rPr lang="en-US" dirty="0" smtClean="0"/>
              <a:t>lecture 3</a:t>
            </a:r>
            <a:endParaRPr lang="en-US" dirty="0"/>
          </a:p>
        </p:txBody>
      </p:sp>
      <p:sp>
        <p:nvSpPr>
          <p:cNvPr id="4" name="Slide Number Placeholder 3"/>
          <p:cNvSpPr>
            <a:spLocks noGrp="1"/>
          </p:cNvSpPr>
          <p:nvPr>
            <p:ph type="sldNum" sz="quarter" idx="12"/>
          </p:nvPr>
        </p:nvSpPr>
        <p:spPr/>
        <p:txBody>
          <a:bodyPr/>
          <a:lstStyle/>
          <a:p>
            <a:fld id="{10744F1E-4BC9-3C43-B362-3A5E519C64DB}" type="slidenum">
              <a:rPr lang="en-US" smtClean="0"/>
              <a:t>13</a:t>
            </a:fld>
            <a:endParaRPr lang="en-US"/>
          </a:p>
        </p:txBody>
      </p:sp>
    </p:spTree>
    <p:extLst>
      <p:ext uri="{BB962C8B-B14F-4D97-AF65-F5344CB8AC3E}">
        <p14:creationId xmlns:p14="http://schemas.microsoft.com/office/powerpoint/2010/main" val="1962899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txBox="1">
            <a:spLocks/>
          </p:cNvSpPr>
          <p:nvPr/>
        </p:nvSpPr>
        <p:spPr bwMode="auto">
          <a:xfrm>
            <a:off x="510410" y="-138113"/>
            <a:ext cx="5657850" cy="219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dirty="0" smtClean="0">
                <a:solidFill>
                  <a:srgbClr val="FFFF00"/>
                </a:solidFill>
                <a:latin typeface="News Gothic MT" charset="0"/>
              </a:rPr>
              <a:t>GPS surveys</a:t>
            </a:r>
            <a:endParaRPr lang="en-US" sz="4000" dirty="0">
              <a:solidFill>
                <a:srgbClr val="FFFF00"/>
              </a:solidFill>
              <a:latin typeface="News Gothic MT" charset="0"/>
            </a:endParaRPr>
          </a:p>
        </p:txBody>
      </p:sp>
      <p:sp>
        <p:nvSpPr>
          <p:cNvPr id="5" name="TextBox 4"/>
          <p:cNvSpPr txBox="1"/>
          <p:nvPr/>
        </p:nvSpPr>
        <p:spPr>
          <a:xfrm>
            <a:off x="876148" y="1594247"/>
            <a:ext cx="2518541" cy="1538883"/>
          </a:xfrm>
          <a:prstGeom prst="rect">
            <a:avLst/>
          </a:prstGeom>
          <a:noFill/>
        </p:spPr>
        <p:txBody>
          <a:bodyPr wrap="square">
            <a:spAutoFit/>
          </a:bodyPr>
          <a:lstStyle/>
          <a:p>
            <a:pPr>
              <a:defRPr/>
            </a:pPr>
            <a:r>
              <a:rPr lang="en-US" sz="2000" dirty="0" smtClean="0">
                <a:solidFill>
                  <a:srgbClr val="FFFFFF"/>
                </a:solidFill>
              </a:rPr>
              <a:t>2006, </a:t>
            </a:r>
            <a:r>
              <a:rPr lang="en-US" sz="2000" dirty="0" smtClean="0">
                <a:solidFill>
                  <a:srgbClr val="FFFFFF"/>
                </a:solidFill>
                <a:latin typeface="+mn-lt"/>
              </a:rPr>
              <a:t>2008,  2010</a:t>
            </a:r>
          </a:p>
          <a:p>
            <a:pPr>
              <a:defRPr/>
            </a:pPr>
            <a:endParaRPr lang="en-US" sz="2000" dirty="0">
              <a:solidFill>
                <a:srgbClr val="FFFFFF"/>
              </a:solidFill>
            </a:endParaRPr>
          </a:p>
          <a:p>
            <a:pPr>
              <a:defRPr/>
            </a:pPr>
            <a:r>
              <a:rPr lang="en-US" dirty="0" smtClean="0">
                <a:solidFill>
                  <a:srgbClr val="FFFFFF"/>
                </a:solidFill>
              </a:rPr>
              <a:t>Photo from </a:t>
            </a:r>
            <a:r>
              <a:rPr lang="en-US" dirty="0">
                <a:solidFill>
                  <a:srgbClr val="FFFFFF"/>
                </a:solidFill>
              </a:rPr>
              <a:t>A. </a:t>
            </a:r>
            <a:r>
              <a:rPr lang="en-US" dirty="0" smtClean="0">
                <a:solidFill>
                  <a:srgbClr val="FFFFFF"/>
                </a:solidFill>
              </a:rPr>
              <a:t>Newman, Georgia Tech</a:t>
            </a:r>
            <a:endParaRPr lang="en-US" dirty="0">
              <a:solidFill>
                <a:srgbClr val="FFFFFF"/>
              </a:solidFill>
            </a:endParaRPr>
          </a:p>
          <a:p>
            <a:pPr>
              <a:defRPr/>
            </a:pPr>
            <a:endParaRPr lang="en-US" dirty="0">
              <a:solidFill>
                <a:srgbClr val="FFFFFF"/>
              </a:solidFill>
              <a:latin typeface="+mn-lt"/>
            </a:endParaRPr>
          </a:p>
        </p:txBody>
      </p:sp>
      <p:pic>
        <p:nvPicPr>
          <p:cNvPr id="2355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37075" y="3467100"/>
            <a:ext cx="4606925" cy="340201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2355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67100"/>
            <a:ext cx="4533900" cy="338613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23557"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381000"/>
            <a:ext cx="4610100" cy="30734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lecture 3</a:t>
            </a:r>
            <a:endParaRPr lang="en-US"/>
          </a:p>
        </p:txBody>
      </p:sp>
      <p:sp>
        <p:nvSpPr>
          <p:cNvPr id="3" name="Slide Number Placeholder 2"/>
          <p:cNvSpPr>
            <a:spLocks noGrp="1"/>
          </p:cNvSpPr>
          <p:nvPr>
            <p:ph type="sldNum" sz="quarter" idx="12"/>
          </p:nvPr>
        </p:nvSpPr>
        <p:spPr/>
        <p:txBody>
          <a:bodyPr/>
          <a:lstStyle/>
          <a:p>
            <a:fld id="{10744F1E-4BC9-3C43-B362-3A5E519C64DB}" type="slidenum">
              <a:rPr lang="en-US" smtClean="0"/>
              <a:t>14</a:t>
            </a:fld>
            <a:endParaRPr lang="en-US"/>
          </a:p>
        </p:txBody>
      </p:sp>
    </p:spTree>
    <p:extLst>
      <p:ext uri="{BB962C8B-B14F-4D97-AF65-F5344CB8AC3E}">
        <p14:creationId xmlns:p14="http://schemas.microsoft.com/office/powerpoint/2010/main" val="3255132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displacement_seismo_map_timeseri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268" y="1144588"/>
            <a:ext cx="70548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itle 1"/>
          <p:cNvSpPr txBox="1">
            <a:spLocks/>
          </p:cNvSpPr>
          <p:nvPr/>
        </p:nvSpPr>
        <p:spPr bwMode="auto">
          <a:xfrm>
            <a:off x="471223" y="-115130"/>
            <a:ext cx="9220200"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dirty="0">
                <a:solidFill>
                  <a:srgbClr val="FFFF00"/>
                </a:solidFill>
                <a:latin typeface="News Gothic MT" charset="0"/>
              </a:rPr>
              <a:t>GPS </a:t>
            </a:r>
            <a:r>
              <a:rPr lang="en-US" sz="4000" dirty="0" smtClean="0">
                <a:solidFill>
                  <a:srgbClr val="FFFF00"/>
                </a:solidFill>
                <a:latin typeface="News Gothic MT" charset="0"/>
              </a:rPr>
              <a:t>&amp; </a:t>
            </a:r>
            <a:r>
              <a:rPr lang="en-US" sz="4000" dirty="0">
                <a:solidFill>
                  <a:srgbClr val="FFFF00"/>
                </a:solidFill>
                <a:latin typeface="News Gothic MT" charset="0"/>
              </a:rPr>
              <a:t>Seismicity </a:t>
            </a:r>
            <a:r>
              <a:rPr lang="en-US" sz="4000" dirty="0" smtClean="0">
                <a:solidFill>
                  <a:srgbClr val="FFFF00"/>
                </a:solidFill>
                <a:latin typeface="News Gothic MT" charset="0"/>
              </a:rPr>
              <a:t>show inflation</a:t>
            </a:r>
            <a:endParaRPr lang="en-US" sz="4000" dirty="0">
              <a:solidFill>
                <a:srgbClr val="FFFF00"/>
              </a:solidFill>
              <a:latin typeface="News Gothic MT" charset="0"/>
            </a:endParaRPr>
          </a:p>
        </p:txBody>
      </p:sp>
      <p:sp>
        <p:nvSpPr>
          <p:cNvPr id="2" name="TextBox 1"/>
          <p:cNvSpPr txBox="1"/>
          <p:nvPr/>
        </p:nvSpPr>
        <p:spPr>
          <a:xfrm>
            <a:off x="7751119" y="4546281"/>
            <a:ext cx="1198518" cy="923330"/>
          </a:xfrm>
          <a:prstGeom prst="rect">
            <a:avLst/>
          </a:prstGeom>
          <a:noFill/>
        </p:spPr>
        <p:txBody>
          <a:bodyPr wrap="square" rtlCol="0">
            <a:spAutoFit/>
          </a:bodyPr>
          <a:lstStyle/>
          <a:p>
            <a:r>
              <a:rPr lang="en-US" dirty="0">
                <a:solidFill>
                  <a:srgbClr val="FFFFFF"/>
                </a:solidFill>
              </a:rPr>
              <a:t>from A. Newman</a:t>
            </a:r>
          </a:p>
          <a:p>
            <a:endParaRPr lang="en-US" dirty="0"/>
          </a:p>
        </p:txBody>
      </p:sp>
      <p:sp>
        <p:nvSpPr>
          <p:cNvPr id="3" name="Footer Placeholder 2"/>
          <p:cNvSpPr>
            <a:spLocks noGrp="1"/>
          </p:cNvSpPr>
          <p:nvPr>
            <p:ph type="ftr" sz="quarter" idx="11"/>
          </p:nvPr>
        </p:nvSpPr>
        <p:spPr>
          <a:xfrm>
            <a:off x="7058844" y="5991225"/>
            <a:ext cx="2895600" cy="365125"/>
          </a:xfrm>
        </p:spPr>
        <p:txBody>
          <a:bodyPr/>
          <a:lstStyle/>
          <a:p>
            <a:r>
              <a:rPr lang="en-US" dirty="0" smtClean="0"/>
              <a:t>lecture 3</a:t>
            </a:r>
            <a:endParaRPr lang="en-US" dirty="0"/>
          </a:p>
        </p:txBody>
      </p:sp>
      <p:sp>
        <p:nvSpPr>
          <p:cNvPr id="4" name="Slide Number Placeholder 3"/>
          <p:cNvSpPr>
            <a:spLocks noGrp="1"/>
          </p:cNvSpPr>
          <p:nvPr>
            <p:ph type="sldNum" sz="quarter" idx="12"/>
          </p:nvPr>
        </p:nvSpPr>
        <p:spPr/>
        <p:txBody>
          <a:bodyPr/>
          <a:lstStyle/>
          <a:p>
            <a:fld id="{10744F1E-4BC9-3C43-B362-3A5E519C64DB}" type="slidenum">
              <a:rPr lang="en-US" smtClean="0"/>
              <a:t>15</a:t>
            </a:fld>
            <a:endParaRPr lang="en-US"/>
          </a:p>
        </p:txBody>
      </p:sp>
    </p:spTree>
    <p:extLst>
      <p:ext uri="{BB962C8B-B14F-4D97-AF65-F5344CB8AC3E}">
        <p14:creationId xmlns:p14="http://schemas.microsoft.com/office/powerpoint/2010/main" val="2608910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472" y="866523"/>
            <a:ext cx="6659224" cy="4973608"/>
          </a:xfrm>
          <a:prstGeom prst="rect">
            <a:avLst/>
          </a:prstGeom>
        </p:spPr>
      </p:pic>
      <p:sp>
        <p:nvSpPr>
          <p:cNvPr id="3" name="TextBox 2"/>
          <p:cNvSpPr txBox="1"/>
          <p:nvPr/>
        </p:nvSpPr>
        <p:spPr>
          <a:xfrm>
            <a:off x="118695" y="225532"/>
            <a:ext cx="2100910" cy="6232476"/>
          </a:xfrm>
          <a:prstGeom prst="rect">
            <a:avLst/>
          </a:prstGeom>
          <a:noFill/>
        </p:spPr>
        <p:txBody>
          <a:bodyPr wrap="square" rtlCol="0">
            <a:spAutoFit/>
          </a:bodyPr>
          <a:lstStyle/>
          <a:p>
            <a:r>
              <a:rPr lang="en-US" sz="2100" dirty="0" smtClean="0">
                <a:solidFill>
                  <a:srgbClr val="FFFF00"/>
                </a:solidFill>
              </a:rPr>
              <a:t>CQ: Imagine that the inflation continues, and a volcano alert issued, depressing vacation home prices by 50%</a:t>
            </a:r>
          </a:p>
          <a:p>
            <a:endParaRPr lang="en-US" sz="2100" dirty="0">
              <a:solidFill>
                <a:srgbClr val="FFFF00"/>
              </a:solidFill>
            </a:endParaRPr>
          </a:p>
          <a:p>
            <a:r>
              <a:rPr lang="en-US" sz="2100" dirty="0" smtClean="0">
                <a:solidFill>
                  <a:srgbClr val="FFFF00"/>
                </a:solidFill>
              </a:rPr>
              <a:t>Some friends of yours are getting together to buy  the house shown, at a huge discount.</a:t>
            </a:r>
          </a:p>
          <a:p>
            <a:endParaRPr lang="en-US" sz="2100" dirty="0">
              <a:solidFill>
                <a:srgbClr val="FFFF00"/>
              </a:solidFill>
            </a:endParaRPr>
          </a:p>
          <a:p>
            <a:r>
              <a:rPr lang="en-US" sz="2100" dirty="0" smtClean="0">
                <a:solidFill>
                  <a:srgbClr val="FFFF00"/>
                </a:solidFill>
              </a:rPr>
              <a:t>Would you participate? Why or why not?</a:t>
            </a:r>
            <a:endParaRPr lang="en-US" sz="2100" dirty="0">
              <a:solidFill>
                <a:srgbClr val="FFFF00"/>
              </a:solidFill>
            </a:endParaRPr>
          </a:p>
        </p:txBody>
      </p:sp>
      <p:sp>
        <p:nvSpPr>
          <p:cNvPr id="4" name="Footer Placeholder 3"/>
          <p:cNvSpPr>
            <a:spLocks noGrp="1"/>
          </p:cNvSpPr>
          <p:nvPr>
            <p:ph type="ftr" sz="quarter" idx="11"/>
          </p:nvPr>
        </p:nvSpPr>
        <p:spPr/>
        <p:txBody>
          <a:bodyPr/>
          <a:lstStyle/>
          <a:p>
            <a:r>
              <a:rPr lang="en-US" smtClean="0"/>
              <a:t>lecture 3</a:t>
            </a:r>
            <a:endParaRPr lang="en-US"/>
          </a:p>
        </p:txBody>
      </p:sp>
      <p:sp>
        <p:nvSpPr>
          <p:cNvPr id="5" name="Slide Number Placeholder 4"/>
          <p:cNvSpPr>
            <a:spLocks noGrp="1"/>
          </p:cNvSpPr>
          <p:nvPr>
            <p:ph type="sldNum" sz="quarter" idx="12"/>
          </p:nvPr>
        </p:nvSpPr>
        <p:spPr/>
        <p:txBody>
          <a:bodyPr/>
          <a:lstStyle/>
          <a:p>
            <a:fld id="{10744F1E-4BC9-3C43-B362-3A5E519C64DB}" type="slidenum">
              <a:rPr lang="en-US" smtClean="0"/>
              <a:t>16</a:t>
            </a:fld>
            <a:endParaRPr lang="en-US"/>
          </a:p>
        </p:txBody>
      </p:sp>
    </p:spTree>
    <p:extLst>
      <p:ext uri="{BB962C8B-B14F-4D97-AF65-F5344CB8AC3E}">
        <p14:creationId xmlns:p14="http://schemas.microsoft.com/office/powerpoint/2010/main" val="33748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20" name="Picture 4"/>
          <p:cNvPicPr>
            <a:picLocks noChangeAspect="1" noChangeArrowheads="1"/>
          </p:cNvPicPr>
          <p:nvPr/>
        </p:nvPicPr>
        <p:blipFill>
          <a:blip r:embed="rId3">
            <a:extLst>
              <a:ext uri="{28A0092B-C50C-407E-A947-70E740481C1C}">
                <a14:useLocalDpi xmlns:a14="http://schemas.microsoft.com/office/drawing/2010/main" val="0"/>
              </a:ext>
            </a:extLst>
          </a:blip>
          <a:srcRect l="1373" r="40961" b="63077"/>
          <a:stretch>
            <a:fillRect/>
          </a:stretch>
        </p:blipFill>
        <p:spPr bwMode="auto">
          <a:xfrm>
            <a:off x="5867400" y="2895600"/>
            <a:ext cx="320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5221" name="Picture 5"/>
          <p:cNvPicPr>
            <a:picLocks noChangeAspect="1" noChangeArrowheads="1"/>
          </p:cNvPicPr>
          <p:nvPr/>
        </p:nvPicPr>
        <p:blipFill>
          <a:blip r:embed="rId4">
            <a:extLst>
              <a:ext uri="{28A0092B-C50C-407E-A947-70E740481C1C}">
                <a14:useLocalDpi xmlns:a14="http://schemas.microsoft.com/office/drawing/2010/main" val="0"/>
              </a:ext>
            </a:extLst>
          </a:blip>
          <a:srcRect l="20389" t="36957" r="1004" b="3120"/>
          <a:stretch>
            <a:fillRect/>
          </a:stretch>
        </p:blipFill>
        <p:spPr bwMode="auto">
          <a:xfrm>
            <a:off x="25400" y="558800"/>
            <a:ext cx="90678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5222" name="Picture 6"/>
          <p:cNvPicPr>
            <a:picLocks noChangeAspect="1" noChangeArrowheads="1"/>
          </p:cNvPicPr>
          <p:nvPr/>
        </p:nvPicPr>
        <p:blipFill>
          <a:blip r:embed="rId4">
            <a:extLst>
              <a:ext uri="{28A0092B-C50C-407E-A947-70E740481C1C}">
                <a14:useLocalDpi xmlns:a14="http://schemas.microsoft.com/office/drawing/2010/main" val="0"/>
              </a:ext>
            </a:extLst>
          </a:blip>
          <a:srcRect r="35922" b="82608"/>
          <a:stretch>
            <a:fillRect/>
          </a:stretch>
        </p:blipFill>
        <p:spPr bwMode="auto">
          <a:xfrm>
            <a:off x="1143000" y="76200"/>
            <a:ext cx="7010400"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5223" name="Picture 7"/>
          <p:cNvPicPr>
            <a:picLocks noChangeAspect="1" noChangeArrowheads="1"/>
          </p:cNvPicPr>
          <p:nvPr/>
        </p:nvPicPr>
        <p:blipFill>
          <a:blip r:embed="rId5">
            <a:extLst>
              <a:ext uri="{28A0092B-C50C-407E-A947-70E740481C1C}">
                <a14:useLocalDpi xmlns:a14="http://schemas.microsoft.com/office/drawing/2010/main" val="0"/>
              </a:ext>
            </a:extLst>
          </a:blip>
          <a:srcRect r="5055" b="4742"/>
          <a:stretch>
            <a:fillRect/>
          </a:stretch>
        </p:blipFill>
        <p:spPr bwMode="auto">
          <a:xfrm>
            <a:off x="152400" y="2160588"/>
            <a:ext cx="5638800" cy="462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5224" name="Picture 8"/>
          <p:cNvPicPr>
            <a:picLocks noChangeAspect="1" noChangeArrowheads="1"/>
          </p:cNvPicPr>
          <p:nvPr/>
        </p:nvPicPr>
        <p:blipFill>
          <a:blip r:embed="rId3">
            <a:extLst>
              <a:ext uri="{28A0092B-C50C-407E-A947-70E740481C1C}">
                <a14:useLocalDpi xmlns:a14="http://schemas.microsoft.com/office/drawing/2010/main" val="0"/>
              </a:ext>
            </a:extLst>
          </a:blip>
          <a:srcRect l="58896" b="53845"/>
          <a:stretch>
            <a:fillRect/>
          </a:stretch>
        </p:blipFill>
        <p:spPr bwMode="auto">
          <a:xfrm>
            <a:off x="6248400" y="3200400"/>
            <a:ext cx="2281238"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5225" name="Picture 9"/>
          <p:cNvPicPr>
            <a:picLocks noChangeAspect="1" noChangeArrowheads="1"/>
          </p:cNvPicPr>
          <p:nvPr/>
        </p:nvPicPr>
        <p:blipFill>
          <a:blip r:embed="rId3">
            <a:extLst>
              <a:ext uri="{28A0092B-C50C-407E-A947-70E740481C1C}">
                <a14:useLocalDpi xmlns:a14="http://schemas.microsoft.com/office/drawing/2010/main" val="0"/>
              </a:ext>
            </a:extLst>
          </a:blip>
          <a:srcRect l="2518" t="46153" r="56207" b="18462"/>
          <a:stretch>
            <a:fillRect/>
          </a:stretch>
        </p:blipFill>
        <p:spPr bwMode="auto">
          <a:xfrm>
            <a:off x="6243638" y="3530600"/>
            <a:ext cx="2290762"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47" name="Text Box 11"/>
          <p:cNvSpPr txBox="1">
            <a:spLocks noChangeArrowheads="1"/>
          </p:cNvSpPr>
          <p:nvPr/>
        </p:nvSpPr>
        <p:spPr bwMode="auto">
          <a:xfrm>
            <a:off x="6096000" y="4572000"/>
            <a:ext cx="2895600" cy="1084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2600" dirty="0">
                <a:solidFill>
                  <a:srgbClr val="FFFF00"/>
                </a:solidFill>
              </a:rPr>
              <a:t>Economic loss ?</a:t>
            </a:r>
          </a:p>
          <a:p>
            <a:pPr>
              <a:spcBef>
                <a:spcPct val="50000"/>
              </a:spcBef>
            </a:pPr>
            <a:r>
              <a:rPr lang="en-US" sz="2600" dirty="0">
                <a:solidFill>
                  <a:srgbClr val="FFFF00"/>
                </a:solidFill>
              </a:rPr>
              <a:t>What if weekday?</a:t>
            </a:r>
          </a:p>
        </p:txBody>
      </p:sp>
      <p:sp>
        <p:nvSpPr>
          <p:cNvPr id="61448" name="Line 12"/>
          <p:cNvSpPr>
            <a:spLocks noChangeShapeType="1"/>
          </p:cNvSpPr>
          <p:nvPr/>
        </p:nvSpPr>
        <p:spPr bwMode="auto">
          <a:xfrm>
            <a:off x="6172200" y="1066800"/>
            <a:ext cx="2514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9" name="Line 13"/>
          <p:cNvSpPr>
            <a:spLocks noChangeShapeType="1"/>
          </p:cNvSpPr>
          <p:nvPr/>
        </p:nvSpPr>
        <p:spPr bwMode="auto">
          <a:xfrm>
            <a:off x="0" y="1295400"/>
            <a:ext cx="2133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0" name="Text Box 14"/>
          <p:cNvSpPr txBox="1">
            <a:spLocks noChangeArrowheads="1"/>
          </p:cNvSpPr>
          <p:nvPr/>
        </p:nvSpPr>
        <p:spPr bwMode="auto">
          <a:xfrm>
            <a:off x="6553200" y="2284167"/>
            <a:ext cx="1752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dirty="0">
                <a:solidFill>
                  <a:schemeClr val="bg1"/>
                </a:solidFill>
              </a:rPr>
              <a:t>2/27/2010</a:t>
            </a:r>
          </a:p>
        </p:txBody>
      </p:sp>
      <p:sp>
        <p:nvSpPr>
          <p:cNvPr id="2" name="Footer Placeholder 1"/>
          <p:cNvSpPr>
            <a:spLocks noGrp="1"/>
          </p:cNvSpPr>
          <p:nvPr>
            <p:ph type="ftr" sz="quarter" idx="11"/>
          </p:nvPr>
        </p:nvSpPr>
        <p:spPr>
          <a:xfrm>
            <a:off x="6553200" y="6356350"/>
            <a:ext cx="2895600" cy="365125"/>
          </a:xfrm>
        </p:spPr>
        <p:txBody>
          <a:bodyPr/>
          <a:lstStyle/>
          <a:p>
            <a:r>
              <a:rPr lang="en-US" dirty="0" smtClean="0"/>
              <a:t>lecture 3</a:t>
            </a:r>
            <a:endParaRPr lang="en-US" dirty="0"/>
          </a:p>
        </p:txBody>
      </p:sp>
      <p:sp>
        <p:nvSpPr>
          <p:cNvPr id="3" name="Slide Number Placeholder 2"/>
          <p:cNvSpPr>
            <a:spLocks noGrp="1"/>
          </p:cNvSpPr>
          <p:nvPr>
            <p:ph type="sldNum" sz="quarter" idx="12"/>
          </p:nvPr>
        </p:nvSpPr>
        <p:spPr/>
        <p:txBody>
          <a:bodyPr/>
          <a:lstStyle/>
          <a:p>
            <a:fld id="{10744F1E-4BC9-3C43-B362-3A5E519C64DB}" type="slidenum">
              <a:rPr lang="en-US" smtClean="0"/>
              <a:t>17</a:t>
            </a:fld>
            <a:endParaRPr lang="en-US"/>
          </a:p>
        </p:txBody>
      </p:sp>
    </p:spTree>
    <p:extLst>
      <p:ext uri="{BB962C8B-B14F-4D97-AF65-F5344CB8AC3E}">
        <p14:creationId xmlns:p14="http://schemas.microsoft.com/office/powerpoint/2010/main" val="36190753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130565" y="2310531"/>
            <a:ext cx="8724115"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dirty="0" smtClean="0">
                <a:solidFill>
                  <a:srgbClr val="FFFF00"/>
                </a:solidFill>
              </a:rPr>
              <a:t>Some </a:t>
            </a:r>
            <a:r>
              <a:rPr lang="en-US" sz="2400" dirty="0">
                <a:solidFill>
                  <a:srgbClr val="FFFF00"/>
                </a:solidFill>
              </a:rPr>
              <a:t>coastal residents ignored the tsunami warning - which proved correct and actually underestimated the tsunami size - because of past false positives. </a:t>
            </a:r>
            <a:endParaRPr lang="en-US" sz="2400" dirty="0" smtClean="0">
              <a:solidFill>
                <a:srgbClr val="FFFF00"/>
              </a:solidFill>
            </a:endParaRPr>
          </a:p>
          <a:p>
            <a:endParaRPr lang="en-US" sz="2400" dirty="0" smtClean="0">
              <a:solidFill>
                <a:srgbClr val="FFFF00"/>
              </a:solidFill>
            </a:endParaRPr>
          </a:p>
          <a:p>
            <a:r>
              <a:rPr lang="en-US" sz="2400" dirty="0" smtClean="0">
                <a:solidFill>
                  <a:srgbClr val="FFFF00"/>
                </a:solidFill>
              </a:rPr>
              <a:t>Researchers </a:t>
            </a:r>
            <a:r>
              <a:rPr lang="en-US" sz="2400" dirty="0">
                <a:solidFill>
                  <a:srgbClr val="FFFF00"/>
                </a:solidFill>
              </a:rPr>
              <a:t>who interviewed residents noted that in the previous four years, sixteen warnings or alerts had issued for "small or even negligible tsunamis. These frequent warnings with overestimated tsunami height influenced the behavior of the residents." </a:t>
            </a:r>
            <a:endParaRPr lang="en-US" sz="2400" dirty="0" smtClean="0">
              <a:solidFill>
                <a:srgbClr val="FFFF00"/>
              </a:solidFill>
            </a:endParaRPr>
          </a:p>
          <a:p>
            <a:endParaRPr lang="en-US" sz="2400" dirty="0">
              <a:solidFill>
                <a:srgbClr val="FFFF00"/>
              </a:solidFill>
            </a:endParaRPr>
          </a:p>
          <a:p>
            <a:r>
              <a:rPr lang="en-US" sz="2400" dirty="0" smtClean="0">
                <a:solidFill>
                  <a:srgbClr val="FFFF00"/>
                </a:solidFill>
              </a:rPr>
              <a:t>As </a:t>
            </a:r>
            <a:r>
              <a:rPr lang="en-US" sz="2400" dirty="0">
                <a:solidFill>
                  <a:srgbClr val="FFFF00"/>
                </a:solidFill>
              </a:rPr>
              <a:t>a result, new techniques are being introduced to give better real-time estimates of tsunami heights.</a:t>
            </a:r>
          </a:p>
          <a:p>
            <a:endParaRPr lang="en-US" dirty="0">
              <a:solidFill>
                <a:srgbClr val="FFFF00"/>
              </a:solidFill>
              <a:latin typeface="Helvetica" charset="0"/>
              <a:cs typeface="Helvetica" charset="0"/>
            </a:endParaRPr>
          </a:p>
        </p:txBody>
      </p:sp>
      <p:pic>
        <p:nvPicPr>
          <p:cNvPr id="3" name="Picture 2"/>
          <p:cNvPicPr>
            <a:picLocks noChangeAspect="1"/>
          </p:cNvPicPr>
          <p:nvPr/>
        </p:nvPicPr>
        <p:blipFill>
          <a:blip r:embed="rId2"/>
          <a:stretch>
            <a:fillRect/>
          </a:stretch>
        </p:blipFill>
        <p:spPr>
          <a:xfrm>
            <a:off x="723900" y="207635"/>
            <a:ext cx="7683500" cy="1955800"/>
          </a:xfrm>
          <a:prstGeom prst="rect">
            <a:avLst/>
          </a:prstGeom>
        </p:spPr>
      </p:pic>
      <p:sp>
        <p:nvSpPr>
          <p:cNvPr id="4" name="TextBox 3"/>
          <p:cNvSpPr txBox="1"/>
          <p:nvPr/>
        </p:nvSpPr>
        <p:spPr>
          <a:xfrm>
            <a:off x="6029728" y="581639"/>
            <a:ext cx="1839780" cy="369332"/>
          </a:xfrm>
          <a:prstGeom prst="rect">
            <a:avLst/>
          </a:prstGeom>
          <a:noFill/>
        </p:spPr>
        <p:txBody>
          <a:bodyPr wrap="square" rtlCol="0">
            <a:spAutoFit/>
          </a:bodyPr>
          <a:lstStyle/>
          <a:p>
            <a:r>
              <a:rPr lang="en-US" dirty="0" smtClean="0">
                <a:solidFill>
                  <a:schemeClr val="bg1"/>
                </a:solidFill>
              </a:rPr>
              <a:t>46, 411, 2011</a:t>
            </a:r>
            <a:endParaRPr lang="en-US" dirty="0">
              <a:solidFill>
                <a:schemeClr val="bg1"/>
              </a:solidFill>
            </a:endParaRPr>
          </a:p>
        </p:txBody>
      </p:sp>
      <p:sp>
        <p:nvSpPr>
          <p:cNvPr id="5" name="Footer Placeholder 4"/>
          <p:cNvSpPr>
            <a:spLocks noGrp="1"/>
          </p:cNvSpPr>
          <p:nvPr>
            <p:ph type="ftr" sz="quarter" idx="11"/>
          </p:nvPr>
        </p:nvSpPr>
        <p:spPr/>
        <p:txBody>
          <a:bodyPr/>
          <a:lstStyle/>
          <a:p>
            <a:r>
              <a:rPr lang="en-US" smtClean="0"/>
              <a:t>lecture 3</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18</a:t>
            </a:fld>
            <a:endParaRPr lang="en-US"/>
          </a:p>
        </p:txBody>
      </p:sp>
    </p:spTree>
    <p:extLst>
      <p:ext uri="{BB962C8B-B14F-4D97-AF65-F5344CB8AC3E}">
        <p14:creationId xmlns:p14="http://schemas.microsoft.com/office/powerpoint/2010/main" val="41766572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152400" y="1811338"/>
            <a:ext cx="60960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chemeClr val="tx1"/>
                </a:solidFill>
                <a:latin typeface="Helvetica" charset="0"/>
                <a:ea typeface="ＭＳ Ｐゴシック" charset="0"/>
                <a:cs typeface="ＭＳ Ｐゴシック" charset="0"/>
              </a:defRPr>
            </a:lvl1pPr>
            <a:lvl2pPr marL="37931725" indent="-37474525" eaLnBrk="0" hangingPunct="0">
              <a:defRPr sz="1400" b="1">
                <a:solidFill>
                  <a:schemeClr val="tx1"/>
                </a:solidFill>
                <a:latin typeface="Helvetica" charset="0"/>
                <a:ea typeface="ＭＳ Ｐゴシック" charset="0"/>
              </a:defRPr>
            </a:lvl2pPr>
            <a:lvl3pPr eaLnBrk="0" hangingPunct="0">
              <a:defRPr sz="1400" b="1">
                <a:solidFill>
                  <a:schemeClr val="tx1"/>
                </a:solidFill>
                <a:latin typeface="Helvetica" charset="0"/>
                <a:ea typeface="ＭＳ Ｐゴシック" charset="0"/>
              </a:defRPr>
            </a:lvl3pPr>
            <a:lvl4pPr eaLnBrk="0" hangingPunct="0">
              <a:defRPr sz="1400" b="1">
                <a:solidFill>
                  <a:schemeClr val="tx1"/>
                </a:solidFill>
                <a:latin typeface="Helvetica" charset="0"/>
                <a:ea typeface="ＭＳ Ｐゴシック" charset="0"/>
              </a:defRPr>
            </a:lvl4pPr>
            <a:lvl5pPr eaLnBrk="0" hangingPunct="0">
              <a:defRPr sz="1400" b="1">
                <a:solidFill>
                  <a:schemeClr val="tx1"/>
                </a:solidFill>
                <a:latin typeface="Helvetica" charset="0"/>
                <a:ea typeface="ＭＳ Ｐゴシック" charset="0"/>
              </a:defRPr>
            </a:lvl5pPr>
            <a:lvl6pPr marL="457200" eaLnBrk="0" fontAlgn="base" hangingPunct="0">
              <a:spcBef>
                <a:spcPct val="0"/>
              </a:spcBef>
              <a:spcAft>
                <a:spcPct val="0"/>
              </a:spcAft>
              <a:defRPr sz="1400" b="1">
                <a:solidFill>
                  <a:schemeClr val="tx1"/>
                </a:solidFill>
                <a:latin typeface="Helvetica" charset="0"/>
                <a:ea typeface="ＭＳ Ｐゴシック" charset="0"/>
              </a:defRPr>
            </a:lvl6pPr>
            <a:lvl7pPr marL="914400" eaLnBrk="0" fontAlgn="base" hangingPunct="0">
              <a:spcBef>
                <a:spcPct val="0"/>
              </a:spcBef>
              <a:spcAft>
                <a:spcPct val="0"/>
              </a:spcAft>
              <a:defRPr sz="1400" b="1">
                <a:solidFill>
                  <a:schemeClr val="tx1"/>
                </a:solidFill>
                <a:latin typeface="Helvetica" charset="0"/>
                <a:ea typeface="ＭＳ Ｐゴシック" charset="0"/>
              </a:defRPr>
            </a:lvl7pPr>
            <a:lvl8pPr marL="1371600" eaLnBrk="0" fontAlgn="base" hangingPunct="0">
              <a:spcBef>
                <a:spcPct val="0"/>
              </a:spcBef>
              <a:spcAft>
                <a:spcPct val="0"/>
              </a:spcAft>
              <a:defRPr sz="1400" b="1">
                <a:solidFill>
                  <a:schemeClr val="tx1"/>
                </a:solidFill>
                <a:latin typeface="Helvetica" charset="0"/>
                <a:ea typeface="ＭＳ Ｐゴシック" charset="0"/>
              </a:defRPr>
            </a:lvl8pPr>
            <a:lvl9pPr marL="1828800" eaLnBrk="0" fontAlgn="base" hangingPunct="0">
              <a:spcBef>
                <a:spcPct val="0"/>
              </a:spcBef>
              <a:spcAft>
                <a:spcPct val="0"/>
              </a:spcAft>
              <a:defRPr sz="1400" b="1">
                <a:solidFill>
                  <a:schemeClr val="tx1"/>
                </a:solidFill>
                <a:latin typeface="Helvetica" charset="0"/>
                <a:ea typeface="ＭＳ Ｐゴシック" charset="0"/>
              </a:defRPr>
            </a:lvl9pPr>
          </a:lstStyle>
          <a:p>
            <a:pPr algn="ctr" eaLnBrk="1" hangingPunct="1"/>
            <a:r>
              <a:rPr lang="en-US" sz="2400">
                <a:solidFill>
                  <a:srgbClr val="00FF00"/>
                </a:solidFill>
              </a:rPr>
              <a:t>1970</a:t>
            </a:r>
            <a:r>
              <a:rPr lang="ja-JP" altLang="en-US" sz="2400">
                <a:solidFill>
                  <a:srgbClr val="00FF00"/>
                </a:solidFill>
              </a:rPr>
              <a:t>’</a:t>
            </a:r>
            <a:r>
              <a:rPr lang="en-US" sz="2400">
                <a:solidFill>
                  <a:srgbClr val="00FF00"/>
                </a:solidFill>
              </a:rPr>
              <a:t>s optimism</a:t>
            </a:r>
          </a:p>
          <a:p>
            <a:pPr algn="just" eaLnBrk="1" hangingPunct="1"/>
            <a:endParaRPr lang="en-US" sz="2400">
              <a:solidFill>
                <a:srgbClr val="00FF00"/>
              </a:solidFill>
            </a:endParaRPr>
          </a:p>
          <a:p>
            <a:pPr eaLnBrk="1" hangingPunct="1"/>
            <a:r>
              <a:rPr lang="en-US" sz="2400">
                <a:solidFill>
                  <a:srgbClr val="00FF00"/>
                </a:solidFill>
              </a:rPr>
              <a:t>Scientists will </a:t>
            </a:r>
            <a:r>
              <a:rPr lang="ja-JP" altLang="en-US" sz="2400" i="1">
                <a:solidFill>
                  <a:srgbClr val="00FF00"/>
                </a:solidFill>
              </a:rPr>
              <a:t>“</a:t>
            </a:r>
            <a:r>
              <a:rPr lang="en-US" sz="2400" i="1">
                <a:solidFill>
                  <a:srgbClr val="00FF00"/>
                </a:solidFill>
              </a:rPr>
              <a:t>be able to predict earthquakes in five years</a:t>
            </a:r>
            <a:r>
              <a:rPr lang="en-US" sz="2400">
                <a:solidFill>
                  <a:srgbClr val="00FF00"/>
                </a:solidFill>
              </a:rPr>
              <a:t>.</a:t>
            </a:r>
            <a:r>
              <a:rPr lang="ja-JP" altLang="en-US" sz="2400">
                <a:solidFill>
                  <a:srgbClr val="00FF00"/>
                </a:solidFill>
              </a:rPr>
              <a:t>”</a:t>
            </a:r>
            <a:endParaRPr lang="en-US" sz="2400">
              <a:solidFill>
                <a:srgbClr val="00FF00"/>
              </a:solidFill>
            </a:endParaRPr>
          </a:p>
          <a:p>
            <a:pPr eaLnBrk="1" hangingPunct="1"/>
            <a:r>
              <a:rPr lang="en-US" sz="2400">
                <a:solidFill>
                  <a:srgbClr val="00FF00"/>
                </a:solidFill>
              </a:rPr>
              <a:t>Louis Pakiser , U.S. Geological Survey, 1971</a:t>
            </a:r>
          </a:p>
          <a:p>
            <a:pPr eaLnBrk="1" hangingPunct="1"/>
            <a:endParaRPr lang="en-US" sz="2400" i="1">
              <a:solidFill>
                <a:srgbClr val="00FF00"/>
              </a:solidFill>
            </a:endParaRPr>
          </a:p>
          <a:p>
            <a:pPr eaLnBrk="1" hangingPunct="1"/>
            <a:r>
              <a:rPr lang="ja-JP" altLang="en-US" sz="2400" i="1">
                <a:solidFill>
                  <a:srgbClr val="00FF00"/>
                </a:solidFill>
              </a:rPr>
              <a:t>“</a:t>
            </a:r>
            <a:r>
              <a:rPr lang="en-US" sz="2400" i="1">
                <a:solidFill>
                  <a:srgbClr val="00FF00"/>
                </a:solidFill>
              </a:rPr>
              <a:t>We have the technology to develop a </a:t>
            </a:r>
          </a:p>
          <a:p>
            <a:pPr eaLnBrk="1" hangingPunct="1"/>
            <a:r>
              <a:rPr lang="en-US" sz="2400" i="1">
                <a:solidFill>
                  <a:srgbClr val="00FF00"/>
                </a:solidFill>
              </a:rPr>
              <a:t>reliable prediction system already in hand.</a:t>
            </a:r>
            <a:r>
              <a:rPr lang="ja-JP" altLang="en-US" sz="2400" i="1">
                <a:solidFill>
                  <a:srgbClr val="00FF00"/>
                </a:solidFill>
              </a:rPr>
              <a:t>”</a:t>
            </a:r>
            <a:r>
              <a:rPr lang="en-US" sz="2400">
                <a:solidFill>
                  <a:srgbClr val="00FF00"/>
                </a:solidFill>
              </a:rPr>
              <a:t> Alan Cranston, U.S. senator, 1973 </a:t>
            </a:r>
          </a:p>
          <a:p>
            <a:pPr eaLnBrk="1" hangingPunct="1"/>
            <a:endParaRPr lang="en-US" sz="2400" i="1">
              <a:solidFill>
                <a:srgbClr val="00FF00"/>
              </a:solidFill>
            </a:endParaRPr>
          </a:p>
          <a:p>
            <a:pPr eaLnBrk="1" hangingPunct="1"/>
            <a:r>
              <a:rPr lang="ja-JP" altLang="en-US" sz="2400" i="1">
                <a:solidFill>
                  <a:srgbClr val="00FF00"/>
                </a:solidFill>
              </a:rPr>
              <a:t>“</a:t>
            </a:r>
            <a:r>
              <a:rPr lang="en-US" sz="2400" i="1">
                <a:solidFill>
                  <a:srgbClr val="00FF00"/>
                </a:solidFill>
              </a:rPr>
              <a:t>The age of earthquake prediction is upon us</a:t>
            </a:r>
            <a:r>
              <a:rPr lang="ja-JP" altLang="en-US" sz="2400" i="1">
                <a:solidFill>
                  <a:srgbClr val="00FF00"/>
                </a:solidFill>
              </a:rPr>
              <a:t>”</a:t>
            </a:r>
            <a:r>
              <a:rPr lang="en-US" sz="2400" i="1">
                <a:solidFill>
                  <a:srgbClr val="00FF00"/>
                </a:solidFill>
              </a:rPr>
              <a:t> </a:t>
            </a:r>
            <a:r>
              <a:rPr lang="en-US" sz="2400">
                <a:solidFill>
                  <a:srgbClr val="00FF00"/>
                </a:solidFill>
              </a:rPr>
              <a:t>U.S. Geological Survey, 1975</a:t>
            </a:r>
          </a:p>
        </p:txBody>
      </p:sp>
      <p:pic>
        <p:nvPicPr>
          <p:cNvPr id="124931" name="Picture 3" descr="time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3025" y="3352800"/>
            <a:ext cx="254635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4"/>
          <p:cNvSpPr txBox="1">
            <a:spLocks noChangeArrowheads="1"/>
          </p:cNvSpPr>
          <p:nvPr/>
        </p:nvSpPr>
        <p:spPr bwMode="auto">
          <a:xfrm>
            <a:off x="0" y="76200"/>
            <a:ext cx="8839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chemeClr val="tx1"/>
                </a:solidFill>
                <a:latin typeface="Helvetica" charset="0"/>
                <a:ea typeface="ＭＳ Ｐゴシック" charset="0"/>
                <a:cs typeface="ＭＳ Ｐゴシック" charset="0"/>
              </a:defRPr>
            </a:lvl1pPr>
            <a:lvl2pPr marL="37931725" indent="-37474525" eaLnBrk="0" hangingPunct="0">
              <a:defRPr sz="1400" b="1">
                <a:solidFill>
                  <a:schemeClr val="tx1"/>
                </a:solidFill>
                <a:latin typeface="Helvetica" charset="0"/>
                <a:ea typeface="ＭＳ Ｐゴシック" charset="0"/>
              </a:defRPr>
            </a:lvl2pPr>
            <a:lvl3pPr eaLnBrk="0" hangingPunct="0">
              <a:defRPr sz="1400" b="1">
                <a:solidFill>
                  <a:schemeClr val="tx1"/>
                </a:solidFill>
                <a:latin typeface="Helvetica" charset="0"/>
                <a:ea typeface="ＭＳ Ｐゴシック" charset="0"/>
              </a:defRPr>
            </a:lvl3pPr>
            <a:lvl4pPr eaLnBrk="0" hangingPunct="0">
              <a:defRPr sz="1400" b="1">
                <a:solidFill>
                  <a:schemeClr val="tx1"/>
                </a:solidFill>
                <a:latin typeface="Helvetica" charset="0"/>
                <a:ea typeface="ＭＳ Ｐゴシック" charset="0"/>
              </a:defRPr>
            </a:lvl4pPr>
            <a:lvl5pPr eaLnBrk="0" hangingPunct="0">
              <a:defRPr sz="1400" b="1">
                <a:solidFill>
                  <a:schemeClr val="tx1"/>
                </a:solidFill>
                <a:latin typeface="Helvetica" charset="0"/>
                <a:ea typeface="ＭＳ Ｐゴシック" charset="0"/>
              </a:defRPr>
            </a:lvl5pPr>
            <a:lvl6pPr marL="457200" eaLnBrk="0" fontAlgn="base" hangingPunct="0">
              <a:spcBef>
                <a:spcPct val="0"/>
              </a:spcBef>
              <a:spcAft>
                <a:spcPct val="0"/>
              </a:spcAft>
              <a:defRPr sz="1400" b="1">
                <a:solidFill>
                  <a:schemeClr val="tx1"/>
                </a:solidFill>
                <a:latin typeface="Helvetica" charset="0"/>
                <a:ea typeface="ＭＳ Ｐゴシック" charset="0"/>
              </a:defRPr>
            </a:lvl6pPr>
            <a:lvl7pPr marL="914400" eaLnBrk="0" fontAlgn="base" hangingPunct="0">
              <a:spcBef>
                <a:spcPct val="0"/>
              </a:spcBef>
              <a:spcAft>
                <a:spcPct val="0"/>
              </a:spcAft>
              <a:defRPr sz="1400" b="1">
                <a:solidFill>
                  <a:schemeClr val="tx1"/>
                </a:solidFill>
                <a:latin typeface="Helvetica" charset="0"/>
                <a:ea typeface="ＭＳ Ｐゴシック" charset="0"/>
              </a:defRPr>
            </a:lvl7pPr>
            <a:lvl8pPr marL="1371600" eaLnBrk="0" fontAlgn="base" hangingPunct="0">
              <a:spcBef>
                <a:spcPct val="0"/>
              </a:spcBef>
              <a:spcAft>
                <a:spcPct val="0"/>
              </a:spcAft>
              <a:defRPr sz="1400" b="1">
                <a:solidFill>
                  <a:schemeClr val="tx1"/>
                </a:solidFill>
                <a:latin typeface="Helvetica" charset="0"/>
                <a:ea typeface="ＭＳ Ｐゴシック" charset="0"/>
              </a:defRPr>
            </a:lvl8pPr>
            <a:lvl9pPr marL="1828800" eaLnBrk="0" fontAlgn="base" hangingPunct="0">
              <a:spcBef>
                <a:spcPct val="0"/>
              </a:spcBef>
              <a:spcAft>
                <a:spcPct val="0"/>
              </a:spcAft>
              <a:defRPr sz="1400" b="1">
                <a:solidFill>
                  <a:schemeClr val="tx1"/>
                </a:solidFill>
                <a:latin typeface="Helvetica" charset="0"/>
                <a:ea typeface="ＭＳ Ｐゴシック" charset="0"/>
              </a:defRPr>
            </a:lvl9pPr>
          </a:lstStyle>
          <a:p>
            <a:pPr algn="ctr" eaLnBrk="1" hangingPunct="1">
              <a:spcBef>
                <a:spcPct val="50000"/>
              </a:spcBef>
            </a:pPr>
            <a:r>
              <a:rPr lang="en-US" sz="2800">
                <a:solidFill>
                  <a:srgbClr val="FFFF00"/>
                </a:solidFill>
                <a:cs typeface="Helvetica" charset="0"/>
              </a:rPr>
              <a:t>Traditional skepticism</a:t>
            </a:r>
          </a:p>
          <a:p>
            <a:pPr algn="ctr" eaLnBrk="1" hangingPunct="1">
              <a:spcBef>
                <a:spcPct val="50000"/>
              </a:spcBef>
            </a:pPr>
            <a:r>
              <a:rPr lang="ja-JP" altLang="en-US" sz="2800">
                <a:solidFill>
                  <a:srgbClr val="FFFF00"/>
                </a:solidFill>
                <a:cs typeface="Helvetica" charset="0"/>
              </a:rPr>
              <a:t>“</a:t>
            </a:r>
            <a:r>
              <a:rPr lang="en-US" sz="2800">
                <a:solidFill>
                  <a:srgbClr val="FFFF00"/>
                </a:solidFill>
                <a:cs typeface="Helvetica" charset="0"/>
              </a:rPr>
              <a:t>Only fools and charlatans predict earthquakes</a:t>
            </a:r>
            <a:r>
              <a:rPr lang="ja-JP" altLang="en-US" sz="2800">
                <a:solidFill>
                  <a:srgbClr val="FFFF00"/>
                </a:solidFill>
                <a:cs typeface="Helvetica" charset="0"/>
              </a:rPr>
              <a:t>”</a:t>
            </a:r>
            <a:r>
              <a:rPr lang="en-US" sz="2800">
                <a:solidFill>
                  <a:srgbClr val="FFFF00"/>
                </a:solidFill>
                <a:cs typeface="Helvetica" charset="0"/>
              </a:rPr>
              <a:t>               Charles Richter (1900-1985)</a:t>
            </a:r>
            <a:endParaRPr lang="en-US" sz="2800">
              <a:solidFill>
                <a:srgbClr val="00FF33"/>
              </a:solidFill>
              <a:ea typeface="Helvetica" charset="0"/>
              <a:cs typeface="Helvetica" charset="0"/>
            </a:endParaRPr>
          </a:p>
        </p:txBody>
      </p:sp>
      <p:sp>
        <p:nvSpPr>
          <p:cNvPr id="2" name="Footer Placeholder 1"/>
          <p:cNvSpPr>
            <a:spLocks noGrp="1"/>
          </p:cNvSpPr>
          <p:nvPr>
            <p:ph type="ftr" sz="quarter" idx="11"/>
          </p:nvPr>
        </p:nvSpPr>
        <p:spPr>
          <a:xfrm>
            <a:off x="3124200" y="6505774"/>
            <a:ext cx="2895600" cy="365125"/>
          </a:xfrm>
        </p:spPr>
        <p:txBody>
          <a:bodyPr/>
          <a:lstStyle/>
          <a:p>
            <a:r>
              <a:rPr lang="en-US" dirty="0" smtClean="0"/>
              <a:t>lecture 3</a:t>
            </a:r>
            <a:endParaRPr lang="en-US" dirty="0"/>
          </a:p>
        </p:txBody>
      </p:sp>
      <p:sp>
        <p:nvSpPr>
          <p:cNvPr id="3" name="Slide Number Placeholder 2"/>
          <p:cNvSpPr>
            <a:spLocks noGrp="1"/>
          </p:cNvSpPr>
          <p:nvPr>
            <p:ph type="sldNum" sz="quarter" idx="12"/>
          </p:nvPr>
        </p:nvSpPr>
        <p:spPr>
          <a:xfrm>
            <a:off x="3739182" y="6514008"/>
            <a:ext cx="2133600" cy="365125"/>
          </a:xfrm>
        </p:spPr>
        <p:txBody>
          <a:bodyPr/>
          <a:lstStyle/>
          <a:p>
            <a:fld id="{10744F1E-4BC9-3C43-B362-3A5E519C64DB}" type="slidenum">
              <a:rPr lang="en-US" smtClean="0"/>
              <a:t>19</a:t>
            </a:fld>
            <a:endParaRPr lang="en-US" dirty="0"/>
          </a:p>
        </p:txBody>
      </p:sp>
    </p:spTree>
    <p:extLst>
      <p:ext uri="{BB962C8B-B14F-4D97-AF65-F5344CB8AC3E}">
        <p14:creationId xmlns:p14="http://schemas.microsoft.com/office/powerpoint/2010/main" val="39580177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4"/>
          <p:cNvSpPr txBox="1">
            <a:spLocks noChangeArrowheads="1"/>
          </p:cNvSpPr>
          <p:nvPr/>
        </p:nvSpPr>
        <p:spPr bwMode="auto">
          <a:xfrm>
            <a:off x="0" y="76200"/>
            <a:ext cx="3581400" cy="772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lnSpc>
                <a:spcPct val="90000"/>
              </a:lnSpc>
              <a:spcAft>
                <a:spcPts val="1000"/>
              </a:spcAft>
              <a:defRPr/>
            </a:pPr>
            <a:r>
              <a:rPr lang="en-US" sz="2800" b="1" i="0" dirty="0" smtClean="0">
                <a:solidFill>
                  <a:srgbClr val="FFFF00"/>
                </a:solidFill>
                <a:latin typeface="Helvetica" charset="0"/>
                <a:cs typeface="Arial" charset="0"/>
              </a:rPr>
              <a:t>In Shakespeare's </a:t>
            </a:r>
            <a:r>
              <a:rPr lang="en-US" sz="2800" b="1" dirty="0" smtClean="0">
                <a:solidFill>
                  <a:srgbClr val="FFFF00"/>
                </a:solidFill>
                <a:latin typeface="Helvetica" charset="0"/>
                <a:cs typeface="Arial" charset="0"/>
              </a:rPr>
              <a:t>Henry IV</a:t>
            </a:r>
            <a:r>
              <a:rPr lang="en-US" sz="2800" b="1" i="0" dirty="0" smtClean="0">
                <a:solidFill>
                  <a:srgbClr val="FFFF00"/>
                </a:solidFill>
                <a:latin typeface="Helvetica" charset="0"/>
                <a:cs typeface="Arial" charset="0"/>
              </a:rPr>
              <a:t>, </a:t>
            </a:r>
          </a:p>
          <a:p>
            <a:pPr algn="ctr">
              <a:lnSpc>
                <a:spcPct val="90000"/>
              </a:lnSpc>
              <a:spcAft>
                <a:spcPts val="1000"/>
              </a:spcAft>
              <a:defRPr/>
            </a:pPr>
            <a:r>
              <a:rPr lang="en-US" sz="2800" b="1" i="0" dirty="0" smtClean="0">
                <a:solidFill>
                  <a:srgbClr val="FFFF00"/>
                </a:solidFill>
                <a:latin typeface="Helvetica" charset="0"/>
                <a:cs typeface="Arial" charset="0"/>
              </a:rPr>
              <a:t>Glendower says </a:t>
            </a:r>
            <a:r>
              <a:rPr lang="en-US" sz="2800" b="1" dirty="0" smtClean="0">
                <a:solidFill>
                  <a:srgbClr val="FFFF00"/>
                </a:solidFill>
                <a:latin typeface="Helvetica" charset="0"/>
                <a:cs typeface="Arial" charset="0"/>
              </a:rPr>
              <a:t>"I can call spirits from the </a:t>
            </a:r>
            <a:r>
              <a:rPr lang="en-US" sz="2800" b="1" dirty="0" err="1" smtClean="0">
                <a:solidFill>
                  <a:srgbClr val="FFFF00"/>
                </a:solidFill>
                <a:latin typeface="Helvetica" charset="0"/>
                <a:cs typeface="Arial" charset="0"/>
              </a:rPr>
              <a:t>vasty</a:t>
            </a:r>
            <a:r>
              <a:rPr lang="en-US" sz="2800" b="1" dirty="0" smtClean="0">
                <a:solidFill>
                  <a:srgbClr val="FFFF00"/>
                </a:solidFill>
                <a:latin typeface="Helvetica" charset="0"/>
                <a:cs typeface="Arial" charset="0"/>
              </a:rPr>
              <a:t> deep” </a:t>
            </a:r>
          </a:p>
          <a:p>
            <a:pPr algn="ctr">
              <a:lnSpc>
                <a:spcPct val="90000"/>
              </a:lnSpc>
              <a:spcAft>
                <a:spcPts val="1000"/>
              </a:spcAft>
              <a:defRPr/>
            </a:pPr>
            <a:r>
              <a:rPr lang="en-US" sz="2800" b="1" i="0" dirty="0" smtClean="0">
                <a:solidFill>
                  <a:srgbClr val="FFFF00"/>
                </a:solidFill>
                <a:latin typeface="Helvetica" charset="0"/>
                <a:cs typeface="Arial" charset="0"/>
              </a:rPr>
              <a:t>Hotspur replies </a:t>
            </a:r>
            <a:r>
              <a:rPr lang="en-US" sz="2800" b="1" dirty="0" smtClean="0">
                <a:solidFill>
                  <a:srgbClr val="FFFF00"/>
                </a:solidFill>
                <a:latin typeface="Helvetica" charset="0"/>
                <a:cs typeface="Arial" charset="0"/>
              </a:rPr>
              <a:t>"Why, so can I, or so can any man; but will they come when you do call for them?” </a:t>
            </a:r>
          </a:p>
          <a:p>
            <a:pPr algn="ctr">
              <a:lnSpc>
                <a:spcPct val="90000"/>
              </a:lnSpc>
              <a:spcAft>
                <a:spcPts val="1000"/>
              </a:spcAft>
              <a:defRPr/>
            </a:pPr>
            <a:r>
              <a:rPr lang="en-US" sz="2800" b="1" i="0" dirty="0" smtClean="0">
                <a:solidFill>
                  <a:srgbClr val="00FF00"/>
                </a:solidFill>
                <a:latin typeface="Helvetica" charset="0"/>
                <a:cs typeface="Arial" charset="0"/>
              </a:rPr>
              <a:t>Similarly, we make detailed hazard assessments, </a:t>
            </a:r>
            <a:r>
              <a:rPr lang="en-US" sz="2800" b="1" i="0" dirty="0" smtClean="0">
                <a:solidFill>
                  <a:schemeClr val="accent3"/>
                </a:solidFill>
                <a:latin typeface="Helvetica" charset="0"/>
                <a:cs typeface="Arial" charset="0"/>
              </a:rPr>
              <a:t>but often nature acts differently</a:t>
            </a:r>
          </a:p>
          <a:p>
            <a:pPr algn="ctr">
              <a:lnSpc>
                <a:spcPct val="90000"/>
              </a:lnSpc>
              <a:spcAft>
                <a:spcPts val="1000"/>
              </a:spcAft>
              <a:defRPr/>
            </a:pPr>
            <a:endParaRPr lang="en-US" sz="2800" b="1" i="0" dirty="0" smtClean="0">
              <a:solidFill>
                <a:srgbClr val="FFFF00"/>
              </a:solidFill>
              <a:latin typeface="Helvetica" charset="0"/>
              <a:cs typeface="Arial" charset="0"/>
            </a:endParaRPr>
          </a:p>
          <a:p>
            <a:pPr algn="just">
              <a:lnSpc>
                <a:spcPct val="90000"/>
              </a:lnSpc>
              <a:spcAft>
                <a:spcPts val="1000"/>
              </a:spcAft>
              <a:defRPr/>
            </a:pPr>
            <a:endParaRPr lang="en-US" sz="2800" i="0" dirty="0" smtClean="0">
              <a:solidFill>
                <a:srgbClr val="00FF00"/>
              </a:solidFill>
              <a:latin typeface="Helvetica" charset="0"/>
              <a:cs typeface="Arial" charset="0"/>
            </a:endParaRPr>
          </a:p>
        </p:txBody>
      </p:sp>
      <p:pic>
        <p:nvPicPr>
          <p:cNvPr id="18434" name="Picture 5" descr="gellerjap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1075" y="76200"/>
            <a:ext cx="5510213" cy="6705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435" name="TextBox 7"/>
          <p:cNvSpPr txBox="1">
            <a:spLocks noChangeArrowheads="1"/>
          </p:cNvSpPr>
          <p:nvPr/>
        </p:nvSpPr>
        <p:spPr bwMode="auto">
          <a:xfrm>
            <a:off x="7010400" y="152400"/>
            <a:ext cx="2005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00"/>
              <a:t>Geller 2011</a:t>
            </a:r>
          </a:p>
        </p:txBody>
      </p:sp>
      <p:sp>
        <p:nvSpPr>
          <p:cNvPr id="18436" name="Line 11"/>
          <p:cNvSpPr>
            <a:spLocks noChangeShapeType="1"/>
          </p:cNvSpPr>
          <p:nvPr/>
        </p:nvSpPr>
        <p:spPr bwMode="auto">
          <a:xfrm flipH="1" flipV="1">
            <a:off x="7696200" y="3124200"/>
            <a:ext cx="838200" cy="457200"/>
          </a:xfrm>
          <a:prstGeom prst="line">
            <a:avLst/>
          </a:prstGeom>
          <a:noFill/>
          <a:ln w="762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437" name="TextBox 3"/>
          <p:cNvSpPr txBox="1">
            <a:spLocks noChangeArrowheads="1"/>
          </p:cNvSpPr>
          <p:nvPr/>
        </p:nvSpPr>
        <p:spPr bwMode="auto">
          <a:xfrm>
            <a:off x="7924800" y="3575050"/>
            <a:ext cx="121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b="1">
                <a:solidFill>
                  <a:srgbClr val="660066"/>
                </a:solidFill>
              </a:rPr>
              <a:t>Low</a:t>
            </a:r>
          </a:p>
          <a:p>
            <a:r>
              <a:rPr lang="en-US" sz="1600" b="1">
                <a:solidFill>
                  <a:srgbClr val="660066"/>
                </a:solidFill>
              </a:rPr>
              <a:t>Hazard</a:t>
            </a:r>
          </a:p>
          <a:p>
            <a:r>
              <a:rPr lang="en-US" sz="1600" b="1">
                <a:solidFill>
                  <a:srgbClr val="660066"/>
                </a:solidFill>
              </a:rPr>
              <a:t>predicted</a:t>
            </a:r>
          </a:p>
          <a:p>
            <a:endParaRPr lang="en-US" b="1">
              <a:solidFill>
                <a:srgbClr val="00FF00"/>
              </a:solidFill>
            </a:endParaRPr>
          </a:p>
        </p:txBody>
      </p:sp>
      <p:sp>
        <p:nvSpPr>
          <p:cNvPr id="2" name="Footer Placeholder 1"/>
          <p:cNvSpPr>
            <a:spLocks noGrp="1"/>
          </p:cNvSpPr>
          <p:nvPr>
            <p:ph type="ftr" sz="quarter" idx="11"/>
          </p:nvPr>
        </p:nvSpPr>
        <p:spPr/>
        <p:txBody>
          <a:bodyPr/>
          <a:lstStyle/>
          <a:p>
            <a:r>
              <a:rPr lang="en-US" smtClean="0"/>
              <a:t>lecture 3</a:t>
            </a:r>
            <a:endParaRPr lang="en-US"/>
          </a:p>
        </p:txBody>
      </p:sp>
      <p:sp>
        <p:nvSpPr>
          <p:cNvPr id="3" name="Slide Number Placeholder 2"/>
          <p:cNvSpPr>
            <a:spLocks noGrp="1"/>
          </p:cNvSpPr>
          <p:nvPr>
            <p:ph type="sldNum" sz="quarter" idx="12"/>
          </p:nvPr>
        </p:nvSpPr>
        <p:spPr/>
        <p:txBody>
          <a:bodyPr/>
          <a:lstStyle/>
          <a:p>
            <a:fld id="{10744F1E-4BC9-3C43-B362-3A5E519C64DB}" type="slidenum">
              <a:rPr lang="en-US" smtClean="0"/>
              <a:t>2</a:t>
            </a:fld>
            <a:endParaRPr lang="en-US"/>
          </a:p>
        </p:txBody>
      </p:sp>
    </p:spTree>
    <p:extLst>
      <p:ext uri="{BB962C8B-B14F-4D97-AF65-F5344CB8AC3E}">
        <p14:creationId xmlns:p14="http://schemas.microsoft.com/office/powerpoint/2010/main" val="8030707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990600" y="1524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endParaRPr lang="en-US" sz="1800">
              <a:solidFill>
                <a:schemeClr val="bg1"/>
              </a:solidFill>
              <a:latin typeface="Times" charset="0"/>
            </a:endParaRPr>
          </a:p>
        </p:txBody>
      </p:sp>
      <p:sp>
        <p:nvSpPr>
          <p:cNvPr id="48131" name="Text Box 3"/>
          <p:cNvSpPr txBox="1">
            <a:spLocks noChangeArrowheads="1"/>
          </p:cNvSpPr>
          <p:nvPr/>
        </p:nvSpPr>
        <p:spPr bwMode="auto">
          <a:xfrm>
            <a:off x="304800" y="0"/>
            <a:ext cx="8534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37931725" indent="-37474525">
              <a:defRPr sz="2400">
                <a:solidFill>
                  <a:schemeClr val="tx1"/>
                </a:solidFill>
                <a:latin typeface="Helvetica" charset="0"/>
                <a:ea typeface="ＭＳ Ｐゴシック" charset="0"/>
              </a:defRPr>
            </a:lvl2pPr>
            <a:lvl3pPr>
              <a:defRPr sz="2400">
                <a:solidFill>
                  <a:schemeClr val="tx1"/>
                </a:solidFill>
                <a:latin typeface="Helvetica" charset="0"/>
                <a:ea typeface="ＭＳ Ｐゴシック" charset="0"/>
              </a:defRPr>
            </a:lvl3pPr>
            <a:lvl4pPr>
              <a:defRPr sz="2400">
                <a:solidFill>
                  <a:schemeClr val="tx1"/>
                </a:solidFill>
                <a:latin typeface="Helvetica" charset="0"/>
                <a:ea typeface="ＭＳ Ｐゴシック" charset="0"/>
              </a:defRPr>
            </a:lvl4pPr>
            <a:lvl5pPr>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pPr algn="ctr" eaLnBrk="1" hangingPunct="1"/>
            <a:r>
              <a:rPr lang="en-US" sz="2800" b="1">
                <a:solidFill>
                  <a:srgbClr val="FFFF00"/>
                </a:solidFill>
              </a:rPr>
              <a:t>1975 PALMDALE BULGE – uplift reported</a:t>
            </a:r>
          </a:p>
          <a:p>
            <a:pPr algn="ctr" eaLnBrk="1" hangingPunct="1"/>
            <a:r>
              <a:rPr lang="en-US" sz="2800" b="1">
                <a:solidFill>
                  <a:srgbClr val="FFFF00"/>
                </a:solidFill>
              </a:rPr>
              <a:t> </a:t>
            </a:r>
          </a:p>
        </p:txBody>
      </p:sp>
      <p:sp>
        <p:nvSpPr>
          <p:cNvPr id="48132" name="Text Box 5"/>
          <p:cNvSpPr txBox="1">
            <a:spLocks noChangeArrowheads="1"/>
          </p:cNvSpPr>
          <p:nvPr/>
        </p:nvSpPr>
        <p:spPr bwMode="auto">
          <a:xfrm>
            <a:off x="5334000" y="838200"/>
            <a:ext cx="358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37931725" indent="-37474525">
              <a:defRPr sz="2400">
                <a:solidFill>
                  <a:schemeClr val="tx1"/>
                </a:solidFill>
                <a:latin typeface="Helvetica" charset="0"/>
                <a:ea typeface="ＭＳ Ｐゴシック" charset="0"/>
              </a:defRPr>
            </a:lvl2pPr>
            <a:lvl3pPr>
              <a:defRPr sz="2400">
                <a:solidFill>
                  <a:schemeClr val="tx1"/>
                </a:solidFill>
                <a:latin typeface="Helvetica" charset="0"/>
                <a:ea typeface="ＭＳ Ｐゴシック" charset="0"/>
              </a:defRPr>
            </a:lvl3pPr>
            <a:lvl4pPr>
              <a:defRPr sz="2400">
                <a:solidFill>
                  <a:schemeClr val="tx1"/>
                </a:solidFill>
                <a:latin typeface="Helvetica" charset="0"/>
                <a:ea typeface="ＭＳ Ｐゴシック" charset="0"/>
              </a:defRPr>
            </a:lvl4pPr>
            <a:lvl5pPr>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ct val="50000"/>
              </a:spcBef>
            </a:pPr>
            <a:endParaRPr lang="en-US" sz="2000" b="1"/>
          </a:p>
        </p:txBody>
      </p:sp>
      <p:pic>
        <p:nvPicPr>
          <p:cNvPr id="48133" name="Picture 11"/>
          <p:cNvPicPr>
            <a:picLocks noChangeAspect="1" noChangeArrowheads="1"/>
          </p:cNvPicPr>
          <p:nvPr/>
        </p:nvPicPr>
        <p:blipFill>
          <a:blip r:embed="rId3">
            <a:extLst>
              <a:ext uri="{28A0092B-C50C-407E-A947-70E740481C1C}">
                <a14:useLocalDpi xmlns:a14="http://schemas.microsoft.com/office/drawing/2010/main" val="0"/>
              </a:ext>
            </a:extLst>
          </a:blip>
          <a:srcRect t="5115"/>
          <a:stretch>
            <a:fillRect/>
          </a:stretch>
        </p:blipFill>
        <p:spPr bwMode="auto">
          <a:xfrm>
            <a:off x="1295400" y="609600"/>
            <a:ext cx="664845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12"/>
          <p:cNvSpPr txBox="1">
            <a:spLocks noChangeArrowheads="1"/>
          </p:cNvSpPr>
          <p:nvPr/>
        </p:nvSpPr>
        <p:spPr bwMode="auto">
          <a:xfrm>
            <a:off x="152400" y="3505200"/>
            <a:ext cx="88392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37931725" indent="-37474525">
              <a:defRPr sz="2400">
                <a:solidFill>
                  <a:schemeClr val="tx1"/>
                </a:solidFill>
                <a:latin typeface="Helvetica" charset="0"/>
                <a:ea typeface="ＭＳ Ｐゴシック" charset="0"/>
              </a:defRPr>
            </a:lvl2pPr>
            <a:lvl3pPr>
              <a:defRPr sz="2400">
                <a:solidFill>
                  <a:schemeClr val="tx1"/>
                </a:solidFill>
                <a:latin typeface="Helvetica" charset="0"/>
                <a:ea typeface="ＭＳ Ｐゴシック" charset="0"/>
              </a:defRPr>
            </a:lvl3pPr>
            <a:lvl4pPr>
              <a:defRPr sz="2400">
                <a:solidFill>
                  <a:schemeClr val="tx1"/>
                </a:solidFill>
                <a:latin typeface="Helvetica" charset="0"/>
                <a:ea typeface="ＭＳ Ｐゴシック" charset="0"/>
              </a:defRPr>
            </a:lvl4pPr>
            <a:lvl5pPr>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pPr algn="ctr"/>
            <a:r>
              <a:rPr lang="en-US">
                <a:solidFill>
                  <a:srgbClr val="00FF33"/>
                </a:solidFill>
              </a:rPr>
              <a:t>USGS director stated that </a:t>
            </a:r>
            <a:r>
              <a:rPr lang="ja-JP" altLang="en-US" i="1">
                <a:solidFill>
                  <a:srgbClr val="00FF33"/>
                </a:solidFill>
              </a:rPr>
              <a:t>“</a:t>
            </a:r>
            <a:r>
              <a:rPr lang="en-US" i="1">
                <a:solidFill>
                  <a:srgbClr val="00FF33"/>
                </a:solidFill>
              </a:rPr>
              <a:t>a great earthquake</a:t>
            </a:r>
            <a:r>
              <a:rPr lang="ja-JP" altLang="en-US" i="1">
                <a:solidFill>
                  <a:srgbClr val="00FF33"/>
                </a:solidFill>
              </a:rPr>
              <a:t>”</a:t>
            </a:r>
            <a:r>
              <a:rPr lang="en-US" i="1">
                <a:solidFill>
                  <a:srgbClr val="00FF33"/>
                </a:solidFill>
              </a:rPr>
              <a:t> would occur </a:t>
            </a:r>
            <a:r>
              <a:rPr lang="ja-JP" altLang="en-US" i="1">
                <a:solidFill>
                  <a:srgbClr val="00FF33"/>
                </a:solidFill>
              </a:rPr>
              <a:t>“</a:t>
            </a:r>
            <a:r>
              <a:rPr lang="en-US" i="1">
                <a:solidFill>
                  <a:srgbClr val="00FF33"/>
                </a:solidFill>
              </a:rPr>
              <a:t>in the area ... possibly within the next decade</a:t>
            </a:r>
            <a:r>
              <a:rPr lang="ja-JP" altLang="en-US" i="1">
                <a:solidFill>
                  <a:srgbClr val="00FF33"/>
                </a:solidFill>
              </a:rPr>
              <a:t>”</a:t>
            </a:r>
            <a:r>
              <a:rPr lang="en-US" i="1">
                <a:solidFill>
                  <a:srgbClr val="00FF33"/>
                </a:solidFill>
              </a:rPr>
              <a:t> </a:t>
            </a:r>
            <a:r>
              <a:rPr lang="en-US">
                <a:solidFill>
                  <a:srgbClr val="00FF33"/>
                </a:solidFill>
              </a:rPr>
              <a:t>that might cause up to 12,000 deaths, 48,000 serious injuries, 40,000 damaged buildings, and up to $25 billion in damage. California Seismic Safety Commission stated that </a:t>
            </a:r>
            <a:r>
              <a:rPr lang="ja-JP" altLang="en-US" i="1">
                <a:solidFill>
                  <a:srgbClr val="00FF33"/>
                </a:solidFill>
              </a:rPr>
              <a:t>“</a:t>
            </a:r>
            <a:r>
              <a:rPr lang="en-US" i="1">
                <a:solidFill>
                  <a:srgbClr val="00FF33"/>
                </a:solidFill>
              </a:rPr>
              <a:t>the uplift should be considered a possible threat to public safety</a:t>
            </a:r>
            <a:r>
              <a:rPr lang="ja-JP" altLang="en-US" i="1">
                <a:solidFill>
                  <a:srgbClr val="00FF33"/>
                </a:solidFill>
              </a:rPr>
              <a:t>”</a:t>
            </a:r>
            <a:r>
              <a:rPr lang="en-US" i="1">
                <a:solidFill>
                  <a:srgbClr val="00FF33"/>
                </a:solidFill>
              </a:rPr>
              <a:t> </a:t>
            </a:r>
            <a:r>
              <a:rPr lang="en-US">
                <a:solidFill>
                  <a:srgbClr val="00FF33"/>
                </a:solidFill>
              </a:rPr>
              <a:t>and urged immediate preparations…</a:t>
            </a:r>
          </a:p>
        </p:txBody>
      </p:sp>
      <p:sp>
        <p:nvSpPr>
          <p:cNvPr id="48135" name="TextBox 6"/>
          <p:cNvSpPr txBox="1">
            <a:spLocks noChangeArrowheads="1"/>
          </p:cNvSpPr>
          <p:nvPr/>
        </p:nvSpPr>
        <p:spPr bwMode="auto">
          <a:xfrm>
            <a:off x="2743200" y="62484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37931725" indent="-37474525">
              <a:defRPr sz="2400">
                <a:solidFill>
                  <a:schemeClr val="tx1"/>
                </a:solidFill>
                <a:latin typeface="Helvetica" charset="0"/>
                <a:ea typeface="ＭＳ Ｐゴシック" charset="0"/>
              </a:defRPr>
            </a:lvl2pPr>
            <a:lvl3pPr>
              <a:defRPr sz="2400">
                <a:solidFill>
                  <a:schemeClr val="tx1"/>
                </a:solidFill>
                <a:latin typeface="Helvetica" charset="0"/>
                <a:ea typeface="ＭＳ Ｐゴシック" charset="0"/>
              </a:defRPr>
            </a:lvl3pPr>
            <a:lvl4pPr>
              <a:defRPr sz="2400">
                <a:solidFill>
                  <a:schemeClr val="tx1"/>
                </a:solidFill>
                <a:latin typeface="Helvetica" charset="0"/>
                <a:ea typeface="ＭＳ Ｐゴシック" charset="0"/>
              </a:defRPr>
            </a:lvl4pPr>
            <a:lvl5pPr>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r>
              <a:rPr lang="en-US" dirty="0" smtClean="0">
                <a:solidFill>
                  <a:srgbClr val="FFFF00"/>
                </a:solidFill>
              </a:rPr>
              <a:t>39 </a:t>
            </a:r>
            <a:r>
              <a:rPr lang="en-US" dirty="0">
                <a:solidFill>
                  <a:srgbClr val="FFFF00"/>
                </a:solidFill>
              </a:rPr>
              <a:t>years later, nothing yet..</a:t>
            </a:r>
          </a:p>
        </p:txBody>
      </p:sp>
      <p:sp>
        <p:nvSpPr>
          <p:cNvPr id="48136" name="Line 8"/>
          <p:cNvSpPr>
            <a:spLocks noChangeShapeType="1"/>
          </p:cNvSpPr>
          <p:nvPr/>
        </p:nvSpPr>
        <p:spPr bwMode="auto">
          <a:xfrm>
            <a:off x="4419600" y="533400"/>
            <a:ext cx="3505200" cy="16002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8137" name="Text Box 9"/>
          <p:cNvSpPr txBox="1">
            <a:spLocks noChangeArrowheads="1"/>
          </p:cNvSpPr>
          <p:nvPr/>
        </p:nvSpPr>
        <p:spPr bwMode="auto">
          <a:xfrm>
            <a:off x="6629400" y="6858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solidFill>
                  <a:srgbClr val="FF0000"/>
                </a:solidFill>
              </a:rPr>
              <a:t>SAF</a:t>
            </a:r>
            <a:endParaRPr lang="en-US"/>
          </a:p>
        </p:txBody>
      </p:sp>
      <p:sp>
        <p:nvSpPr>
          <p:cNvPr id="2" name="Footer Placeholder 1"/>
          <p:cNvSpPr>
            <a:spLocks noGrp="1"/>
          </p:cNvSpPr>
          <p:nvPr>
            <p:ph type="ftr" sz="quarter" idx="11"/>
          </p:nvPr>
        </p:nvSpPr>
        <p:spPr>
          <a:xfrm>
            <a:off x="6096000" y="6362124"/>
            <a:ext cx="2895600" cy="365125"/>
          </a:xfrm>
        </p:spPr>
        <p:txBody>
          <a:bodyPr/>
          <a:lstStyle/>
          <a:p>
            <a:r>
              <a:rPr lang="en-US" dirty="0" smtClean="0"/>
              <a:t>lecture 3</a:t>
            </a:r>
            <a:endParaRPr lang="en-US" dirty="0"/>
          </a:p>
        </p:txBody>
      </p:sp>
      <p:sp>
        <p:nvSpPr>
          <p:cNvPr id="3" name="Slide Number Placeholder 2"/>
          <p:cNvSpPr>
            <a:spLocks noGrp="1"/>
          </p:cNvSpPr>
          <p:nvPr>
            <p:ph type="sldNum" sz="quarter" idx="12"/>
          </p:nvPr>
        </p:nvSpPr>
        <p:spPr/>
        <p:txBody>
          <a:bodyPr/>
          <a:lstStyle/>
          <a:p>
            <a:fld id="{10744F1E-4BC9-3C43-B362-3A5E519C64DB}" type="slidenum">
              <a:rPr lang="en-US" smtClean="0"/>
              <a:t>20</a:t>
            </a:fld>
            <a:endParaRPr lang="en-US"/>
          </a:p>
        </p:txBody>
      </p:sp>
    </p:spTree>
    <p:extLst>
      <p:ext uri="{BB962C8B-B14F-4D97-AF65-F5344CB8AC3E}">
        <p14:creationId xmlns:p14="http://schemas.microsoft.com/office/powerpoint/2010/main" val="4917567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rkfield Earthquake Predic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0696" y="456260"/>
            <a:ext cx="8073045" cy="4541088"/>
          </a:xfrm>
          <a:prstGeom prst="rect">
            <a:avLst/>
          </a:prstGeom>
        </p:spPr>
      </p:pic>
      <p:sp>
        <p:nvSpPr>
          <p:cNvPr id="3" name="Footer Placeholder 2"/>
          <p:cNvSpPr>
            <a:spLocks noGrp="1"/>
          </p:cNvSpPr>
          <p:nvPr>
            <p:ph type="ftr" sz="quarter" idx="11"/>
          </p:nvPr>
        </p:nvSpPr>
        <p:spPr/>
        <p:txBody>
          <a:bodyPr/>
          <a:lstStyle/>
          <a:p>
            <a:r>
              <a:rPr lang="en-US" smtClean="0"/>
              <a:t>lecture 3</a:t>
            </a:r>
            <a:endParaRPr lang="en-US"/>
          </a:p>
        </p:txBody>
      </p:sp>
      <p:sp>
        <p:nvSpPr>
          <p:cNvPr id="4" name="Slide Number Placeholder 3"/>
          <p:cNvSpPr>
            <a:spLocks noGrp="1"/>
          </p:cNvSpPr>
          <p:nvPr>
            <p:ph type="sldNum" sz="quarter" idx="12"/>
          </p:nvPr>
        </p:nvSpPr>
        <p:spPr/>
        <p:txBody>
          <a:bodyPr/>
          <a:lstStyle/>
          <a:p>
            <a:fld id="{10744F1E-4BC9-3C43-B362-3A5E519C64DB}" type="slidenum">
              <a:rPr lang="en-US" smtClean="0"/>
              <a:t>21</a:t>
            </a:fld>
            <a:endParaRPr lang="en-US"/>
          </a:p>
        </p:txBody>
      </p:sp>
    </p:spTree>
    <p:extLst>
      <p:ext uri="{BB962C8B-B14F-4D97-AF65-F5344CB8AC3E}">
        <p14:creationId xmlns:p14="http://schemas.microsoft.com/office/powerpoint/2010/main" val="318576081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 y="1905000"/>
            <a:ext cx="853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a:solidFill>
                  <a:schemeClr val="bg1"/>
                </a:solidFill>
                <a:latin typeface="Times" charset="0"/>
              </a:rPr>
              <a:t> </a:t>
            </a:r>
          </a:p>
        </p:txBody>
      </p:sp>
      <p:sp>
        <p:nvSpPr>
          <p:cNvPr id="126979" name="Text Box 3"/>
          <p:cNvSpPr txBox="1">
            <a:spLocks noChangeArrowheads="1"/>
          </p:cNvSpPr>
          <p:nvPr/>
        </p:nvSpPr>
        <p:spPr bwMode="auto">
          <a:xfrm>
            <a:off x="228600" y="990600"/>
            <a:ext cx="251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chemeClr val="tx1"/>
                </a:solidFill>
                <a:latin typeface="Helvetica" charset="0"/>
                <a:ea typeface="ＭＳ Ｐゴシック" charset="0"/>
                <a:cs typeface="ＭＳ Ｐゴシック" charset="0"/>
              </a:defRPr>
            </a:lvl1pPr>
            <a:lvl2pPr marL="37931725" indent="-37474525" eaLnBrk="0" hangingPunct="0">
              <a:defRPr sz="1400" b="1">
                <a:solidFill>
                  <a:schemeClr val="tx1"/>
                </a:solidFill>
                <a:latin typeface="Helvetica" charset="0"/>
                <a:ea typeface="ＭＳ Ｐゴシック" charset="0"/>
              </a:defRPr>
            </a:lvl2pPr>
            <a:lvl3pPr eaLnBrk="0" hangingPunct="0">
              <a:defRPr sz="1400" b="1">
                <a:solidFill>
                  <a:schemeClr val="tx1"/>
                </a:solidFill>
                <a:latin typeface="Helvetica" charset="0"/>
                <a:ea typeface="ＭＳ Ｐゴシック" charset="0"/>
              </a:defRPr>
            </a:lvl3pPr>
            <a:lvl4pPr eaLnBrk="0" hangingPunct="0">
              <a:defRPr sz="1400" b="1">
                <a:solidFill>
                  <a:schemeClr val="tx1"/>
                </a:solidFill>
                <a:latin typeface="Helvetica" charset="0"/>
                <a:ea typeface="ＭＳ Ｐゴシック" charset="0"/>
              </a:defRPr>
            </a:lvl4pPr>
            <a:lvl5pPr eaLnBrk="0" hangingPunct="0">
              <a:defRPr sz="1400" b="1">
                <a:solidFill>
                  <a:schemeClr val="tx1"/>
                </a:solidFill>
                <a:latin typeface="Helvetica" charset="0"/>
                <a:ea typeface="ＭＳ Ｐゴシック" charset="0"/>
              </a:defRPr>
            </a:lvl5pPr>
            <a:lvl6pPr marL="457200" eaLnBrk="0" fontAlgn="base" hangingPunct="0">
              <a:spcBef>
                <a:spcPct val="0"/>
              </a:spcBef>
              <a:spcAft>
                <a:spcPct val="0"/>
              </a:spcAft>
              <a:defRPr sz="1400" b="1">
                <a:solidFill>
                  <a:schemeClr val="tx1"/>
                </a:solidFill>
                <a:latin typeface="Helvetica" charset="0"/>
                <a:ea typeface="ＭＳ Ｐゴシック" charset="0"/>
              </a:defRPr>
            </a:lvl6pPr>
            <a:lvl7pPr marL="914400" eaLnBrk="0" fontAlgn="base" hangingPunct="0">
              <a:spcBef>
                <a:spcPct val="0"/>
              </a:spcBef>
              <a:spcAft>
                <a:spcPct val="0"/>
              </a:spcAft>
              <a:defRPr sz="1400" b="1">
                <a:solidFill>
                  <a:schemeClr val="tx1"/>
                </a:solidFill>
                <a:latin typeface="Helvetica" charset="0"/>
                <a:ea typeface="ＭＳ Ｐゴシック" charset="0"/>
              </a:defRPr>
            </a:lvl7pPr>
            <a:lvl8pPr marL="1371600" eaLnBrk="0" fontAlgn="base" hangingPunct="0">
              <a:spcBef>
                <a:spcPct val="0"/>
              </a:spcBef>
              <a:spcAft>
                <a:spcPct val="0"/>
              </a:spcAft>
              <a:defRPr sz="1400" b="1">
                <a:solidFill>
                  <a:schemeClr val="tx1"/>
                </a:solidFill>
                <a:latin typeface="Helvetica" charset="0"/>
                <a:ea typeface="ＭＳ Ｐゴシック" charset="0"/>
              </a:defRPr>
            </a:lvl8pPr>
            <a:lvl9pPr marL="1828800" eaLnBrk="0" fontAlgn="base" hangingPunct="0">
              <a:spcBef>
                <a:spcPct val="0"/>
              </a:spcBef>
              <a:spcAft>
                <a:spcPct val="0"/>
              </a:spcAft>
              <a:defRPr sz="1400" b="1">
                <a:solidFill>
                  <a:schemeClr val="tx1"/>
                </a:solidFill>
                <a:latin typeface="Helvetica" charset="0"/>
                <a:ea typeface="ＭＳ Ｐゴシック" charset="0"/>
              </a:defRPr>
            </a:lvl9pPr>
          </a:lstStyle>
          <a:p>
            <a:pPr eaLnBrk="1" hangingPunct="1"/>
            <a:endParaRPr lang="en-US" sz="1800">
              <a:solidFill>
                <a:schemeClr val="bg1"/>
              </a:solidFill>
              <a:cs typeface="Times" charset="0"/>
            </a:endParaRPr>
          </a:p>
          <a:p>
            <a:pPr eaLnBrk="1" hangingPunct="1"/>
            <a:endParaRPr lang="en-US" sz="1800">
              <a:solidFill>
                <a:schemeClr val="bg1"/>
              </a:solidFill>
              <a:latin typeface="Times" charset="0"/>
              <a:ea typeface="Times" charset="0"/>
              <a:cs typeface="Times" charset="0"/>
            </a:endParaRPr>
          </a:p>
        </p:txBody>
      </p:sp>
      <p:sp>
        <p:nvSpPr>
          <p:cNvPr id="126980" name="Text Box 4"/>
          <p:cNvSpPr txBox="1">
            <a:spLocks noChangeArrowheads="1"/>
          </p:cNvSpPr>
          <p:nvPr/>
        </p:nvSpPr>
        <p:spPr bwMode="auto">
          <a:xfrm>
            <a:off x="304800" y="152400"/>
            <a:ext cx="868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chemeClr val="tx1"/>
                </a:solidFill>
                <a:latin typeface="Helvetica" charset="0"/>
                <a:ea typeface="ＭＳ Ｐゴシック" charset="0"/>
                <a:cs typeface="ＭＳ Ｐゴシック" charset="0"/>
              </a:defRPr>
            </a:lvl1pPr>
            <a:lvl2pPr marL="37931725" indent="-37474525" eaLnBrk="0" hangingPunct="0">
              <a:defRPr sz="1400" b="1">
                <a:solidFill>
                  <a:schemeClr val="tx1"/>
                </a:solidFill>
                <a:latin typeface="Helvetica" charset="0"/>
                <a:ea typeface="ＭＳ Ｐゴシック" charset="0"/>
              </a:defRPr>
            </a:lvl2pPr>
            <a:lvl3pPr eaLnBrk="0" hangingPunct="0">
              <a:defRPr sz="1400" b="1">
                <a:solidFill>
                  <a:schemeClr val="tx1"/>
                </a:solidFill>
                <a:latin typeface="Helvetica" charset="0"/>
                <a:ea typeface="ＭＳ Ｐゴシック" charset="0"/>
              </a:defRPr>
            </a:lvl3pPr>
            <a:lvl4pPr eaLnBrk="0" hangingPunct="0">
              <a:defRPr sz="1400" b="1">
                <a:solidFill>
                  <a:schemeClr val="tx1"/>
                </a:solidFill>
                <a:latin typeface="Helvetica" charset="0"/>
                <a:ea typeface="ＭＳ Ｐゴシック" charset="0"/>
              </a:defRPr>
            </a:lvl4pPr>
            <a:lvl5pPr eaLnBrk="0" hangingPunct="0">
              <a:defRPr sz="1400" b="1">
                <a:solidFill>
                  <a:schemeClr val="tx1"/>
                </a:solidFill>
                <a:latin typeface="Helvetica" charset="0"/>
                <a:ea typeface="ＭＳ Ｐゴシック" charset="0"/>
              </a:defRPr>
            </a:lvl5pPr>
            <a:lvl6pPr marL="457200" eaLnBrk="0" fontAlgn="base" hangingPunct="0">
              <a:spcBef>
                <a:spcPct val="0"/>
              </a:spcBef>
              <a:spcAft>
                <a:spcPct val="0"/>
              </a:spcAft>
              <a:defRPr sz="1400" b="1">
                <a:solidFill>
                  <a:schemeClr val="tx1"/>
                </a:solidFill>
                <a:latin typeface="Helvetica" charset="0"/>
                <a:ea typeface="ＭＳ Ｐゴシック" charset="0"/>
              </a:defRPr>
            </a:lvl6pPr>
            <a:lvl7pPr marL="914400" eaLnBrk="0" fontAlgn="base" hangingPunct="0">
              <a:spcBef>
                <a:spcPct val="0"/>
              </a:spcBef>
              <a:spcAft>
                <a:spcPct val="0"/>
              </a:spcAft>
              <a:defRPr sz="1400" b="1">
                <a:solidFill>
                  <a:schemeClr val="tx1"/>
                </a:solidFill>
                <a:latin typeface="Helvetica" charset="0"/>
                <a:ea typeface="ＭＳ Ｐゴシック" charset="0"/>
              </a:defRPr>
            </a:lvl7pPr>
            <a:lvl8pPr marL="1371600" eaLnBrk="0" fontAlgn="base" hangingPunct="0">
              <a:spcBef>
                <a:spcPct val="0"/>
              </a:spcBef>
              <a:spcAft>
                <a:spcPct val="0"/>
              </a:spcAft>
              <a:defRPr sz="1400" b="1">
                <a:solidFill>
                  <a:schemeClr val="tx1"/>
                </a:solidFill>
                <a:latin typeface="Helvetica" charset="0"/>
                <a:ea typeface="ＭＳ Ｐゴシック" charset="0"/>
              </a:defRPr>
            </a:lvl8pPr>
            <a:lvl9pPr marL="1828800" eaLnBrk="0" fontAlgn="base" hangingPunct="0">
              <a:spcBef>
                <a:spcPct val="0"/>
              </a:spcBef>
              <a:spcAft>
                <a:spcPct val="0"/>
              </a:spcAft>
              <a:defRPr sz="1400" b="1">
                <a:solidFill>
                  <a:schemeClr val="tx1"/>
                </a:solidFill>
                <a:latin typeface="Helvetica" charset="0"/>
                <a:ea typeface="ＭＳ Ｐゴシック" charset="0"/>
              </a:defRPr>
            </a:lvl9pPr>
          </a:lstStyle>
          <a:p>
            <a:pPr algn="ctr" eaLnBrk="1" hangingPunct="1">
              <a:lnSpc>
                <a:spcPct val="80000"/>
              </a:lnSpc>
              <a:spcBef>
                <a:spcPct val="50000"/>
              </a:spcBef>
            </a:pPr>
            <a:r>
              <a:rPr lang="en-US" sz="2400">
                <a:solidFill>
                  <a:srgbClr val="FFFF00"/>
                </a:solidFill>
              </a:rPr>
              <a:t>PARKFIELD, CALIFORNIA SEGMENT OF SAN ANDREAS </a:t>
            </a:r>
          </a:p>
        </p:txBody>
      </p:sp>
      <p:sp>
        <p:nvSpPr>
          <p:cNvPr id="126981" name="Text Box 7"/>
          <p:cNvSpPr txBox="1">
            <a:spLocks noChangeArrowheads="1"/>
          </p:cNvSpPr>
          <p:nvPr/>
        </p:nvSpPr>
        <p:spPr bwMode="auto">
          <a:xfrm>
            <a:off x="228600" y="1600200"/>
            <a:ext cx="891540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chemeClr val="tx1"/>
                </a:solidFill>
                <a:latin typeface="Helvetica" charset="0"/>
                <a:ea typeface="ＭＳ Ｐゴシック" charset="0"/>
                <a:cs typeface="ＭＳ Ｐゴシック" charset="0"/>
              </a:defRPr>
            </a:lvl1pPr>
            <a:lvl2pPr marL="37931725" indent="-37474525" eaLnBrk="0" hangingPunct="0">
              <a:defRPr sz="1400" b="1">
                <a:solidFill>
                  <a:schemeClr val="tx1"/>
                </a:solidFill>
                <a:latin typeface="Helvetica" charset="0"/>
                <a:ea typeface="ＭＳ Ｐゴシック" charset="0"/>
              </a:defRPr>
            </a:lvl2pPr>
            <a:lvl3pPr eaLnBrk="0" hangingPunct="0">
              <a:defRPr sz="1400" b="1">
                <a:solidFill>
                  <a:schemeClr val="tx1"/>
                </a:solidFill>
                <a:latin typeface="Helvetica" charset="0"/>
                <a:ea typeface="ＭＳ Ｐゴシック" charset="0"/>
              </a:defRPr>
            </a:lvl3pPr>
            <a:lvl4pPr eaLnBrk="0" hangingPunct="0">
              <a:defRPr sz="1400" b="1">
                <a:solidFill>
                  <a:schemeClr val="tx1"/>
                </a:solidFill>
                <a:latin typeface="Helvetica" charset="0"/>
                <a:ea typeface="ＭＳ Ｐゴシック" charset="0"/>
              </a:defRPr>
            </a:lvl4pPr>
            <a:lvl5pPr eaLnBrk="0" hangingPunct="0">
              <a:defRPr sz="1400" b="1">
                <a:solidFill>
                  <a:schemeClr val="tx1"/>
                </a:solidFill>
                <a:latin typeface="Helvetica" charset="0"/>
                <a:ea typeface="ＭＳ Ｐゴシック" charset="0"/>
              </a:defRPr>
            </a:lvl5pPr>
            <a:lvl6pPr marL="457200" eaLnBrk="0" fontAlgn="base" hangingPunct="0">
              <a:spcBef>
                <a:spcPct val="0"/>
              </a:spcBef>
              <a:spcAft>
                <a:spcPct val="0"/>
              </a:spcAft>
              <a:defRPr sz="1400" b="1">
                <a:solidFill>
                  <a:schemeClr val="tx1"/>
                </a:solidFill>
                <a:latin typeface="Helvetica" charset="0"/>
                <a:ea typeface="ＭＳ Ｐゴシック" charset="0"/>
              </a:defRPr>
            </a:lvl6pPr>
            <a:lvl7pPr marL="914400" eaLnBrk="0" fontAlgn="base" hangingPunct="0">
              <a:spcBef>
                <a:spcPct val="0"/>
              </a:spcBef>
              <a:spcAft>
                <a:spcPct val="0"/>
              </a:spcAft>
              <a:defRPr sz="1400" b="1">
                <a:solidFill>
                  <a:schemeClr val="tx1"/>
                </a:solidFill>
                <a:latin typeface="Helvetica" charset="0"/>
                <a:ea typeface="ＭＳ Ｐゴシック" charset="0"/>
              </a:defRPr>
            </a:lvl7pPr>
            <a:lvl8pPr marL="1371600" eaLnBrk="0" fontAlgn="base" hangingPunct="0">
              <a:spcBef>
                <a:spcPct val="0"/>
              </a:spcBef>
              <a:spcAft>
                <a:spcPct val="0"/>
              </a:spcAft>
              <a:defRPr sz="1400" b="1">
                <a:solidFill>
                  <a:schemeClr val="tx1"/>
                </a:solidFill>
                <a:latin typeface="Helvetica" charset="0"/>
                <a:ea typeface="ＭＳ Ｐゴシック" charset="0"/>
              </a:defRPr>
            </a:lvl8pPr>
            <a:lvl9pPr marL="1828800" eaLnBrk="0" fontAlgn="base" hangingPunct="0">
              <a:spcBef>
                <a:spcPct val="0"/>
              </a:spcBef>
              <a:spcAft>
                <a:spcPct val="0"/>
              </a:spcAft>
              <a:defRPr sz="1400" b="1">
                <a:solidFill>
                  <a:schemeClr val="tx1"/>
                </a:solidFill>
                <a:latin typeface="Helvetica" charset="0"/>
                <a:ea typeface="ＭＳ Ｐゴシック" charset="0"/>
              </a:defRPr>
            </a:lvl9pPr>
          </a:lstStyle>
          <a:p>
            <a:pPr algn="ctr" eaLnBrk="1" hangingPunct="1">
              <a:lnSpc>
                <a:spcPct val="110000"/>
              </a:lnSpc>
            </a:pPr>
            <a:r>
              <a:rPr lang="en-US" sz="2200">
                <a:solidFill>
                  <a:schemeClr val="bg1"/>
                </a:solidFill>
              </a:rPr>
              <a:t>In 1985, expected next in 1988; U.S. Geological Survey                    predicted 95% confidence by 1993</a:t>
            </a:r>
          </a:p>
          <a:p>
            <a:pPr algn="ctr" eaLnBrk="1" hangingPunct="1">
              <a:lnSpc>
                <a:spcPct val="110000"/>
              </a:lnSpc>
            </a:pPr>
            <a:r>
              <a:rPr lang="en-US" sz="2200">
                <a:solidFill>
                  <a:srgbClr val="FFFF00"/>
                </a:solidFill>
              </a:rPr>
              <a:t>Occurred in 2004  (16 years late)</a:t>
            </a:r>
          </a:p>
        </p:txBody>
      </p:sp>
      <p:sp>
        <p:nvSpPr>
          <p:cNvPr id="126982" name="Text Box 8"/>
          <p:cNvSpPr txBox="1">
            <a:spLocks noChangeArrowheads="1"/>
          </p:cNvSpPr>
          <p:nvPr/>
        </p:nvSpPr>
        <p:spPr bwMode="auto">
          <a:xfrm>
            <a:off x="381000" y="685800"/>
            <a:ext cx="830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chemeClr val="tx1"/>
                </a:solidFill>
                <a:latin typeface="Helvetica" charset="0"/>
                <a:ea typeface="ＭＳ Ｐゴシック" charset="0"/>
                <a:cs typeface="ＭＳ Ｐゴシック" charset="0"/>
              </a:defRPr>
            </a:lvl1pPr>
            <a:lvl2pPr marL="37931725" indent="-37474525" eaLnBrk="0" hangingPunct="0">
              <a:defRPr sz="1400" b="1">
                <a:solidFill>
                  <a:schemeClr val="tx1"/>
                </a:solidFill>
                <a:latin typeface="Helvetica" charset="0"/>
                <a:ea typeface="ＭＳ Ｐゴシック" charset="0"/>
              </a:defRPr>
            </a:lvl2pPr>
            <a:lvl3pPr eaLnBrk="0" hangingPunct="0">
              <a:defRPr sz="1400" b="1">
                <a:solidFill>
                  <a:schemeClr val="tx1"/>
                </a:solidFill>
                <a:latin typeface="Helvetica" charset="0"/>
                <a:ea typeface="ＭＳ Ｐゴシック" charset="0"/>
              </a:defRPr>
            </a:lvl3pPr>
            <a:lvl4pPr eaLnBrk="0" hangingPunct="0">
              <a:defRPr sz="1400" b="1">
                <a:solidFill>
                  <a:schemeClr val="tx1"/>
                </a:solidFill>
                <a:latin typeface="Helvetica" charset="0"/>
                <a:ea typeface="ＭＳ Ｐゴシック" charset="0"/>
              </a:defRPr>
            </a:lvl4pPr>
            <a:lvl5pPr eaLnBrk="0" hangingPunct="0">
              <a:defRPr sz="1400" b="1">
                <a:solidFill>
                  <a:schemeClr val="tx1"/>
                </a:solidFill>
                <a:latin typeface="Helvetica" charset="0"/>
                <a:ea typeface="ＭＳ Ｐゴシック" charset="0"/>
              </a:defRPr>
            </a:lvl5pPr>
            <a:lvl6pPr marL="457200" eaLnBrk="0" fontAlgn="base" hangingPunct="0">
              <a:spcBef>
                <a:spcPct val="0"/>
              </a:spcBef>
              <a:spcAft>
                <a:spcPct val="0"/>
              </a:spcAft>
              <a:defRPr sz="1400" b="1">
                <a:solidFill>
                  <a:schemeClr val="tx1"/>
                </a:solidFill>
                <a:latin typeface="Helvetica" charset="0"/>
                <a:ea typeface="ＭＳ Ｐゴシック" charset="0"/>
              </a:defRPr>
            </a:lvl6pPr>
            <a:lvl7pPr marL="914400" eaLnBrk="0" fontAlgn="base" hangingPunct="0">
              <a:spcBef>
                <a:spcPct val="0"/>
              </a:spcBef>
              <a:spcAft>
                <a:spcPct val="0"/>
              </a:spcAft>
              <a:defRPr sz="1400" b="1">
                <a:solidFill>
                  <a:schemeClr val="tx1"/>
                </a:solidFill>
                <a:latin typeface="Helvetica" charset="0"/>
                <a:ea typeface="ＭＳ Ｐゴシック" charset="0"/>
              </a:defRPr>
            </a:lvl7pPr>
            <a:lvl8pPr marL="1371600" eaLnBrk="0" fontAlgn="base" hangingPunct="0">
              <a:spcBef>
                <a:spcPct val="0"/>
              </a:spcBef>
              <a:spcAft>
                <a:spcPct val="0"/>
              </a:spcAft>
              <a:defRPr sz="1400" b="1">
                <a:solidFill>
                  <a:schemeClr val="tx1"/>
                </a:solidFill>
                <a:latin typeface="Helvetica" charset="0"/>
                <a:ea typeface="ＭＳ Ｐゴシック" charset="0"/>
              </a:defRPr>
            </a:lvl8pPr>
            <a:lvl9pPr marL="1828800" eaLnBrk="0" fontAlgn="base" hangingPunct="0">
              <a:spcBef>
                <a:spcPct val="0"/>
              </a:spcBef>
              <a:spcAft>
                <a:spcPct val="0"/>
              </a:spcAft>
              <a:defRPr sz="1400" b="1">
                <a:solidFill>
                  <a:schemeClr val="tx1"/>
                </a:solidFill>
                <a:latin typeface="Helvetica" charset="0"/>
                <a:ea typeface="ＭＳ Ｐゴシック" charset="0"/>
              </a:defRPr>
            </a:lvl9pPr>
          </a:lstStyle>
          <a:p>
            <a:pPr algn="ctr" eaLnBrk="1" hangingPunct="1">
              <a:spcBef>
                <a:spcPct val="50000"/>
              </a:spcBef>
            </a:pPr>
            <a:r>
              <a:rPr lang="en-US" sz="2400">
                <a:solidFill>
                  <a:srgbClr val="00FF00"/>
                </a:solidFill>
              </a:rPr>
              <a:t>M 5-6 earthquakes about every 22 years:  1857, 1881, 1901, 1922, 1934, and 1966</a:t>
            </a:r>
            <a:endParaRPr lang="en-US" sz="2400">
              <a:latin typeface="Times" charset="0"/>
            </a:endParaRPr>
          </a:p>
        </p:txBody>
      </p:sp>
      <p:pic>
        <p:nvPicPr>
          <p:cNvPr id="126983" name="Picture 9"/>
          <p:cNvPicPr>
            <a:picLocks noChangeAspect="1" noChangeArrowheads="1"/>
          </p:cNvPicPr>
          <p:nvPr/>
        </p:nvPicPr>
        <p:blipFill>
          <a:blip r:embed="rId3">
            <a:extLst>
              <a:ext uri="{28A0092B-C50C-407E-A947-70E740481C1C}">
                <a14:useLocalDpi xmlns:a14="http://schemas.microsoft.com/office/drawing/2010/main" val="0"/>
              </a:ext>
            </a:extLst>
          </a:blip>
          <a:srcRect b="1999"/>
          <a:stretch>
            <a:fillRect/>
          </a:stretch>
        </p:blipFill>
        <p:spPr bwMode="auto">
          <a:xfrm>
            <a:off x="838200" y="2819400"/>
            <a:ext cx="6067425"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4" name="Picture 10"/>
          <p:cNvPicPr>
            <a:picLocks noChangeAspect="1" noChangeArrowheads="1"/>
          </p:cNvPicPr>
          <p:nvPr/>
        </p:nvPicPr>
        <p:blipFill>
          <a:blip r:embed="rId4">
            <a:extLst>
              <a:ext uri="{28A0092B-C50C-407E-A947-70E740481C1C}">
                <a14:useLocalDpi xmlns:a14="http://schemas.microsoft.com/office/drawing/2010/main" val="0"/>
              </a:ext>
            </a:extLst>
          </a:blip>
          <a:srcRect t="6087"/>
          <a:stretch>
            <a:fillRect/>
          </a:stretch>
        </p:blipFill>
        <p:spPr bwMode="auto">
          <a:xfrm>
            <a:off x="685800" y="5410200"/>
            <a:ext cx="64579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6985" name="Straight Arrow Connector 14"/>
          <p:cNvCxnSpPr>
            <a:cxnSpLocks noChangeShapeType="1"/>
            <a:stCxn id="126986" idx="0"/>
          </p:cNvCxnSpPr>
          <p:nvPr/>
        </p:nvCxnSpPr>
        <p:spPr bwMode="auto">
          <a:xfrm flipH="1" flipV="1">
            <a:off x="5257800" y="4114800"/>
            <a:ext cx="2895600" cy="3810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sp>
        <p:nvSpPr>
          <p:cNvPr id="126986" name="TextBox 15"/>
          <p:cNvSpPr txBox="1">
            <a:spLocks noChangeArrowheads="1"/>
          </p:cNvSpPr>
          <p:nvPr/>
        </p:nvSpPr>
        <p:spPr bwMode="auto">
          <a:xfrm>
            <a:off x="7162800" y="4495800"/>
            <a:ext cx="19812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chemeClr val="tx1"/>
                </a:solidFill>
                <a:latin typeface="Helvetica" charset="0"/>
                <a:ea typeface="ＭＳ Ｐゴシック" charset="0"/>
                <a:cs typeface="ＭＳ Ｐゴシック" charset="0"/>
              </a:defRPr>
            </a:lvl1pPr>
            <a:lvl2pPr marL="37931725" indent="-37474525" eaLnBrk="0" hangingPunct="0">
              <a:defRPr sz="1400" b="1">
                <a:solidFill>
                  <a:schemeClr val="tx1"/>
                </a:solidFill>
                <a:latin typeface="Helvetica" charset="0"/>
                <a:ea typeface="ＭＳ Ｐゴシック" charset="0"/>
              </a:defRPr>
            </a:lvl2pPr>
            <a:lvl3pPr eaLnBrk="0" hangingPunct="0">
              <a:defRPr sz="1400" b="1">
                <a:solidFill>
                  <a:schemeClr val="tx1"/>
                </a:solidFill>
                <a:latin typeface="Helvetica" charset="0"/>
                <a:ea typeface="ＭＳ Ｐゴシック" charset="0"/>
              </a:defRPr>
            </a:lvl3pPr>
            <a:lvl4pPr eaLnBrk="0" hangingPunct="0">
              <a:defRPr sz="1400" b="1">
                <a:solidFill>
                  <a:schemeClr val="tx1"/>
                </a:solidFill>
                <a:latin typeface="Helvetica" charset="0"/>
                <a:ea typeface="ＭＳ Ｐゴシック" charset="0"/>
              </a:defRPr>
            </a:lvl4pPr>
            <a:lvl5pPr eaLnBrk="0" hangingPunct="0">
              <a:defRPr sz="1400" b="1">
                <a:solidFill>
                  <a:schemeClr val="tx1"/>
                </a:solidFill>
                <a:latin typeface="Helvetica" charset="0"/>
                <a:ea typeface="ＭＳ Ｐゴシック" charset="0"/>
              </a:defRPr>
            </a:lvl5pPr>
            <a:lvl6pPr marL="457200" eaLnBrk="0" fontAlgn="base" hangingPunct="0">
              <a:spcBef>
                <a:spcPct val="0"/>
              </a:spcBef>
              <a:spcAft>
                <a:spcPct val="0"/>
              </a:spcAft>
              <a:defRPr sz="1400" b="1">
                <a:solidFill>
                  <a:schemeClr val="tx1"/>
                </a:solidFill>
                <a:latin typeface="Helvetica" charset="0"/>
                <a:ea typeface="ＭＳ Ｐゴシック" charset="0"/>
              </a:defRPr>
            </a:lvl6pPr>
            <a:lvl7pPr marL="914400" eaLnBrk="0" fontAlgn="base" hangingPunct="0">
              <a:spcBef>
                <a:spcPct val="0"/>
              </a:spcBef>
              <a:spcAft>
                <a:spcPct val="0"/>
              </a:spcAft>
              <a:defRPr sz="1400" b="1">
                <a:solidFill>
                  <a:schemeClr val="tx1"/>
                </a:solidFill>
                <a:latin typeface="Helvetica" charset="0"/>
                <a:ea typeface="ＭＳ Ｐゴシック" charset="0"/>
              </a:defRPr>
            </a:lvl7pPr>
            <a:lvl8pPr marL="1371600" eaLnBrk="0" fontAlgn="base" hangingPunct="0">
              <a:spcBef>
                <a:spcPct val="0"/>
              </a:spcBef>
              <a:spcAft>
                <a:spcPct val="0"/>
              </a:spcAft>
              <a:defRPr sz="1400" b="1">
                <a:solidFill>
                  <a:schemeClr val="tx1"/>
                </a:solidFill>
                <a:latin typeface="Helvetica" charset="0"/>
                <a:ea typeface="ＭＳ Ｐゴシック" charset="0"/>
              </a:defRPr>
            </a:lvl8pPr>
            <a:lvl9pPr marL="1828800" eaLnBrk="0" fontAlgn="base" hangingPunct="0">
              <a:spcBef>
                <a:spcPct val="0"/>
              </a:spcBef>
              <a:spcAft>
                <a:spcPct val="0"/>
              </a:spcAft>
              <a:defRPr sz="1400" b="1">
                <a:solidFill>
                  <a:schemeClr val="tx1"/>
                </a:solidFill>
                <a:latin typeface="Helvetica" charset="0"/>
                <a:ea typeface="ＭＳ Ｐゴシック" charset="0"/>
              </a:defRPr>
            </a:lvl9pPr>
          </a:lstStyle>
          <a:p>
            <a:pPr algn="ctr" eaLnBrk="1" hangingPunct="1"/>
            <a:r>
              <a:rPr lang="en-US">
                <a:solidFill>
                  <a:srgbClr val="FFFF00"/>
                </a:solidFill>
              </a:rPr>
              <a:t>Discounting misfit of 1934 quake predicted higher confidence</a:t>
            </a:r>
          </a:p>
        </p:txBody>
      </p:sp>
      <p:sp>
        <p:nvSpPr>
          <p:cNvPr id="2" name="Footer Placeholder 1"/>
          <p:cNvSpPr>
            <a:spLocks noGrp="1"/>
          </p:cNvSpPr>
          <p:nvPr>
            <p:ph type="ftr" sz="quarter" idx="11"/>
          </p:nvPr>
        </p:nvSpPr>
        <p:spPr>
          <a:xfrm>
            <a:off x="6422714" y="6354415"/>
            <a:ext cx="2895600" cy="365125"/>
          </a:xfrm>
        </p:spPr>
        <p:txBody>
          <a:bodyPr/>
          <a:lstStyle/>
          <a:p>
            <a:r>
              <a:rPr lang="en-US" dirty="0" smtClean="0"/>
              <a:t>lecture 3</a:t>
            </a:r>
            <a:endParaRPr lang="en-US" dirty="0"/>
          </a:p>
        </p:txBody>
      </p:sp>
      <p:sp>
        <p:nvSpPr>
          <p:cNvPr id="3" name="Slide Number Placeholder 2"/>
          <p:cNvSpPr>
            <a:spLocks noGrp="1"/>
          </p:cNvSpPr>
          <p:nvPr>
            <p:ph type="sldNum" sz="quarter" idx="12"/>
          </p:nvPr>
        </p:nvSpPr>
        <p:spPr/>
        <p:txBody>
          <a:bodyPr/>
          <a:lstStyle/>
          <a:p>
            <a:fld id="{10744F1E-4BC9-3C43-B362-3A5E519C64DB}" type="slidenum">
              <a:rPr lang="en-US" smtClean="0"/>
              <a:t>22</a:t>
            </a:fld>
            <a:endParaRPr lang="en-US"/>
          </a:p>
        </p:txBody>
      </p:sp>
    </p:spTree>
    <p:extLst>
      <p:ext uri="{BB962C8B-B14F-4D97-AF65-F5344CB8AC3E}">
        <p14:creationId xmlns:p14="http://schemas.microsoft.com/office/powerpoint/2010/main" val="17313022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2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1066800" y="3200400"/>
            <a:ext cx="2895600" cy="2971800"/>
          </a:xfrm>
          <a:prstGeom prst="rect">
            <a:avLst/>
          </a:prstGeom>
          <a:solidFill>
            <a:srgbClr val="FFFF00">
              <a:alpha val="27843"/>
            </a:srgbClr>
          </a:solidFill>
          <a:ln w="9525">
            <a:solidFill>
              <a:schemeClr val="tx1"/>
            </a:solidFill>
            <a:round/>
            <a:headEnd/>
            <a:tailEnd/>
          </a:ln>
        </p:spPr>
        <p:txBody>
          <a:bodyPr/>
          <a:lstStyle/>
          <a:p>
            <a:endParaRPr lang="en-US"/>
          </a:p>
        </p:txBody>
      </p:sp>
      <p:pic>
        <p:nvPicPr>
          <p:cNvPr id="12902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
            <a:ext cx="596582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TextBox 3"/>
          <p:cNvSpPr txBox="1">
            <a:spLocks noChangeArrowheads="1"/>
          </p:cNvSpPr>
          <p:nvPr/>
        </p:nvSpPr>
        <p:spPr bwMode="auto">
          <a:xfrm>
            <a:off x="3581400" y="0"/>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chemeClr val="tx1"/>
                </a:solidFill>
                <a:latin typeface="Helvetica" charset="0"/>
                <a:ea typeface="ＭＳ Ｐゴシック" charset="0"/>
                <a:cs typeface="ＭＳ Ｐゴシック" charset="0"/>
              </a:defRPr>
            </a:lvl1pPr>
            <a:lvl2pPr marL="37931725" indent="-37474525" eaLnBrk="0" hangingPunct="0">
              <a:defRPr sz="1400" b="1">
                <a:solidFill>
                  <a:schemeClr val="tx1"/>
                </a:solidFill>
                <a:latin typeface="Helvetica" charset="0"/>
                <a:ea typeface="ＭＳ Ｐゴシック" charset="0"/>
              </a:defRPr>
            </a:lvl2pPr>
            <a:lvl3pPr eaLnBrk="0" hangingPunct="0">
              <a:defRPr sz="1400" b="1">
                <a:solidFill>
                  <a:schemeClr val="tx1"/>
                </a:solidFill>
                <a:latin typeface="Helvetica" charset="0"/>
                <a:ea typeface="ＭＳ Ｐゴシック" charset="0"/>
              </a:defRPr>
            </a:lvl3pPr>
            <a:lvl4pPr eaLnBrk="0" hangingPunct="0">
              <a:defRPr sz="1400" b="1">
                <a:solidFill>
                  <a:schemeClr val="tx1"/>
                </a:solidFill>
                <a:latin typeface="Helvetica" charset="0"/>
                <a:ea typeface="ＭＳ Ｐゴシック" charset="0"/>
              </a:defRPr>
            </a:lvl4pPr>
            <a:lvl5pPr eaLnBrk="0" hangingPunct="0">
              <a:defRPr sz="1400" b="1">
                <a:solidFill>
                  <a:schemeClr val="tx1"/>
                </a:solidFill>
                <a:latin typeface="Helvetica" charset="0"/>
                <a:ea typeface="ＭＳ Ｐゴシック" charset="0"/>
              </a:defRPr>
            </a:lvl5pPr>
            <a:lvl6pPr marL="457200" eaLnBrk="0" fontAlgn="base" hangingPunct="0">
              <a:spcBef>
                <a:spcPct val="0"/>
              </a:spcBef>
              <a:spcAft>
                <a:spcPct val="0"/>
              </a:spcAft>
              <a:defRPr sz="1400" b="1">
                <a:solidFill>
                  <a:schemeClr val="tx1"/>
                </a:solidFill>
                <a:latin typeface="Helvetica" charset="0"/>
                <a:ea typeface="ＭＳ Ｐゴシック" charset="0"/>
              </a:defRPr>
            </a:lvl6pPr>
            <a:lvl7pPr marL="914400" eaLnBrk="0" fontAlgn="base" hangingPunct="0">
              <a:spcBef>
                <a:spcPct val="0"/>
              </a:spcBef>
              <a:spcAft>
                <a:spcPct val="0"/>
              </a:spcAft>
              <a:defRPr sz="1400" b="1">
                <a:solidFill>
                  <a:schemeClr val="tx1"/>
                </a:solidFill>
                <a:latin typeface="Helvetica" charset="0"/>
                <a:ea typeface="ＭＳ Ｐゴシック" charset="0"/>
              </a:defRPr>
            </a:lvl7pPr>
            <a:lvl8pPr marL="1371600" eaLnBrk="0" fontAlgn="base" hangingPunct="0">
              <a:spcBef>
                <a:spcPct val="0"/>
              </a:spcBef>
              <a:spcAft>
                <a:spcPct val="0"/>
              </a:spcAft>
              <a:defRPr sz="1400" b="1">
                <a:solidFill>
                  <a:schemeClr val="tx1"/>
                </a:solidFill>
                <a:latin typeface="Helvetica" charset="0"/>
                <a:ea typeface="ＭＳ Ｐゴシック" charset="0"/>
              </a:defRPr>
            </a:lvl8pPr>
            <a:lvl9pPr marL="1828800" eaLnBrk="0" fontAlgn="base" hangingPunct="0">
              <a:spcBef>
                <a:spcPct val="0"/>
              </a:spcBef>
              <a:spcAft>
                <a:spcPct val="0"/>
              </a:spcAft>
              <a:defRPr sz="1400" b="1">
                <a:solidFill>
                  <a:schemeClr val="tx1"/>
                </a:solidFill>
                <a:latin typeface="Helvetica" charset="0"/>
                <a:ea typeface="ＭＳ Ｐゴシック" charset="0"/>
              </a:defRPr>
            </a:lvl9pPr>
          </a:lstStyle>
          <a:p>
            <a:pPr eaLnBrk="1" hangingPunct="1"/>
            <a:r>
              <a:rPr lang="en-US" sz="2000" i="1"/>
              <a:t>Science</a:t>
            </a:r>
            <a:r>
              <a:rPr lang="en-US" sz="2000"/>
              <a:t>, 10/8//04</a:t>
            </a:r>
            <a:endParaRPr lang="en-US"/>
          </a:p>
        </p:txBody>
      </p:sp>
      <p:sp>
        <p:nvSpPr>
          <p:cNvPr id="129029" name="Rectangle 5"/>
          <p:cNvSpPr>
            <a:spLocks noChangeArrowheads="1"/>
          </p:cNvSpPr>
          <p:nvPr/>
        </p:nvSpPr>
        <p:spPr bwMode="auto">
          <a:xfrm>
            <a:off x="3124200" y="1295400"/>
            <a:ext cx="3124200" cy="5562600"/>
          </a:xfrm>
          <a:prstGeom prst="rect">
            <a:avLst/>
          </a:prstGeom>
          <a:solidFill>
            <a:srgbClr val="0000FF"/>
          </a:solidFill>
          <a:ln>
            <a:noFill/>
          </a:ln>
        </p:spPr>
        <p:txBody>
          <a:bodyPr wrap="none" anchor="ctr"/>
          <a:lstStyle/>
          <a:p>
            <a:endParaRPr lang="en-US"/>
          </a:p>
        </p:txBody>
      </p:sp>
      <p:sp>
        <p:nvSpPr>
          <p:cNvPr id="129030" name="TextBox 7"/>
          <p:cNvSpPr txBox="1">
            <a:spLocks noChangeArrowheads="1"/>
          </p:cNvSpPr>
          <p:nvPr/>
        </p:nvSpPr>
        <p:spPr bwMode="auto">
          <a:xfrm>
            <a:off x="3276600" y="1447800"/>
            <a:ext cx="5715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chemeClr val="tx1"/>
                </a:solidFill>
                <a:latin typeface="Helvetica" charset="0"/>
                <a:ea typeface="ＭＳ Ｐゴシック" charset="0"/>
                <a:cs typeface="ＭＳ Ｐゴシック" charset="0"/>
              </a:defRPr>
            </a:lvl1pPr>
            <a:lvl2pPr marL="37931725" indent="-37474525" eaLnBrk="0" hangingPunct="0">
              <a:defRPr sz="1400" b="1">
                <a:solidFill>
                  <a:schemeClr val="tx1"/>
                </a:solidFill>
                <a:latin typeface="Helvetica" charset="0"/>
                <a:ea typeface="ＭＳ Ｐゴシック" charset="0"/>
              </a:defRPr>
            </a:lvl2pPr>
            <a:lvl3pPr eaLnBrk="0" hangingPunct="0">
              <a:defRPr sz="1400" b="1">
                <a:solidFill>
                  <a:schemeClr val="tx1"/>
                </a:solidFill>
                <a:latin typeface="Helvetica" charset="0"/>
                <a:ea typeface="ＭＳ Ｐゴシック" charset="0"/>
              </a:defRPr>
            </a:lvl3pPr>
            <a:lvl4pPr eaLnBrk="0" hangingPunct="0">
              <a:defRPr sz="1400" b="1">
                <a:solidFill>
                  <a:schemeClr val="tx1"/>
                </a:solidFill>
                <a:latin typeface="Helvetica" charset="0"/>
                <a:ea typeface="ＭＳ Ｐゴシック" charset="0"/>
              </a:defRPr>
            </a:lvl4pPr>
            <a:lvl5pPr eaLnBrk="0" hangingPunct="0">
              <a:defRPr sz="1400" b="1">
                <a:solidFill>
                  <a:schemeClr val="tx1"/>
                </a:solidFill>
                <a:latin typeface="Helvetica" charset="0"/>
                <a:ea typeface="ＭＳ Ｐゴシック" charset="0"/>
              </a:defRPr>
            </a:lvl5pPr>
            <a:lvl6pPr marL="457200" eaLnBrk="0" fontAlgn="base" hangingPunct="0">
              <a:spcBef>
                <a:spcPct val="0"/>
              </a:spcBef>
              <a:spcAft>
                <a:spcPct val="0"/>
              </a:spcAft>
              <a:defRPr sz="1400" b="1">
                <a:solidFill>
                  <a:schemeClr val="tx1"/>
                </a:solidFill>
                <a:latin typeface="Helvetica" charset="0"/>
                <a:ea typeface="ＭＳ Ｐゴシック" charset="0"/>
              </a:defRPr>
            </a:lvl6pPr>
            <a:lvl7pPr marL="914400" eaLnBrk="0" fontAlgn="base" hangingPunct="0">
              <a:spcBef>
                <a:spcPct val="0"/>
              </a:spcBef>
              <a:spcAft>
                <a:spcPct val="0"/>
              </a:spcAft>
              <a:defRPr sz="1400" b="1">
                <a:solidFill>
                  <a:schemeClr val="tx1"/>
                </a:solidFill>
                <a:latin typeface="Helvetica" charset="0"/>
                <a:ea typeface="ＭＳ Ｐゴシック" charset="0"/>
              </a:defRPr>
            </a:lvl7pPr>
            <a:lvl8pPr marL="1371600" eaLnBrk="0" fontAlgn="base" hangingPunct="0">
              <a:spcBef>
                <a:spcPct val="0"/>
              </a:spcBef>
              <a:spcAft>
                <a:spcPct val="0"/>
              </a:spcAft>
              <a:defRPr sz="1400" b="1">
                <a:solidFill>
                  <a:schemeClr val="tx1"/>
                </a:solidFill>
                <a:latin typeface="Helvetica" charset="0"/>
                <a:ea typeface="ＭＳ Ｐゴシック" charset="0"/>
              </a:defRPr>
            </a:lvl8pPr>
            <a:lvl9pPr marL="1828800" eaLnBrk="0" fontAlgn="base" hangingPunct="0">
              <a:spcBef>
                <a:spcPct val="0"/>
              </a:spcBef>
              <a:spcAft>
                <a:spcPct val="0"/>
              </a:spcAft>
              <a:defRPr sz="1400" b="1">
                <a:solidFill>
                  <a:schemeClr val="tx1"/>
                </a:solidFill>
                <a:latin typeface="Helvetica" charset="0"/>
                <a:ea typeface="ＭＳ Ｐゴシック" charset="0"/>
              </a:defRPr>
            </a:lvl9pPr>
          </a:lstStyle>
          <a:p>
            <a:pPr algn="ctr" eaLnBrk="1" hangingPunct="1"/>
            <a:r>
              <a:rPr lang="en-US" sz="2400" i="1" dirty="0">
                <a:solidFill>
                  <a:srgbClr val="FFFF00"/>
                </a:solidFill>
              </a:rPr>
              <a:t>"</a:t>
            </a:r>
            <a:r>
              <a:rPr lang="en-US" sz="2400" i="1" dirty="0" err="1">
                <a:solidFill>
                  <a:srgbClr val="FFFF00"/>
                </a:solidFill>
              </a:rPr>
              <a:t>Parkfield</a:t>
            </a:r>
            <a:r>
              <a:rPr lang="en-US" sz="2400" i="1" dirty="0">
                <a:solidFill>
                  <a:srgbClr val="FFFF00"/>
                </a:solidFill>
              </a:rPr>
              <a:t> is geophysics' Waterloo. If the earthquake comes without warnings of any kind, earthquakes are unpredictable and science is defeated</a:t>
            </a:r>
            <a:r>
              <a:rPr lang="en-US" sz="2400" dirty="0">
                <a:solidFill>
                  <a:srgbClr val="FFFF00"/>
                </a:solidFill>
              </a:rPr>
              <a:t>. " (</a:t>
            </a:r>
            <a:r>
              <a:rPr lang="en-US" sz="2400" i="1" dirty="0">
                <a:solidFill>
                  <a:srgbClr val="FFFF00"/>
                </a:solidFill>
              </a:rPr>
              <a:t>The Economist</a:t>
            </a:r>
            <a:r>
              <a:rPr lang="en-US" sz="2400" dirty="0">
                <a:solidFill>
                  <a:srgbClr val="FFFF00"/>
                </a:solidFill>
              </a:rPr>
              <a:t>)</a:t>
            </a:r>
          </a:p>
          <a:p>
            <a:pPr algn="ctr" eaLnBrk="1" hangingPunct="1"/>
            <a:endParaRPr lang="en-US" sz="2400" dirty="0">
              <a:latin typeface="Times New Roman" charset="0"/>
            </a:endParaRPr>
          </a:p>
          <a:p>
            <a:pPr algn="ctr" eaLnBrk="1" hangingPunct="1"/>
            <a:r>
              <a:rPr lang="en-US" sz="2400" dirty="0">
                <a:solidFill>
                  <a:srgbClr val="00FF33"/>
                </a:solidFill>
              </a:rPr>
              <a:t>No precursors in seismicity (foreshocks), </a:t>
            </a:r>
            <a:r>
              <a:rPr lang="en-US" sz="2400" dirty="0" err="1">
                <a:solidFill>
                  <a:srgbClr val="00FF33"/>
                </a:solidFill>
              </a:rPr>
              <a:t>strainmeters</a:t>
            </a:r>
            <a:r>
              <a:rPr lang="en-US" sz="2400" dirty="0">
                <a:solidFill>
                  <a:srgbClr val="00FF33"/>
                </a:solidFill>
              </a:rPr>
              <a:t>, magnetometers, GPS, </a:t>
            </a:r>
            <a:r>
              <a:rPr lang="en-US" sz="2400" dirty="0" err="1">
                <a:solidFill>
                  <a:srgbClr val="00FF33"/>
                </a:solidFill>
              </a:rPr>
              <a:t>creepmeter</a:t>
            </a:r>
            <a:endParaRPr lang="en-US" sz="2400" dirty="0">
              <a:solidFill>
                <a:srgbClr val="00FF33"/>
              </a:solidFill>
            </a:endParaRPr>
          </a:p>
          <a:p>
            <a:pPr algn="ctr" eaLnBrk="1" hangingPunct="1"/>
            <a:endParaRPr lang="en-US" sz="2400" dirty="0">
              <a:solidFill>
                <a:srgbClr val="00FF33"/>
              </a:solidFill>
            </a:endParaRPr>
          </a:p>
          <a:p>
            <a:pPr algn="ctr" eaLnBrk="1" hangingPunct="1"/>
            <a:r>
              <a:rPr lang="en-US" sz="2400" dirty="0">
                <a:solidFill>
                  <a:srgbClr val="FFFF00"/>
                </a:solidFill>
              </a:rPr>
              <a:t>$30 million spent on </a:t>
            </a:r>
            <a:r>
              <a:rPr lang="ja-JP" altLang="en-US" sz="2400" dirty="0">
                <a:solidFill>
                  <a:srgbClr val="FFFF00"/>
                </a:solidFill>
              </a:rPr>
              <a:t>“</a:t>
            </a:r>
            <a:r>
              <a:rPr lang="en-US" sz="2400" dirty="0" err="1">
                <a:solidFill>
                  <a:srgbClr val="FFFF00"/>
                </a:solidFill>
              </a:rPr>
              <a:t>Porkfield</a:t>
            </a:r>
            <a:r>
              <a:rPr lang="ja-JP" altLang="en-US" sz="2400" dirty="0">
                <a:solidFill>
                  <a:srgbClr val="FFFF00"/>
                </a:solidFill>
              </a:rPr>
              <a:t>”</a:t>
            </a:r>
            <a:r>
              <a:rPr lang="en-US" sz="2400" dirty="0">
                <a:solidFill>
                  <a:srgbClr val="FFFF00"/>
                </a:solidFill>
              </a:rPr>
              <a:t> project </a:t>
            </a:r>
          </a:p>
        </p:txBody>
      </p:sp>
      <p:sp>
        <p:nvSpPr>
          <p:cNvPr id="129031" name="Line 7"/>
          <p:cNvSpPr>
            <a:spLocks noChangeShapeType="1"/>
          </p:cNvSpPr>
          <p:nvPr/>
        </p:nvSpPr>
        <p:spPr bwMode="auto">
          <a:xfrm>
            <a:off x="381000" y="5257800"/>
            <a:ext cx="19812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2" name="Line 8"/>
          <p:cNvSpPr>
            <a:spLocks noChangeShapeType="1"/>
          </p:cNvSpPr>
          <p:nvPr/>
        </p:nvSpPr>
        <p:spPr bwMode="auto">
          <a:xfrm>
            <a:off x="381000" y="5410200"/>
            <a:ext cx="19812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Footer Placeholder 1"/>
          <p:cNvSpPr>
            <a:spLocks noGrp="1"/>
          </p:cNvSpPr>
          <p:nvPr>
            <p:ph type="ftr" sz="quarter" idx="11"/>
          </p:nvPr>
        </p:nvSpPr>
        <p:spPr/>
        <p:txBody>
          <a:bodyPr/>
          <a:lstStyle/>
          <a:p>
            <a:r>
              <a:rPr lang="en-US" smtClean="0"/>
              <a:t>lecture 3</a:t>
            </a:r>
            <a:endParaRPr lang="en-US"/>
          </a:p>
        </p:txBody>
      </p:sp>
      <p:sp>
        <p:nvSpPr>
          <p:cNvPr id="3" name="Slide Number Placeholder 2"/>
          <p:cNvSpPr>
            <a:spLocks noGrp="1"/>
          </p:cNvSpPr>
          <p:nvPr>
            <p:ph type="sldNum" sz="quarter" idx="12"/>
          </p:nvPr>
        </p:nvSpPr>
        <p:spPr/>
        <p:txBody>
          <a:bodyPr/>
          <a:lstStyle/>
          <a:p>
            <a:fld id="{10744F1E-4BC9-3C43-B362-3A5E519C64DB}" type="slidenum">
              <a:rPr lang="en-US" smtClean="0"/>
              <a:t>23</a:t>
            </a:fld>
            <a:endParaRPr lang="en-US"/>
          </a:p>
        </p:txBody>
      </p:sp>
    </p:spTree>
    <p:extLst>
      <p:ext uri="{BB962C8B-B14F-4D97-AF65-F5344CB8AC3E}">
        <p14:creationId xmlns:p14="http://schemas.microsoft.com/office/powerpoint/2010/main" val="10989512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urassic Park Chaos Theo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3695" y="1214205"/>
            <a:ext cx="8561481" cy="4815833"/>
          </a:xfrm>
          <a:prstGeom prst="rect">
            <a:avLst/>
          </a:prstGeom>
        </p:spPr>
      </p:pic>
      <p:sp>
        <p:nvSpPr>
          <p:cNvPr id="3" name="TextBox 2"/>
          <p:cNvSpPr txBox="1"/>
          <p:nvPr/>
        </p:nvSpPr>
        <p:spPr>
          <a:xfrm>
            <a:off x="1566781" y="332365"/>
            <a:ext cx="6599466" cy="646331"/>
          </a:xfrm>
          <a:prstGeom prst="rect">
            <a:avLst/>
          </a:prstGeom>
          <a:noFill/>
          <a:ln>
            <a:noFill/>
          </a:ln>
        </p:spPr>
        <p:txBody>
          <a:bodyPr wrap="square" rtlCol="0">
            <a:spAutoFit/>
          </a:bodyPr>
          <a:lstStyle/>
          <a:p>
            <a:pPr algn="ctr"/>
            <a:r>
              <a:rPr lang="en-US" sz="3600" dirty="0" smtClean="0">
                <a:solidFill>
                  <a:srgbClr val="FFFF00"/>
                </a:solidFill>
              </a:rPr>
              <a:t>What’s going wrong?</a:t>
            </a:r>
            <a:endParaRPr lang="en-US" sz="3600" dirty="0">
              <a:solidFill>
                <a:srgbClr val="FFFF00"/>
              </a:solidFill>
            </a:endParaRPr>
          </a:p>
        </p:txBody>
      </p:sp>
      <p:sp>
        <p:nvSpPr>
          <p:cNvPr id="4" name="Footer Placeholder 3"/>
          <p:cNvSpPr>
            <a:spLocks noGrp="1"/>
          </p:cNvSpPr>
          <p:nvPr>
            <p:ph type="ftr" sz="quarter" idx="11"/>
          </p:nvPr>
        </p:nvSpPr>
        <p:spPr/>
        <p:txBody>
          <a:bodyPr/>
          <a:lstStyle/>
          <a:p>
            <a:r>
              <a:rPr lang="en-US" smtClean="0"/>
              <a:t>lecture 3</a:t>
            </a:r>
            <a:endParaRPr lang="en-US"/>
          </a:p>
        </p:txBody>
      </p:sp>
      <p:sp>
        <p:nvSpPr>
          <p:cNvPr id="5" name="Slide Number Placeholder 4"/>
          <p:cNvSpPr>
            <a:spLocks noGrp="1"/>
          </p:cNvSpPr>
          <p:nvPr>
            <p:ph type="sldNum" sz="quarter" idx="12"/>
          </p:nvPr>
        </p:nvSpPr>
        <p:spPr/>
        <p:txBody>
          <a:bodyPr/>
          <a:lstStyle/>
          <a:p>
            <a:fld id="{10744F1E-4BC9-3C43-B362-3A5E519C64DB}" type="slidenum">
              <a:rPr lang="en-US" smtClean="0"/>
              <a:t>24</a:t>
            </a:fld>
            <a:endParaRPr lang="en-US"/>
          </a:p>
        </p:txBody>
      </p:sp>
    </p:spTree>
    <p:extLst>
      <p:ext uri="{BB962C8B-B14F-4D97-AF65-F5344CB8AC3E}">
        <p14:creationId xmlns:p14="http://schemas.microsoft.com/office/powerpoint/2010/main" val="28233880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152400" y="1905000"/>
            <a:ext cx="853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600">
                <a:solidFill>
                  <a:schemeClr val="bg1"/>
                </a:solidFill>
                <a:latin typeface="Times" charset="0"/>
              </a:rPr>
              <a:t> </a:t>
            </a:r>
          </a:p>
        </p:txBody>
      </p:sp>
      <p:sp>
        <p:nvSpPr>
          <p:cNvPr id="64515" name="Text Box 3"/>
          <p:cNvSpPr txBox="1">
            <a:spLocks noChangeArrowheads="1"/>
          </p:cNvSpPr>
          <p:nvPr/>
        </p:nvSpPr>
        <p:spPr bwMode="auto">
          <a:xfrm>
            <a:off x="228600" y="990600"/>
            <a:ext cx="251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b="1">
              <a:solidFill>
                <a:schemeClr val="bg1"/>
              </a:solidFill>
              <a:latin typeface="Helvetica" charset="0"/>
              <a:cs typeface="Times" charset="0"/>
            </a:endParaRPr>
          </a:p>
          <a:p>
            <a:pPr eaLnBrk="1" hangingPunct="1"/>
            <a:endParaRPr lang="en-US" sz="1800" b="1">
              <a:solidFill>
                <a:schemeClr val="bg1"/>
              </a:solidFill>
              <a:latin typeface="Times" charset="0"/>
            </a:endParaRPr>
          </a:p>
        </p:txBody>
      </p:sp>
      <p:sp>
        <p:nvSpPr>
          <p:cNvPr id="64516" name="Text Box 4"/>
          <p:cNvSpPr txBox="1">
            <a:spLocks noChangeArrowheads="1"/>
          </p:cNvSpPr>
          <p:nvPr/>
        </p:nvSpPr>
        <p:spPr bwMode="auto">
          <a:xfrm>
            <a:off x="381000" y="852488"/>
            <a:ext cx="85344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2100">
                <a:solidFill>
                  <a:srgbClr val="00FF00"/>
                </a:solidFill>
                <a:latin typeface="Helvetica" charset="0"/>
              </a:rPr>
              <a:t>So far, no clear evidence for consistent changes in physical properties (precursors) before earthquakes. </a:t>
            </a:r>
          </a:p>
          <a:p>
            <a:pPr algn="ctr" eaLnBrk="1" hangingPunct="1"/>
            <a:endParaRPr lang="en-US" sz="2100">
              <a:solidFill>
                <a:srgbClr val="00FF00"/>
              </a:solidFill>
              <a:latin typeface="Helvetica" charset="0"/>
            </a:endParaRPr>
          </a:p>
          <a:p>
            <a:pPr algn="ctr" eaLnBrk="1" hangingPunct="1"/>
            <a:r>
              <a:rPr lang="en-US" sz="2100">
                <a:solidFill>
                  <a:srgbClr val="00FF00"/>
                </a:solidFill>
                <a:latin typeface="Helvetica" charset="0"/>
              </a:rPr>
              <a:t>Maybe lots of tiny earthquakes happen frequently, but only a few grow by random process to large earthquakes</a:t>
            </a:r>
          </a:p>
          <a:p>
            <a:pPr algn="ctr" eaLnBrk="1" hangingPunct="1"/>
            <a:endParaRPr lang="en-US" sz="2100">
              <a:solidFill>
                <a:srgbClr val="00FF00"/>
              </a:solidFill>
              <a:latin typeface="Helvetica" charset="0"/>
            </a:endParaRPr>
          </a:p>
          <a:p>
            <a:pPr algn="ctr" eaLnBrk="1" hangingPunct="1"/>
            <a:r>
              <a:rPr lang="en-US" sz="2100">
                <a:solidFill>
                  <a:srgbClr val="00FF00"/>
                </a:solidFill>
                <a:latin typeface="Helvetica" charset="0"/>
              </a:rPr>
              <a:t>In chaos theory, small perturbations can have unpredictable large effects -  flap of a butterfly's wings in Brazil might set off a tornado in Texas</a:t>
            </a:r>
            <a:r>
              <a:rPr lang="en-US" sz="2000">
                <a:solidFill>
                  <a:srgbClr val="00FF00"/>
                </a:solidFill>
                <a:latin typeface="Helvetica" charset="0"/>
              </a:rPr>
              <a:t> </a:t>
            </a:r>
          </a:p>
        </p:txBody>
      </p:sp>
      <p:pic>
        <p:nvPicPr>
          <p:cNvPr id="64517" name="Picture 5"/>
          <p:cNvPicPr>
            <a:picLocks noChangeAspect="1" noChangeArrowheads="1"/>
          </p:cNvPicPr>
          <p:nvPr/>
        </p:nvPicPr>
        <p:blipFill>
          <a:blip r:embed="rId3">
            <a:extLst>
              <a:ext uri="{28A0092B-C50C-407E-A947-70E740481C1C}">
                <a14:useLocalDpi xmlns:a14="http://schemas.microsoft.com/office/drawing/2010/main" val="0"/>
              </a:ext>
            </a:extLst>
          </a:blip>
          <a:srcRect t="6612" b="9917"/>
          <a:stretch>
            <a:fillRect/>
          </a:stretch>
        </p:blipFill>
        <p:spPr bwMode="auto">
          <a:xfrm>
            <a:off x="1447800" y="3517900"/>
            <a:ext cx="20574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 Box 6"/>
          <p:cNvSpPr txBox="1">
            <a:spLocks noChangeArrowheads="1"/>
          </p:cNvSpPr>
          <p:nvPr/>
        </p:nvSpPr>
        <p:spPr bwMode="auto">
          <a:xfrm>
            <a:off x="381000" y="4953000"/>
            <a:ext cx="8534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solidFill>
                  <a:schemeClr val="bg1"/>
                </a:solidFill>
                <a:latin typeface="Helvetica" charset="0"/>
              </a:rPr>
              <a:t>If there</a:t>
            </a:r>
            <a:r>
              <a:rPr lang="ja-JP" altLang="en-US" sz="2000">
                <a:solidFill>
                  <a:schemeClr val="bg1"/>
                </a:solidFill>
                <a:latin typeface="Helvetica" charset="0"/>
              </a:rPr>
              <a:t>’</a:t>
            </a:r>
            <a:r>
              <a:rPr lang="en-US" sz="2000">
                <a:solidFill>
                  <a:schemeClr val="bg1"/>
                </a:solidFill>
                <a:latin typeface="Helvetica" charset="0"/>
              </a:rPr>
              <a:t>s nothing special about the tiny earthquakes that happen to</a:t>
            </a:r>
          </a:p>
          <a:p>
            <a:pPr algn="ctr" eaLnBrk="1" hangingPunct="1"/>
            <a:r>
              <a:rPr lang="en-US" sz="2000">
                <a:solidFill>
                  <a:schemeClr val="bg1"/>
                </a:solidFill>
                <a:latin typeface="Helvetica" charset="0"/>
              </a:rPr>
              <a:t>grow into large ones, the time between large earthquakes is highly variable and nothing observable should occur before them.  </a:t>
            </a:r>
          </a:p>
          <a:p>
            <a:pPr algn="ctr" eaLnBrk="1" hangingPunct="1"/>
            <a:endParaRPr lang="en-US" sz="2000">
              <a:solidFill>
                <a:schemeClr val="bg1"/>
              </a:solidFill>
              <a:latin typeface="Helvetica" charset="0"/>
            </a:endParaRPr>
          </a:p>
          <a:p>
            <a:pPr algn="ctr" eaLnBrk="1" hangingPunct="1"/>
            <a:r>
              <a:rPr lang="en-US">
                <a:solidFill>
                  <a:srgbClr val="FFFF00"/>
                </a:solidFill>
                <a:latin typeface="Helvetica" charset="0"/>
              </a:rPr>
              <a:t>If so, earthquake prediction is either impossible or nearly so.</a:t>
            </a:r>
            <a:endParaRPr lang="en-US" sz="2000">
              <a:solidFill>
                <a:srgbClr val="FFFF00"/>
              </a:solidFill>
              <a:latin typeface="Helvetica" charset="0"/>
            </a:endParaRPr>
          </a:p>
          <a:p>
            <a:pPr algn="ctr" eaLnBrk="1" hangingPunct="1"/>
            <a:endParaRPr lang="en-US" sz="2000">
              <a:solidFill>
                <a:srgbClr val="FFFF00"/>
              </a:solidFill>
              <a:latin typeface="Helvetica" charset="0"/>
            </a:endParaRPr>
          </a:p>
        </p:txBody>
      </p:sp>
      <p:pic>
        <p:nvPicPr>
          <p:cNvPr id="64519" name="Picture 7"/>
          <p:cNvPicPr>
            <a:picLocks noChangeAspect="1" noChangeArrowheads="1"/>
          </p:cNvPicPr>
          <p:nvPr/>
        </p:nvPicPr>
        <p:blipFill>
          <a:blip r:embed="rId4">
            <a:extLst>
              <a:ext uri="{28A0092B-C50C-407E-A947-70E740481C1C}">
                <a14:useLocalDpi xmlns:a14="http://schemas.microsoft.com/office/drawing/2010/main" val="0"/>
              </a:ext>
            </a:extLst>
          </a:blip>
          <a:srcRect b="17476"/>
          <a:stretch>
            <a:fillRect/>
          </a:stretch>
        </p:blipFill>
        <p:spPr bwMode="auto">
          <a:xfrm>
            <a:off x="5689600" y="3527425"/>
            <a:ext cx="25400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Line 8"/>
          <p:cNvSpPr>
            <a:spLocks noChangeShapeType="1"/>
          </p:cNvSpPr>
          <p:nvPr/>
        </p:nvSpPr>
        <p:spPr bwMode="auto">
          <a:xfrm>
            <a:off x="3657600" y="4114800"/>
            <a:ext cx="1828800" cy="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21" name="Text Box 9"/>
          <p:cNvSpPr txBox="1">
            <a:spLocks noChangeArrowheads="1"/>
          </p:cNvSpPr>
          <p:nvPr/>
        </p:nvSpPr>
        <p:spPr bwMode="auto">
          <a:xfrm>
            <a:off x="381000" y="152400"/>
            <a:ext cx="8229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en-US" sz="2800" b="1">
                <a:solidFill>
                  <a:srgbClr val="FFFF00"/>
                </a:solidFill>
                <a:latin typeface="Helvetica" charset="0"/>
              </a:rPr>
              <a:t>WHY CAN</a:t>
            </a:r>
            <a:r>
              <a:rPr lang="ja-JP" altLang="en-US" sz="2800" b="1">
                <a:solidFill>
                  <a:srgbClr val="FFFF00"/>
                </a:solidFill>
                <a:latin typeface="Helvetica" charset="0"/>
              </a:rPr>
              <a:t>’</a:t>
            </a:r>
            <a:r>
              <a:rPr lang="en-US" sz="2800" b="1">
                <a:solidFill>
                  <a:srgbClr val="FFFF00"/>
                </a:solidFill>
                <a:latin typeface="Helvetica" charset="0"/>
              </a:rPr>
              <a:t>T WE PREDICT EARTHQUAKES?</a:t>
            </a:r>
            <a:endParaRPr lang="en-US" sz="2800">
              <a:latin typeface="Times" charset="0"/>
            </a:endParaRPr>
          </a:p>
        </p:txBody>
      </p:sp>
    </p:spTree>
    <p:extLst>
      <p:ext uri="{BB962C8B-B14F-4D97-AF65-F5344CB8AC3E}">
        <p14:creationId xmlns:p14="http://schemas.microsoft.com/office/powerpoint/2010/main" val="34554846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3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133123" name="TextBox 4"/>
          <p:cNvSpPr txBox="1">
            <a:spLocks noChangeArrowheads="1"/>
          </p:cNvSpPr>
          <p:nvPr/>
        </p:nvSpPr>
        <p:spPr bwMode="auto">
          <a:xfrm>
            <a:off x="6889750" y="5410200"/>
            <a:ext cx="22542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chemeClr val="tx1"/>
                </a:solidFill>
                <a:latin typeface="Helvetica" charset="0"/>
                <a:ea typeface="ＭＳ Ｐゴシック" charset="0"/>
                <a:cs typeface="ＭＳ Ｐゴシック" charset="0"/>
              </a:defRPr>
            </a:lvl1pPr>
            <a:lvl2pPr marL="37931725" indent="-37474525" eaLnBrk="0" hangingPunct="0">
              <a:defRPr sz="1400" b="1">
                <a:solidFill>
                  <a:schemeClr val="tx1"/>
                </a:solidFill>
                <a:latin typeface="Helvetica" charset="0"/>
                <a:ea typeface="ＭＳ Ｐゴシック" charset="0"/>
              </a:defRPr>
            </a:lvl2pPr>
            <a:lvl3pPr eaLnBrk="0" hangingPunct="0">
              <a:defRPr sz="1400" b="1">
                <a:solidFill>
                  <a:schemeClr val="tx1"/>
                </a:solidFill>
                <a:latin typeface="Helvetica" charset="0"/>
                <a:ea typeface="ＭＳ Ｐゴシック" charset="0"/>
              </a:defRPr>
            </a:lvl3pPr>
            <a:lvl4pPr eaLnBrk="0" hangingPunct="0">
              <a:defRPr sz="1400" b="1">
                <a:solidFill>
                  <a:schemeClr val="tx1"/>
                </a:solidFill>
                <a:latin typeface="Helvetica" charset="0"/>
                <a:ea typeface="ＭＳ Ｐゴシック" charset="0"/>
              </a:defRPr>
            </a:lvl4pPr>
            <a:lvl5pPr eaLnBrk="0" hangingPunct="0">
              <a:defRPr sz="1400" b="1">
                <a:solidFill>
                  <a:schemeClr val="tx1"/>
                </a:solidFill>
                <a:latin typeface="Helvetica" charset="0"/>
                <a:ea typeface="ＭＳ Ｐゴシック" charset="0"/>
              </a:defRPr>
            </a:lvl5pPr>
            <a:lvl6pPr marL="457200" eaLnBrk="0" fontAlgn="base" hangingPunct="0">
              <a:spcBef>
                <a:spcPct val="0"/>
              </a:spcBef>
              <a:spcAft>
                <a:spcPct val="0"/>
              </a:spcAft>
              <a:defRPr sz="1400" b="1">
                <a:solidFill>
                  <a:schemeClr val="tx1"/>
                </a:solidFill>
                <a:latin typeface="Helvetica" charset="0"/>
                <a:ea typeface="ＭＳ Ｐゴシック" charset="0"/>
              </a:defRPr>
            </a:lvl6pPr>
            <a:lvl7pPr marL="914400" eaLnBrk="0" fontAlgn="base" hangingPunct="0">
              <a:spcBef>
                <a:spcPct val="0"/>
              </a:spcBef>
              <a:spcAft>
                <a:spcPct val="0"/>
              </a:spcAft>
              <a:defRPr sz="1400" b="1">
                <a:solidFill>
                  <a:schemeClr val="tx1"/>
                </a:solidFill>
                <a:latin typeface="Helvetica" charset="0"/>
                <a:ea typeface="ＭＳ Ｐゴシック" charset="0"/>
              </a:defRPr>
            </a:lvl7pPr>
            <a:lvl8pPr marL="1371600" eaLnBrk="0" fontAlgn="base" hangingPunct="0">
              <a:spcBef>
                <a:spcPct val="0"/>
              </a:spcBef>
              <a:spcAft>
                <a:spcPct val="0"/>
              </a:spcAft>
              <a:defRPr sz="1400" b="1">
                <a:solidFill>
                  <a:schemeClr val="tx1"/>
                </a:solidFill>
                <a:latin typeface="Helvetica" charset="0"/>
                <a:ea typeface="ＭＳ Ｐゴシック" charset="0"/>
              </a:defRPr>
            </a:lvl8pPr>
            <a:lvl9pPr marL="1828800" eaLnBrk="0" fontAlgn="base" hangingPunct="0">
              <a:spcBef>
                <a:spcPct val="0"/>
              </a:spcBef>
              <a:spcAft>
                <a:spcPct val="0"/>
              </a:spcAft>
              <a:defRPr sz="1400" b="1">
                <a:solidFill>
                  <a:schemeClr val="tx1"/>
                </a:solidFill>
                <a:latin typeface="Helvetica" charset="0"/>
                <a:ea typeface="ＭＳ Ｐゴシック" charset="0"/>
              </a:defRPr>
            </a:lvl9pPr>
          </a:lstStyle>
          <a:p>
            <a:pPr eaLnBrk="1" hangingPunct="1"/>
            <a:r>
              <a:rPr lang="en-US">
                <a:cs typeface="Helvetica" charset="0"/>
                <a:sym typeface="Times" charset="0"/>
              </a:rPr>
              <a:t>Starting values</a:t>
            </a:r>
          </a:p>
          <a:p>
            <a:pPr eaLnBrk="1" hangingPunct="1"/>
            <a:r>
              <a:rPr lang="en-US">
                <a:cs typeface="Helvetica" charset="0"/>
                <a:sym typeface="Times" charset="0"/>
              </a:rPr>
              <a:t>Series 1: 0.750</a:t>
            </a:r>
          </a:p>
          <a:p>
            <a:pPr eaLnBrk="1" hangingPunct="1"/>
            <a:r>
              <a:rPr lang="en-US">
                <a:cs typeface="Helvetica" charset="0"/>
                <a:sym typeface="Times" charset="0"/>
              </a:rPr>
              <a:t>Series 2: 0.749</a:t>
            </a:r>
          </a:p>
        </p:txBody>
      </p:sp>
      <p:sp>
        <p:nvSpPr>
          <p:cNvPr id="2" name="Footer Placeholder 1"/>
          <p:cNvSpPr>
            <a:spLocks noGrp="1"/>
          </p:cNvSpPr>
          <p:nvPr>
            <p:ph type="ftr" sz="quarter" idx="11"/>
          </p:nvPr>
        </p:nvSpPr>
        <p:spPr/>
        <p:txBody>
          <a:bodyPr/>
          <a:lstStyle/>
          <a:p>
            <a:r>
              <a:rPr lang="en-US" smtClean="0"/>
              <a:t>lecture 3</a:t>
            </a:r>
            <a:endParaRPr lang="en-US"/>
          </a:p>
        </p:txBody>
      </p:sp>
      <p:sp>
        <p:nvSpPr>
          <p:cNvPr id="4" name="Slide Number Placeholder 3"/>
          <p:cNvSpPr>
            <a:spLocks noGrp="1"/>
          </p:cNvSpPr>
          <p:nvPr>
            <p:ph type="sldNum" sz="quarter" idx="12"/>
          </p:nvPr>
        </p:nvSpPr>
        <p:spPr/>
        <p:txBody>
          <a:bodyPr/>
          <a:lstStyle/>
          <a:p>
            <a:fld id="{10744F1E-4BC9-3C43-B362-3A5E519C64DB}" type="slidenum">
              <a:rPr lang="en-US" smtClean="0"/>
              <a:t>26</a:t>
            </a:fld>
            <a:endParaRPr lang="en-US"/>
          </a:p>
        </p:txBody>
      </p:sp>
      <p:sp>
        <p:nvSpPr>
          <p:cNvPr id="6" name="TextBox 5"/>
          <p:cNvSpPr txBox="1"/>
          <p:nvPr/>
        </p:nvSpPr>
        <p:spPr>
          <a:xfrm>
            <a:off x="7147950" y="6412984"/>
            <a:ext cx="1219200" cy="369332"/>
          </a:xfrm>
          <a:prstGeom prst="rect">
            <a:avLst/>
          </a:prstGeom>
          <a:noFill/>
        </p:spPr>
        <p:txBody>
          <a:bodyPr wrap="square" rtlCol="0">
            <a:spAutoFit/>
          </a:bodyPr>
          <a:lstStyle/>
          <a:p>
            <a:r>
              <a:rPr lang="en-US" sz="1800" dirty="0" smtClean="0"/>
              <a:t>PAN 3.8</a:t>
            </a:r>
            <a:endParaRPr lang="en-US" sz="1800" dirty="0"/>
          </a:p>
        </p:txBody>
      </p:sp>
    </p:spTree>
    <p:extLst>
      <p:ext uri="{BB962C8B-B14F-4D97-AF65-F5344CB8AC3E}">
        <p14:creationId xmlns:p14="http://schemas.microsoft.com/office/powerpoint/2010/main" val="13591202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6"/>
          <p:cNvSpPr txBox="1">
            <a:spLocks noChangeArrowheads="1"/>
          </p:cNvSpPr>
          <p:nvPr/>
        </p:nvSpPr>
        <p:spPr bwMode="auto">
          <a:xfrm>
            <a:off x="0" y="990600"/>
            <a:ext cx="4419600" cy="5201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buFont typeface="Arial" charset="0"/>
              <a:buNone/>
            </a:pPr>
            <a:endParaRPr lang="en-US" sz="3200" dirty="0" smtClean="0">
              <a:solidFill>
                <a:srgbClr val="FFFFFF"/>
              </a:solidFill>
            </a:endParaRPr>
          </a:p>
          <a:p>
            <a:pPr algn="ctr" eaLnBrk="1" hangingPunct="1">
              <a:buFont typeface="Arial" charset="0"/>
              <a:buNone/>
            </a:pPr>
            <a:r>
              <a:rPr lang="en-US" sz="3200" dirty="0" smtClean="0">
                <a:solidFill>
                  <a:srgbClr val="FFFFFF"/>
                </a:solidFill>
              </a:rPr>
              <a:t>Admit fundamental </a:t>
            </a:r>
            <a:r>
              <a:rPr lang="en-US" sz="3200" dirty="0">
                <a:solidFill>
                  <a:srgbClr val="FFFFFF"/>
                </a:solidFill>
              </a:rPr>
              <a:t>limits to how accurate </a:t>
            </a:r>
            <a:r>
              <a:rPr lang="en-US" sz="3200" dirty="0" smtClean="0">
                <a:solidFill>
                  <a:srgbClr val="FFFFFF"/>
                </a:solidFill>
              </a:rPr>
              <a:t>forecasts </a:t>
            </a:r>
            <a:r>
              <a:rPr lang="en-US" sz="3200" dirty="0">
                <a:solidFill>
                  <a:srgbClr val="FFFFFF"/>
                </a:solidFill>
              </a:rPr>
              <a:t>can be.</a:t>
            </a:r>
          </a:p>
          <a:p>
            <a:pPr algn="ctr" eaLnBrk="1" hangingPunct="1">
              <a:buFont typeface="Arial" charset="0"/>
              <a:buNone/>
            </a:pPr>
            <a:endParaRPr lang="en-US" sz="3000" dirty="0">
              <a:solidFill>
                <a:srgbClr val="00FF00"/>
              </a:solidFill>
            </a:endParaRPr>
          </a:p>
          <a:p>
            <a:pPr algn="ctr" eaLnBrk="1" hangingPunct="1">
              <a:buFont typeface="Arial" charset="0"/>
              <a:buNone/>
            </a:pPr>
            <a:r>
              <a:rPr lang="en-US" sz="3000" i="0" dirty="0">
                <a:solidFill>
                  <a:srgbClr val="00FF00"/>
                </a:solidFill>
              </a:rPr>
              <a:t>If weather weren’t chaotic, every year storms would form on the same date &amp; follow the same tracks</a:t>
            </a:r>
          </a:p>
          <a:p>
            <a:pPr algn="ctr" eaLnBrk="1" hangingPunct="1">
              <a:buFont typeface="Arial" charset="0"/>
              <a:buNone/>
            </a:pPr>
            <a:r>
              <a:rPr lang="en-US" i="0" dirty="0">
                <a:solidFill>
                  <a:srgbClr val="00FF00"/>
                </a:solidFill>
              </a:rPr>
              <a:t>(</a:t>
            </a:r>
            <a:r>
              <a:rPr lang="en-US" i="0" dirty="0">
                <a:solidFill>
                  <a:srgbClr val="00FF00"/>
                </a:solidFill>
                <a:cs typeface="Arial" charset="0"/>
              </a:rPr>
              <a:t>Lorenz, 1995)</a:t>
            </a:r>
            <a:endParaRPr lang="en-US" i="0" dirty="0">
              <a:latin typeface="Times New Roman" charset="0"/>
              <a:cs typeface="Arial" charset="0"/>
            </a:endParaRPr>
          </a:p>
        </p:txBody>
      </p:sp>
      <p:sp>
        <p:nvSpPr>
          <p:cNvPr id="20482" name="Text Box 9"/>
          <p:cNvSpPr txBox="1">
            <a:spLocks noChangeArrowheads="1"/>
          </p:cNvSpPr>
          <p:nvPr/>
        </p:nvSpPr>
        <p:spPr bwMode="auto">
          <a:xfrm>
            <a:off x="5715000" y="6477000"/>
            <a:ext cx="28956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US" sz="1400" i="0" dirty="0" smtClean="0">
                <a:solidFill>
                  <a:schemeClr val="bg1"/>
                </a:solidFill>
                <a:cs typeface="Arial" charset="0"/>
              </a:rPr>
              <a:t>PAN 3.9</a:t>
            </a:r>
            <a:endParaRPr lang="en-US" sz="1400" i="0" dirty="0">
              <a:solidFill>
                <a:schemeClr val="bg1"/>
              </a:solidFill>
              <a:cs typeface="Arial" charset="0"/>
            </a:endParaRPr>
          </a:p>
        </p:txBody>
      </p:sp>
      <p:sp>
        <p:nvSpPr>
          <p:cNvPr id="20483" name="Text Box 2"/>
          <p:cNvSpPr txBox="1">
            <a:spLocks noChangeArrowheads="1"/>
          </p:cNvSpPr>
          <p:nvPr/>
        </p:nvSpPr>
        <p:spPr bwMode="auto">
          <a:xfrm>
            <a:off x="609600" y="152400"/>
            <a:ext cx="8458200"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US" sz="4000" i="0" dirty="0">
                <a:solidFill>
                  <a:srgbClr val="FFFF00"/>
                </a:solidFill>
              </a:rPr>
              <a:t>Insights from weather forecasting</a:t>
            </a:r>
          </a:p>
        </p:txBody>
      </p:sp>
      <p:pic>
        <p:nvPicPr>
          <p:cNvPr id="20484" name="Picture 1" descr="pqnfig3.9.jpg"/>
          <p:cNvPicPr>
            <a:picLocks noChangeAspect="1"/>
          </p:cNvPicPr>
          <p:nvPr/>
        </p:nvPicPr>
        <p:blipFill>
          <a:blip r:embed="rId3">
            <a:extLst>
              <a:ext uri="{28A0092B-C50C-407E-A947-70E740481C1C}">
                <a14:useLocalDpi xmlns:a14="http://schemas.microsoft.com/office/drawing/2010/main" val="0"/>
              </a:ext>
            </a:extLst>
          </a:blip>
          <a:srcRect b="1408"/>
          <a:stretch>
            <a:fillRect/>
          </a:stretch>
        </p:blipFill>
        <p:spPr bwMode="auto">
          <a:xfrm>
            <a:off x="4413250" y="1143000"/>
            <a:ext cx="46545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a:xfrm>
            <a:off x="3124200" y="6431062"/>
            <a:ext cx="2895600" cy="365125"/>
          </a:xfrm>
        </p:spPr>
        <p:txBody>
          <a:bodyPr/>
          <a:lstStyle/>
          <a:p>
            <a:r>
              <a:rPr lang="en-US" dirty="0" smtClean="0"/>
              <a:t>lecture 3</a:t>
            </a:r>
            <a:endParaRPr lang="en-US" dirty="0"/>
          </a:p>
        </p:txBody>
      </p:sp>
      <p:sp>
        <p:nvSpPr>
          <p:cNvPr id="3" name="Slide Number Placeholder 2"/>
          <p:cNvSpPr>
            <a:spLocks noGrp="1"/>
          </p:cNvSpPr>
          <p:nvPr>
            <p:ph type="sldNum" sz="quarter" idx="12"/>
          </p:nvPr>
        </p:nvSpPr>
        <p:spPr>
          <a:xfrm>
            <a:off x="6553200" y="6431062"/>
            <a:ext cx="2133600" cy="365125"/>
          </a:xfrm>
        </p:spPr>
        <p:txBody>
          <a:bodyPr/>
          <a:lstStyle/>
          <a:p>
            <a:fld id="{10744F1E-4BC9-3C43-B362-3A5E519C64DB}" type="slidenum">
              <a:rPr lang="en-US" smtClean="0"/>
              <a:t>27</a:t>
            </a:fld>
            <a:endParaRPr lang="en-US"/>
          </a:p>
        </p:txBody>
      </p:sp>
    </p:spTree>
    <p:extLst>
      <p:ext uri="{BB962C8B-B14F-4D97-AF65-F5344CB8AC3E}">
        <p14:creationId xmlns:p14="http://schemas.microsoft.com/office/powerpoint/2010/main" val="256777451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6398" y="296760"/>
            <a:ext cx="7097987" cy="2308324"/>
          </a:xfrm>
          <a:prstGeom prst="rect">
            <a:avLst/>
          </a:prstGeom>
          <a:noFill/>
        </p:spPr>
        <p:txBody>
          <a:bodyPr wrap="square" rtlCol="0">
            <a:spAutoFit/>
          </a:bodyPr>
          <a:lstStyle/>
          <a:p>
            <a:r>
              <a:rPr lang="en-US" sz="2400" dirty="0" smtClean="0">
                <a:solidFill>
                  <a:srgbClr val="FFFF00"/>
                </a:solidFill>
              </a:rPr>
              <a:t>CQ: How </a:t>
            </a:r>
            <a:r>
              <a:rPr lang="en-US" sz="2400" dirty="0">
                <a:solidFill>
                  <a:srgbClr val="FFFF00"/>
                </a:solidFill>
              </a:rPr>
              <a:t>might you try to determine whether the fact that earthquakes near </a:t>
            </a:r>
            <a:r>
              <a:rPr lang="en-US" sz="2400" dirty="0" err="1">
                <a:solidFill>
                  <a:srgbClr val="FFFF00"/>
                </a:solidFill>
              </a:rPr>
              <a:t>Parkfield</a:t>
            </a:r>
            <a:r>
              <a:rPr lang="en-US" sz="2400" dirty="0">
                <a:solidFill>
                  <a:srgbClr val="FFFF00"/>
                </a:solidFill>
              </a:rPr>
              <a:t> occurred for a while about 22 years apart reflects an important aspect of the physics of this particular part of the San Andreas, or just an apparent pattern that arose by chance?</a:t>
            </a:r>
          </a:p>
          <a:p>
            <a:endParaRPr lang="en-US" sz="2400" dirty="0">
              <a:solidFill>
                <a:srgbClr val="FFFF00"/>
              </a:solidFill>
            </a:endParaRPr>
          </a:p>
        </p:txBody>
      </p:sp>
      <p:pic>
        <p:nvPicPr>
          <p:cNvPr id="3" name="Picture 2" descr="panfig3.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436" y="2385907"/>
            <a:ext cx="5728316" cy="4226037"/>
          </a:xfrm>
          <a:prstGeom prst="rect">
            <a:avLst/>
          </a:prstGeom>
        </p:spPr>
      </p:pic>
      <p:sp>
        <p:nvSpPr>
          <p:cNvPr id="4" name="Footer Placeholder 3"/>
          <p:cNvSpPr>
            <a:spLocks noGrp="1"/>
          </p:cNvSpPr>
          <p:nvPr>
            <p:ph type="ftr" sz="quarter" idx="11"/>
          </p:nvPr>
        </p:nvSpPr>
        <p:spPr/>
        <p:txBody>
          <a:bodyPr/>
          <a:lstStyle/>
          <a:p>
            <a:r>
              <a:rPr lang="en-US" smtClean="0"/>
              <a:t>lecture 3</a:t>
            </a:r>
            <a:endParaRPr lang="en-US"/>
          </a:p>
        </p:txBody>
      </p:sp>
      <p:sp>
        <p:nvSpPr>
          <p:cNvPr id="5" name="Slide Number Placeholder 4"/>
          <p:cNvSpPr>
            <a:spLocks noGrp="1"/>
          </p:cNvSpPr>
          <p:nvPr>
            <p:ph type="sldNum" sz="quarter" idx="12"/>
          </p:nvPr>
        </p:nvSpPr>
        <p:spPr/>
        <p:txBody>
          <a:bodyPr/>
          <a:lstStyle/>
          <a:p>
            <a:fld id="{10744F1E-4BC9-3C43-B362-3A5E519C64DB}" type="slidenum">
              <a:rPr lang="en-US" smtClean="0"/>
              <a:t>28</a:t>
            </a:fld>
            <a:endParaRPr lang="en-US"/>
          </a:p>
        </p:txBody>
      </p:sp>
    </p:spTree>
    <p:extLst>
      <p:ext uri="{BB962C8B-B14F-4D97-AF65-F5344CB8AC3E}">
        <p14:creationId xmlns:p14="http://schemas.microsoft.com/office/powerpoint/2010/main" val="143042016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ture-Babble-200x3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902" y="614891"/>
            <a:ext cx="3800031" cy="5700047"/>
          </a:xfrm>
          <a:prstGeom prst="rect">
            <a:avLst/>
          </a:prstGeom>
        </p:spPr>
      </p:pic>
      <p:sp>
        <p:nvSpPr>
          <p:cNvPr id="3" name="TextBox 2"/>
          <p:cNvSpPr txBox="1"/>
          <p:nvPr/>
        </p:nvSpPr>
        <p:spPr>
          <a:xfrm>
            <a:off x="5020817" y="330012"/>
            <a:ext cx="3572733" cy="6186310"/>
          </a:xfrm>
          <a:prstGeom prst="rect">
            <a:avLst/>
          </a:prstGeom>
          <a:noFill/>
        </p:spPr>
        <p:txBody>
          <a:bodyPr wrap="square" rtlCol="0">
            <a:spAutoFit/>
          </a:bodyPr>
          <a:lstStyle/>
          <a:p>
            <a:r>
              <a:rPr lang="en-US" sz="3600" dirty="0">
                <a:solidFill>
                  <a:srgbClr val="FFFF00"/>
                </a:solidFill>
              </a:rPr>
              <a:t>"They're wrong a lot, these </a:t>
            </a:r>
            <a:r>
              <a:rPr lang="en-US" sz="3600" dirty="0" smtClean="0">
                <a:solidFill>
                  <a:srgbClr val="FFFF00"/>
                </a:solidFill>
              </a:rPr>
              <a:t>experts.</a:t>
            </a:r>
          </a:p>
          <a:p>
            <a:endParaRPr lang="en-US" sz="3600" dirty="0">
              <a:solidFill>
                <a:srgbClr val="FFFF00"/>
              </a:solidFill>
            </a:endParaRPr>
          </a:p>
          <a:p>
            <a:r>
              <a:rPr lang="en-US" sz="3600" dirty="0" smtClean="0">
                <a:solidFill>
                  <a:srgbClr val="FFFF00"/>
                </a:solidFill>
              </a:rPr>
              <a:t>History </a:t>
            </a:r>
            <a:r>
              <a:rPr lang="en-US" sz="3600" dirty="0">
                <a:solidFill>
                  <a:srgbClr val="FFFF00"/>
                </a:solidFill>
              </a:rPr>
              <a:t>is littered with failed predictions. </a:t>
            </a:r>
            <a:endParaRPr lang="en-US" sz="3600" dirty="0" smtClean="0">
              <a:solidFill>
                <a:srgbClr val="FFFF00"/>
              </a:solidFill>
            </a:endParaRPr>
          </a:p>
          <a:p>
            <a:endParaRPr lang="en-US" sz="3600" dirty="0">
              <a:solidFill>
                <a:srgbClr val="FFFF00"/>
              </a:solidFill>
            </a:endParaRPr>
          </a:p>
          <a:p>
            <a:r>
              <a:rPr lang="en-US" sz="3600" dirty="0" smtClean="0">
                <a:solidFill>
                  <a:srgbClr val="FFFF00"/>
                </a:solidFill>
              </a:rPr>
              <a:t>Whole </a:t>
            </a:r>
            <a:r>
              <a:rPr lang="en-US" sz="3600" dirty="0">
                <a:solidFill>
                  <a:srgbClr val="FFFF00"/>
                </a:solidFill>
              </a:rPr>
              <a:t>books can be filled with them. Many have." </a:t>
            </a:r>
          </a:p>
        </p:txBody>
      </p:sp>
      <p:sp>
        <p:nvSpPr>
          <p:cNvPr id="4" name="Footer Placeholder 3"/>
          <p:cNvSpPr>
            <a:spLocks noGrp="1"/>
          </p:cNvSpPr>
          <p:nvPr>
            <p:ph type="ftr" sz="quarter" idx="11"/>
          </p:nvPr>
        </p:nvSpPr>
        <p:spPr/>
        <p:txBody>
          <a:bodyPr/>
          <a:lstStyle/>
          <a:p>
            <a:r>
              <a:rPr lang="en-US" smtClean="0"/>
              <a:t>lecture 3</a:t>
            </a:r>
            <a:endParaRPr lang="en-US"/>
          </a:p>
        </p:txBody>
      </p:sp>
      <p:sp>
        <p:nvSpPr>
          <p:cNvPr id="5" name="Slide Number Placeholder 4"/>
          <p:cNvSpPr>
            <a:spLocks noGrp="1"/>
          </p:cNvSpPr>
          <p:nvPr>
            <p:ph type="sldNum" sz="quarter" idx="12"/>
          </p:nvPr>
        </p:nvSpPr>
        <p:spPr/>
        <p:txBody>
          <a:bodyPr/>
          <a:lstStyle/>
          <a:p>
            <a:fld id="{10744F1E-4BC9-3C43-B362-3A5E519C64DB}" type="slidenum">
              <a:rPr lang="en-US" smtClean="0"/>
              <a:t>3</a:t>
            </a:fld>
            <a:endParaRPr lang="en-US"/>
          </a:p>
        </p:txBody>
      </p:sp>
    </p:spTree>
    <p:extLst>
      <p:ext uri="{BB962C8B-B14F-4D97-AF65-F5344CB8AC3E}">
        <p14:creationId xmlns:p14="http://schemas.microsoft.com/office/powerpoint/2010/main" val="263948239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DsTJZGbJL._BO2,204,203,200_PIsitb-sticker-arrow-click,TopRight,35,-76_AA300_SH20_OU01_-1.jpg"/>
          <p:cNvPicPr>
            <a:picLocks noChangeAspect="1"/>
          </p:cNvPicPr>
          <p:nvPr/>
        </p:nvPicPr>
        <p:blipFill rotWithShape="1">
          <a:blip r:embed="rId2">
            <a:extLst>
              <a:ext uri="{28A0092B-C50C-407E-A947-70E740481C1C}">
                <a14:useLocalDpi xmlns:a14="http://schemas.microsoft.com/office/drawing/2010/main" val="0"/>
              </a:ext>
            </a:extLst>
          </a:blip>
          <a:srcRect l="15684" t="12072" r="23566"/>
          <a:stretch/>
        </p:blipFill>
        <p:spPr>
          <a:xfrm>
            <a:off x="237382" y="304967"/>
            <a:ext cx="3869472" cy="5600582"/>
          </a:xfrm>
          <a:prstGeom prst="rect">
            <a:avLst/>
          </a:prstGeom>
        </p:spPr>
      </p:pic>
      <p:sp>
        <p:nvSpPr>
          <p:cNvPr id="6" name="TextBox 5"/>
          <p:cNvSpPr txBox="1"/>
          <p:nvPr/>
        </p:nvSpPr>
        <p:spPr>
          <a:xfrm>
            <a:off x="4213688" y="304967"/>
            <a:ext cx="4581644" cy="5755422"/>
          </a:xfrm>
          <a:prstGeom prst="rect">
            <a:avLst/>
          </a:prstGeom>
          <a:noFill/>
        </p:spPr>
        <p:txBody>
          <a:bodyPr wrap="square" rtlCol="0">
            <a:spAutoFit/>
          </a:bodyPr>
          <a:lstStyle/>
          <a:p>
            <a:r>
              <a:rPr lang="en-US" sz="2800" dirty="0">
                <a:solidFill>
                  <a:srgbClr val="FFFF00"/>
                </a:solidFill>
              </a:rPr>
              <a:t> </a:t>
            </a:r>
            <a:r>
              <a:rPr lang="en-US" sz="2600" dirty="0">
                <a:solidFill>
                  <a:srgbClr val="FFFF00"/>
                </a:solidFill>
              </a:rPr>
              <a:t>"</a:t>
            </a:r>
            <a:r>
              <a:rPr lang="en-US" sz="2600" dirty="0">
                <a:solidFill>
                  <a:srgbClr val="39FF37"/>
                </a:solidFill>
              </a:rPr>
              <a:t>While scientists have had great success in squinting through microscopes at the smallest forms of life, or smashing atoms together in giant particle accelerators, or using telescopes to look forward in space and backwards in time at the formation of distant galaxies, </a:t>
            </a:r>
            <a:endParaRPr lang="en-US" sz="2600" dirty="0" smtClean="0">
              <a:solidFill>
                <a:srgbClr val="39FF37"/>
              </a:solidFill>
            </a:endParaRPr>
          </a:p>
          <a:p>
            <a:r>
              <a:rPr lang="en-US" sz="2600" u="sng" dirty="0" smtClean="0">
                <a:solidFill>
                  <a:srgbClr val="FFFF00"/>
                </a:solidFill>
              </a:rPr>
              <a:t>their </a:t>
            </a:r>
            <a:r>
              <a:rPr lang="en-US" sz="2600" u="sng" dirty="0">
                <a:solidFill>
                  <a:srgbClr val="FFFF00"/>
                </a:solidFill>
              </a:rPr>
              <a:t>visions into the future have been blurred and murky. As a result, projections tend to go astray." </a:t>
            </a:r>
          </a:p>
          <a:p>
            <a:endParaRPr lang="en-US" sz="2800" dirty="0">
              <a:solidFill>
                <a:srgbClr val="FFFF00"/>
              </a:solidFill>
            </a:endParaRPr>
          </a:p>
        </p:txBody>
      </p:sp>
      <p:sp>
        <p:nvSpPr>
          <p:cNvPr id="3" name="Footer Placeholder 2"/>
          <p:cNvSpPr>
            <a:spLocks noGrp="1"/>
          </p:cNvSpPr>
          <p:nvPr>
            <p:ph type="ftr" sz="quarter" idx="11"/>
          </p:nvPr>
        </p:nvSpPr>
        <p:spPr/>
        <p:txBody>
          <a:bodyPr/>
          <a:lstStyle/>
          <a:p>
            <a:r>
              <a:rPr lang="en-US" smtClean="0"/>
              <a:t>lecture 3</a:t>
            </a:r>
            <a:endParaRPr lang="en-US"/>
          </a:p>
        </p:txBody>
      </p:sp>
      <p:sp>
        <p:nvSpPr>
          <p:cNvPr id="4" name="Slide Number Placeholder 3"/>
          <p:cNvSpPr>
            <a:spLocks noGrp="1"/>
          </p:cNvSpPr>
          <p:nvPr>
            <p:ph type="sldNum" sz="quarter" idx="12"/>
          </p:nvPr>
        </p:nvSpPr>
        <p:spPr/>
        <p:txBody>
          <a:bodyPr/>
          <a:lstStyle/>
          <a:p>
            <a:fld id="{10744F1E-4BC9-3C43-B362-3A5E519C64DB}" type="slidenum">
              <a:rPr lang="en-US" smtClean="0"/>
              <a:t>4</a:t>
            </a:fld>
            <a:endParaRPr lang="en-US"/>
          </a:p>
        </p:txBody>
      </p:sp>
    </p:spTree>
    <p:extLst>
      <p:ext uri="{BB962C8B-B14F-4D97-AF65-F5344CB8AC3E}">
        <p14:creationId xmlns:p14="http://schemas.microsoft.com/office/powerpoint/2010/main" val="80901952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261" y="998793"/>
            <a:ext cx="2696239" cy="4271569"/>
          </a:xfrm>
          <a:prstGeom prst="rect">
            <a:avLst/>
          </a:prstGeom>
        </p:spPr>
      </p:pic>
      <p:sp>
        <p:nvSpPr>
          <p:cNvPr id="4" name="TextBox 3"/>
          <p:cNvSpPr txBox="1"/>
          <p:nvPr/>
        </p:nvSpPr>
        <p:spPr>
          <a:xfrm>
            <a:off x="4178080" y="462937"/>
            <a:ext cx="4059384" cy="5909309"/>
          </a:xfrm>
          <a:prstGeom prst="rect">
            <a:avLst/>
          </a:prstGeom>
          <a:noFill/>
        </p:spPr>
        <p:txBody>
          <a:bodyPr wrap="square" rtlCol="0">
            <a:spAutoFit/>
          </a:bodyPr>
          <a:lstStyle/>
          <a:p>
            <a:r>
              <a:rPr lang="en-US" sz="2400" dirty="0">
                <a:solidFill>
                  <a:srgbClr val="FFFF00"/>
                </a:solidFill>
              </a:rPr>
              <a:t>"The most calamitous failures of prediction usually have a lot in common. </a:t>
            </a:r>
            <a:r>
              <a:rPr lang="en-US" sz="2400" u="sng" dirty="0">
                <a:solidFill>
                  <a:srgbClr val="FFFF00"/>
                </a:solidFill>
              </a:rPr>
              <a:t>We focus on the signals that tell a story about the world as we would like it to be, not how it really is... </a:t>
            </a:r>
            <a:endParaRPr lang="en-US" sz="2400" u="sng" dirty="0" smtClean="0">
              <a:solidFill>
                <a:srgbClr val="FFFF00"/>
              </a:solidFill>
            </a:endParaRPr>
          </a:p>
          <a:p>
            <a:endParaRPr lang="en-US" sz="2400" dirty="0">
              <a:solidFill>
                <a:srgbClr val="FFFF00"/>
              </a:solidFill>
            </a:endParaRPr>
          </a:p>
          <a:p>
            <a:r>
              <a:rPr lang="en-US" sz="2400" dirty="0" smtClean="0">
                <a:solidFill>
                  <a:srgbClr val="FFFF00"/>
                </a:solidFill>
              </a:rPr>
              <a:t>We </a:t>
            </a:r>
            <a:r>
              <a:rPr lang="en-US" sz="2400" dirty="0">
                <a:solidFill>
                  <a:srgbClr val="FFFF00"/>
                </a:solidFill>
              </a:rPr>
              <a:t>make approximations and assumptions about the world that are much cruder than we realize. We abhor uncertainty, even when it is an irreducible part of the problem we are trying to solve."</a:t>
            </a:r>
          </a:p>
          <a:p>
            <a:r>
              <a:rPr lang="en-US" sz="2400" dirty="0">
                <a:solidFill>
                  <a:srgbClr val="FFFF00"/>
                </a:solidFill>
              </a:rPr>
              <a:t> </a:t>
            </a:r>
          </a:p>
          <a:p>
            <a:endParaRPr lang="en-US" dirty="0"/>
          </a:p>
        </p:txBody>
      </p:sp>
      <p:sp>
        <p:nvSpPr>
          <p:cNvPr id="2" name="Footer Placeholder 1"/>
          <p:cNvSpPr>
            <a:spLocks noGrp="1"/>
          </p:cNvSpPr>
          <p:nvPr>
            <p:ph type="ftr" sz="quarter" idx="11"/>
          </p:nvPr>
        </p:nvSpPr>
        <p:spPr/>
        <p:txBody>
          <a:bodyPr/>
          <a:lstStyle/>
          <a:p>
            <a:r>
              <a:rPr lang="en-US" smtClean="0"/>
              <a:t>lecture 3</a:t>
            </a:r>
            <a:endParaRPr lang="en-US"/>
          </a:p>
        </p:txBody>
      </p:sp>
      <p:sp>
        <p:nvSpPr>
          <p:cNvPr id="5" name="Slide Number Placeholder 4"/>
          <p:cNvSpPr>
            <a:spLocks noGrp="1"/>
          </p:cNvSpPr>
          <p:nvPr>
            <p:ph type="sldNum" sz="quarter" idx="12"/>
          </p:nvPr>
        </p:nvSpPr>
        <p:spPr/>
        <p:txBody>
          <a:bodyPr/>
          <a:lstStyle/>
          <a:p>
            <a:fld id="{10744F1E-4BC9-3C43-B362-3A5E519C64DB}" type="slidenum">
              <a:rPr lang="en-US" smtClean="0"/>
              <a:t>5</a:t>
            </a:fld>
            <a:endParaRPr lang="en-US"/>
          </a:p>
        </p:txBody>
      </p:sp>
    </p:spTree>
    <p:extLst>
      <p:ext uri="{BB962C8B-B14F-4D97-AF65-F5344CB8AC3E}">
        <p14:creationId xmlns:p14="http://schemas.microsoft.com/office/powerpoint/2010/main" val="18147408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261" y="998793"/>
            <a:ext cx="2696239" cy="4271569"/>
          </a:xfrm>
          <a:prstGeom prst="rect">
            <a:avLst/>
          </a:prstGeom>
        </p:spPr>
      </p:pic>
      <p:sp>
        <p:nvSpPr>
          <p:cNvPr id="4" name="TextBox 3"/>
          <p:cNvSpPr txBox="1"/>
          <p:nvPr/>
        </p:nvSpPr>
        <p:spPr>
          <a:xfrm>
            <a:off x="4178080" y="462937"/>
            <a:ext cx="4059384" cy="369332"/>
          </a:xfrm>
          <a:prstGeom prst="rect">
            <a:avLst/>
          </a:prstGeom>
          <a:noFill/>
        </p:spPr>
        <p:txBody>
          <a:bodyPr wrap="square" rtlCol="0">
            <a:spAutoFit/>
          </a:bodyPr>
          <a:lstStyle/>
          <a:p>
            <a:endParaRPr lang="en-US" dirty="0"/>
          </a:p>
        </p:txBody>
      </p:sp>
      <p:sp>
        <p:nvSpPr>
          <p:cNvPr id="2" name="Rectangle 1"/>
          <p:cNvSpPr/>
          <p:nvPr/>
        </p:nvSpPr>
        <p:spPr>
          <a:xfrm>
            <a:off x="3442168" y="98486"/>
            <a:ext cx="5448120" cy="6001643"/>
          </a:xfrm>
          <a:prstGeom prst="rect">
            <a:avLst/>
          </a:prstGeom>
        </p:spPr>
        <p:txBody>
          <a:bodyPr wrap="square">
            <a:spAutoFit/>
          </a:bodyPr>
          <a:lstStyle/>
          <a:p>
            <a:r>
              <a:rPr lang="en-US" sz="2400" dirty="0">
                <a:solidFill>
                  <a:srgbClr val="FFFF00"/>
                </a:solidFill>
              </a:rPr>
              <a:t>"</a:t>
            </a:r>
            <a:r>
              <a:rPr lang="en-US" sz="2000" dirty="0">
                <a:solidFill>
                  <a:srgbClr val="FFFF00"/>
                </a:solidFill>
              </a:rPr>
              <a:t>When you make a prediction that goes so badly, you have a choice of how to explain it. One path is to blame external circumstances - what we might think of as bad luck. Sometimes this is a reasonable choice or even the correct one. </a:t>
            </a:r>
            <a:endParaRPr lang="en-US" sz="2000" dirty="0" smtClean="0">
              <a:solidFill>
                <a:srgbClr val="FFFF00"/>
              </a:solidFill>
            </a:endParaRPr>
          </a:p>
          <a:p>
            <a:endParaRPr lang="en-US" sz="2000" dirty="0">
              <a:solidFill>
                <a:srgbClr val="FFFF00"/>
              </a:solidFill>
            </a:endParaRPr>
          </a:p>
          <a:p>
            <a:r>
              <a:rPr lang="en-US" sz="2000" dirty="0" smtClean="0">
                <a:solidFill>
                  <a:srgbClr val="39FF37"/>
                </a:solidFill>
              </a:rPr>
              <a:t>When </a:t>
            </a:r>
            <a:r>
              <a:rPr lang="en-US" sz="2000" dirty="0">
                <a:solidFill>
                  <a:srgbClr val="39FF37"/>
                </a:solidFill>
              </a:rPr>
              <a:t>the National Weather Service says there is a 90% chance of clear skies, but it rains instead and spoils your golf outing, you can't really blame them. Decades of historical data shows that when the Weather Service says there is a 1 in ten chance of rain, it really does rain about 10% of the time</a:t>
            </a:r>
            <a:r>
              <a:rPr lang="en-US" sz="2000" dirty="0" smtClean="0">
                <a:solidFill>
                  <a:srgbClr val="39FF37"/>
                </a:solidFill>
              </a:rPr>
              <a:t>.</a:t>
            </a:r>
          </a:p>
          <a:p>
            <a:endParaRPr lang="en-US" sz="2000" dirty="0">
              <a:solidFill>
                <a:srgbClr val="FFFF00"/>
              </a:solidFill>
            </a:endParaRPr>
          </a:p>
          <a:p>
            <a:r>
              <a:rPr lang="en-US" sz="2000" dirty="0" smtClean="0">
                <a:solidFill>
                  <a:srgbClr val="FFFF00"/>
                </a:solidFill>
              </a:rPr>
              <a:t> </a:t>
            </a:r>
            <a:r>
              <a:rPr lang="en-US" sz="2000" dirty="0">
                <a:solidFill>
                  <a:srgbClr val="FFFF00"/>
                </a:solidFill>
              </a:rPr>
              <a:t>This explanation becomes less credible when the forecaster does not have a history of successful predictions and when the magnitude of his error is larger. In these cases, it is more likely that the fault lies with the forecaster's model of the world and not with the world itself</a:t>
            </a:r>
            <a:r>
              <a:rPr lang="en-US" sz="2000" dirty="0" smtClean="0">
                <a:solidFill>
                  <a:srgbClr val="FFFF00"/>
                </a:solidFill>
              </a:rPr>
              <a:t>.”</a:t>
            </a:r>
            <a:endParaRPr lang="en-US" sz="2000" dirty="0">
              <a:solidFill>
                <a:srgbClr val="FFFF00"/>
              </a:solidFill>
            </a:endParaRPr>
          </a:p>
        </p:txBody>
      </p:sp>
      <p:sp>
        <p:nvSpPr>
          <p:cNvPr id="5" name="Footer Placeholder 4"/>
          <p:cNvSpPr>
            <a:spLocks noGrp="1"/>
          </p:cNvSpPr>
          <p:nvPr>
            <p:ph type="ftr" sz="quarter" idx="11"/>
          </p:nvPr>
        </p:nvSpPr>
        <p:spPr/>
        <p:txBody>
          <a:bodyPr/>
          <a:lstStyle/>
          <a:p>
            <a:r>
              <a:rPr lang="en-US" dirty="0" smtClean="0"/>
              <a:t>lecture 3</a:t>
            </a:r>
            <a:endParaRPr lang="en-US" dirty="0"/>
          </a:p>
        </p:txBody>
      </p:sp>
      <p:sp>
        <p:nvSpPr>
          <p:cNvPr id="6" name="Slide Number Placeholder 5"/>
          <p:cNvSpPr>
            <a:spLocks noGrp="1"/>
          </p:cNvSpPr>
          <p:nvPr>
            <p:ph type="sldNum" sz="quarter" idx="12"/>
          </p:nvPr>
        </p:nvSpPr>
        <p:spPr/>
        <p:txBody>
          <a:bodyPr/>
          <a:lstStyle/>
          <a:p>
            <a:fld id="{10744F1E-4BC9-3C43-B362-3A5E519C64DB}" type="slidenum">
              <a:rPr lang="en-US" smtClean="0"/>
              <a:t>6</a:t>
            </a:fld>
            <a:endParaRPr lang="en-US"/>
          </a:p>
        </p:txBody>
      </p:sp>
    </p:spTree>
    <p:extLst>
      <p:ext uri="{BB962C8B-B14F-4D97-AF65-F5344CB8AC3E}">
        <p14:creationId xmlns:p14="http://schemas.microsoft.com/office/powerpoint/2010/main" val="357223297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nfig3.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24" y="284885"/>
            <a:ext cx="6211824" cy="6330696"/>
          </a:xfrm>
          <a:prstGeom prst="rect">
            <a:avLst/>
          </a:prstGeom>
        </p:spPr>
      </p:pic>
      <p:sp>
        <p:nvSpPr>
          <p:cNvPr id="3" name="Footer Placeholder 2"/>
          <p:cNvSpPr>
            <a:spLocks noGrp="1"/>
          </p:cNvSpPr>
          <p:nvPr>
            <p:ph type="ftr" sz="quarter" idx="11"/>
          </p:nvPr>
        </p:nvSpPr>
        <p:spPr/>
        <p:txBody>
          <a:bodyPr/>
          <a:lstStyle/>
          <a:p>
            <a:r>
              <a:rPr lang="en-US" smtClean="0"/>
              <a:t>lecture 3</a:t>
            </a:r>
            <a:endParaRPr lang="en-US"/>
          </a:p>
        </p:txBody>
      </p:sp>
      <p:sp>
        <p:nvSpPr>
          <p:cNvPr id="4" name="Slide Number Placeholder 3"/>
          <p:cNvSpPr>
            <a:spLocks noGrp="1"/>
          </p:cNvSpPr>
          <p:nvPr>
            <p:ph type="sldNum" sz="quarter" idx="12"/>
          </p:nvPr>
        </p:nvSpPr>
        <p:spPr/>
        <p:txBody>
          <a:bodyPr/>
          <a:lstStyle/>
          <a:p>
            <a:fld id="{10744F1E-4BC9-3C43-B362-3A5E519C64DB}" type="slidenum">
              <a:rPr lang="en-US" smtClean="0"/>
              <a:t>7</a:t>
            </a:fld>
            <a:endParaRPr lang="en-US"/>
          </a:p>
        </p:txBody>
      </p:sp>
      <p:sp>
        <p:nvSpPr>
          <p:cNvPr id="5" name="TextBox 4"/>
          <p:cNvSpPr txBox="1"/>
          <p:nvPr/>
        </p:nvSpPr>
        <p:spPr>
          <a:xfrm>
            <a:off x="7795422" y="5987018"/>
            <a:ext cx="1219200" cy="369332"/>
          </a:xfrm>
          <a:prstGeom prst="rect">
            <a:avLst/>
          </a:prstGeom>
          <a:noFill/>
        </p:spPr>
        <p:txBody>
          <a:bodyPr wrap="square" rtlCol="0">
            <a:spAutoFit/>
          </a:bodyPr>
          <a:lstStyle/>
          <a:p>
            <a:r>
              <a:rPr lang="en-US" sz="1800" dirty="0" smtClean="0">
                <a:solidFill>
                  <a:srgbClr val="FFFFFF"/>
                </a:solidFill>
              </a:rPr>
              <a:t>PAN 3.5</a:t>
            </a:r>
            <a:endParaRPr lang="en-US" sz="1800" dirty="0">
              <a:solidFill>
                <a:srgbClr val="FFFFFF"/>
              </a:solidFill>
            </a:endParaRPr>
          </a:p>
        </p:txBody>
      </p:sp>
    </p:spTree>
    <p:extLst>
      <p:ext uri="{BB962C8B-B14F-4D97-AF65-F5344CB8AC3E}">
        <p14:creationId xmlns:p14="http://schemas.microsoft.com/office/powerpoint/2010/main" val="9727281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3868" y="148049"/>
            <a:ext cx="7304846" cy="6508158"/>
          </a:xfrm>
          <a:prstGeom prst="rect">
            <a:avLst/>
          </a:prstGeom>
        </p:spPr>
      </p:pic>
      <p:sp>
        <p:nvSpPr>
          <p:cNvPr id="3" name="Footer Placeholder 2"/>
          <p:cNvSpPr>
            <a:spLocks noGrp="1"/>
          </p:cNvSpPr>
          <p:nvPr>
            <p:ph type="ftr" sz="quarter" idx="11"/>
          </p:nvPr>
        </p:nvSpPr>
        <p:spPr/>
        <p:txBody>
          <a:bodyPr/>
          <a:lstStyle/>
          <a:p>
            <a:r>
              <a:rPr lang="en-US" smtClean="0"/>
              <a:t>lecture 3</a:t>
            </a:r>
            <a:endParaRPr lang="en-US"/>
          </a:p>
        </p:txBody>
      </p:sp>
      <p:sp>
        <p:nvSpPr>
          <p:cNvPr id="4" name="Slide Number Placeholder 3"/>
          <p:cNvSpPr>
            <a:spLocks noGrp="1"/>
          </p:cNvSpPr>
          <p:nvPr>
            <p:ph type="sldNum" sz="quarter" idx="12"/>
          </p:nvPr>
        </p:nvSpPr>
        <p:spPr/>
        <p:txBody>
          <a:bodyPr/>
          <a:lstStyle/>
          <a:p>
            <a:fld id="{10744F1E-4BC9-3C43-B362-3A5E519C64DB}" type="slidenum">
              <a:rPr lang="en-US" smtClean="0"/>
              <a:t>8</a:t>
            </a:fld>
            <a:endParaRPr lang="en-US"/>
          </a:p>
        </p:txBody>
      </p:sp>
      <p:sp>
        <p:nvSpPr>
          <p:cNvPr id="5" name="TextBox 4"/>
          <p:cNvSpPr txBox="1"/>
          <p:nvPr/>
        </p:nvSpPr>
        <p:spPr>
          <a:xfrm>
            <a:off x="150260" y="5652889"/>
            <a:ext cx="1219200" cy="369332"/>
          </a:xfrm>
          <a:prstGeom prst="rect">
            <a:avLst/>
          </a:prstGeom>
          <a:noFill/>
        </p:spPr>
        <p:txBody>
          <a:bodyPr wrap="square" rtlCol="0">
            <a:spAutoFit/>
          </a:bodyPr>
          <a:lstStyle/>
          <a:p>
            <a:r>
              <a:rPr lang="en-US" sz="1800" dirty="0" smtClean="0">
                <a:solidFill>
                  <a:srgbClr val="FFFFFF"/>
                </a:solidFill>
              </a:rPr>
              <a:t>PAN 3.1</a:t>
            </a:r>
            <a:endParaRPr lang="en-US" sz="1800" dirty="0">
              <a:solidFill>
                <a:srgbClr val="FFFFFF"/>
              </a:solidFill>
            </a:endParaRPr>
          </a:p>
        </p:txBody>
      </p:sp>
    </p:spTree>
    <p:extLst>
      <p:ext uri="{BB962C8B-B14F-4D97-AF65-F5344CB8AC3E}">
        <p14:creationId xmlns:p14="http://schemas.microsoft.com/office/powerpoint/2010/main" val="71589784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nfig3.2.pdf"/>
          <p:cNvPicPr>
            <a:picLocks noChangeAspect="1"/>
          </p:cNvPicPr>
          <p:nvPr/>
        </p:nvPicPr>
        <p:blipFill rotWithShape="1">
          <a:blip r:embed="rId2">
            <a:extLst>
              <a:ext uri="{28A0092B-C50C-407E-A947-70E740481C1C}">
                <a14:useLocalDpi xmlns:a14="http://schemas.microsoft.com/office/drawing/2010/main" val="0"/>
              </a:ext>
            </a:extLst>
          </a:blip>
          <a:srcRect t="3556" b="6533"/>
          <a:stretch/>
        </p:blipFill>
        <p:spPr>
          <a:xfrm>
            <a:off x="2489830" y="12547"/>
            <a:ext cx="5890068" cy="6853419"/>
          </a:xfrm>
          <a:prstGeom prst="rect">
            <a:avLst/>
          </a:prstGeom>
        </p:spPr>
      </p:pic>
      <p:sp>
        <p:nvSpPr>
          <p:cNvPr id="3" name="TextBox 2"/>
          <p:cNvSpPr txBox="1"/>
          <p:nvPr/>
        </p:nvSpPr>
        <p:spPr>
          <a:xfrm>
            <a:off x="320478" y="1958581"/>
            <a:ext cx="2421387" cy="3539431"/>
          </a:xfrm>
          <a:prstGeom prst="rect">
            <a:avLst/>
          </a:prstGeom>
          <a:noFill/>
        </p:spPr>
        <p:txBody>
          <a:bodyPr wrap="square" rtlCol="0">
            <a:spAutoFit/>
          </a:bodyPr>
          <a:lstStyle/>
          <a:p>
            <a:r>
              <a:rPr lang="en-US" sz="2800" b="1" dirty="0" smtClean="0">
                <a:solidFill>
                  <a:srgbClr val="FFFF00"/>
                </a:solidFill>
              </a:rPr>
              <a:t>PAN </a:t>
            </a:r>
            <a:r>
              <a:rPr lang="en-US" sz="2800" b="1" dirty="0">
                <a:solidFill>
                  <a:srgbClr val="FFFF00"/>
                </a:solidFill>
              </a:rPr>
              <a:t>3.2: Volcanic hazard map for the Mount Rainier, Washington area. (USGS)</a:t>
            </a:r>
            <a:endParaRPr lang="en-US" sz="2800" dirty="0">
              <a:solidFill>
                <a:srgbClr val="FFFF00"/>
              </a:solidFill>
            </a:endParaRPr>
          </a:p>
          <a:p>
            <a:endParaRPr lang="en-US" sz="2800" dirty="0">
              <a:solidFill>
                <a:srgbClr val="FFFF00"/>
              </a:solidFill>
            </a:endParaRPr>
          </a:p>
        </p:txBody>
      </p:sp>
      <p:sp>
        <p:nvSpPr>
          <p:cNvPr id="4" name="Footer Placeholder 3"/>
          <p:cNvSpPr>
            <a:spLocks noGrp="1"/>
          </p:cNvSpPr>
          <p:nvPr>
            <p:ph type="ftr" sz="quarter" idx="11"/>
          </p:nvPr>
        </p:nvSpPr>
        <p:spPr/>
        <p:txBody>
          <a:bodyPr/>
          <a:lstStyle/>
          <a:p>
            <a:r>
              <a:rPr lang="en-US" smtClean="0"/>
              <a:t>lecture 3</a:t>
            </a:r>
            <a:endParaRPr lang="en-US"/>
          </a:p>
        </p:txBody>
      </p:sp>
      <p:sp>
        <p:nvSpPr>
          <p:cNvPr id="5" name="Slide Number Placeholder 4"/>
          <p:cNvSpPr>
            <a:spLocks noGrp="1"/>
          </p:cNvSpPr>
          <p:nvPr>
            <p:ph type="sldNum" sz="quarter" idx="12"/>
          </p:nvPr>
        </p:nvSpPr>
        <p:spPr/>
        <p:txBody>
          <a:bodyPr/>
          <a:lstStyle/>
          <a:p>
            <a:fld id="{10744F1E-4BC9-3C43-B362-3A5E519C64DB}" type="slidenum">
              <a:rPr lang="en-US" smtClean="0"/>
              <a:t>9</a:t>
            </a:fld>
            <a:endParaRPr lang="en-US"/>
          </a:p>
        </p:txBody>
      </p:sp>
      <p:sp>
        <p:nvSpPr>
          <p:cNvPr id="6" name="TextBox 5"/>
          <p:cNvSpPr txBox="1"/>
          <p:nvPr/>
        </p:nvSpPr>
        <p:spPr>
          <a:xfrm>
            <a:off x="1034310" y="6227802"/>
            <a:ext cx="1219200" cy="369332"/>
          </a:xfrm>
          <a:prstGeom prst="rect">
            <a:avLst/>
          </a:prstGeom>
          <a:noFill/>
        </p:spPr>
        <p:txBody>
          <a:bodyPr wrap="square" rtlCol="0">
            <a:spAutoFit/>
          </a:bodyPr>
          <a:lstStyle/>
          <a:p>
            <a:r>
              <a:rPr lang="en-US" sz="1800" dirty="0" smtClean="0">
                <a:solidFill>
                  <a:srgbClr val="FFFFFF"/>
                </a:solidFill>
              </a:rPr>
              <a:t>PAN 3.2</a:t>
            </a:r>
            <a:endParaRPr lang="en-US" sz="1800" dirty="0">
              <a:solidFill>
                <a:srgbClr val="FFFFFF"/>
              </a:solidFill>
            </a:endParaRPr>
          </a:p>
        </p:txBody>
      </p:sp>
    </p:spTree>
    <p:extLst>
      <p:ext uri="{BB962C8B-B14F-4D97-AF65-F5344CB8AC3E}">
        <p14:creationId xmlns:p14="http://schemas.microsoft.com/office/powerpoint/2010/main" val="250370770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216</TotalTime>
  <Words>1450</Words>
  <Application>Microsoft Macintosh PowerPoint</Application>
  <PresentationFormat>On-screen Show (4:3)</PresentationFormat>
  <Paragraphs>185</Paragraphs>
  <Slides>28</Slides>
  <Notes>10</Notes>
  <HiddenSlides>0</HiddenSlides>
  <MMClips>3</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Seth Stein</dc:creator>
  <cp:lastModifiedBy>geology northwestern</cp:lastModifiedBy>
  <cp:revision>31</cp:revision>
  <dcterms:created xsi:type="dcterms:W3CDTF">2014-03-10T11:03:23Z</dcterms:created>
  <dcterms:modified xsi:type="dcterms:W3CDTF">2015-04-09T15:27:11Z</dcterms:modified>
</cp:coreProperties>
</file>