
<file path=[Content_Types].xml><?xml version="1.0" encoding="utf-8"?>
<Types xmlns="http://schemas.openxmlformats.org/package/2006/content-types">
  <Default Extension="xml" ContentType="application/xml"/>
  <Default Extension="jpg" ContentType="image/jpeg"/>
  <Default Extension="jpeg" ContentType="image/jpeg"/>
  <Default Extension="mp4" ContentType="video/unknown"/>
  <Default Extension="tiff" ContentType="image/tiff"/>
  <Default Extension="rels" ContentType="application/vnd.openxmlformats-package.relationships+xml"/>
  <Default Extension="mov"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handoutMasterIdLst>
    <p:handoutMasterId r:id="rId41"/>
  </p:handoutMasterIdLst>
  <p:sldIdLst>
    <p:sldId id="256" r:id="rId2"/>
    <p:sldId id="295" r:id="rId3"/>
    <p:sldId id="300" r:id="rId4"/>
    <p:sldId id="272" r:id="rId5"/>
    <p:sldId id="259" r:id="rId6"/>
    <p:sldId id="294" r:id="rId7"/>
    <p:sldId id="296" r:id="rId8"/>
    <p:sldId id="270" r:id="rId9"/>
    <p:sldId id="268" r:id="rId10"/>
    <p:sldId id="290" r:id="rId11"/>
    <p:sldId id="267" r:id="rId12"/>
    <p:sldId id="271" r:id="rId13"/>
    <p:sldId id="282" r:id="rId14"/>
    <p:sldId id="283" r:id="rId15"/>
    <p:sldId id="284" r:id="rId16"/>
    <p:sldId id="285" r:id="rId17"/>
    <p:sldId id="286" r:id="rId18"/>
    <p:sldId id="287" r:id="rId19"/>
    <p:sldId id="269" r:id="rId20"/>
    <p:sldId id="297" r:id="rId21"/>
    <p:sldId id="277" r:id="rId22"/>
    <p:sldId id="291" r:id="rId23"/>
    <p:sldId id="273" r:id="rId24"/>
    <p:sldId id="299" r:id="rId25"/>
    <p:sldId id="288" r:id="rId26"/>
    <p:sldId id="303" r:id="rId27"/>
    <p:sldId id="289" r:id="rId28"/>
    <p:sldId id="304" r:id="rId29"/>
    <p:sldId id="305" r:id="rId30"/>
    <p:sldId id="302" r:id="rId31"/>
    <p:sldId id="306" r:id="rId32"/>
    <p:sldId id="298" r:id="rId33"/>
    <p:sldId id="275" r:id="rId34"/>
    <p:sldId id="292" r:id="rId35"/>
    <p:sldId id="276" r:id="rId36"/>
    <p:sldId id="281" r:id="rId37"/>
    <p:sldId id="266" r:id="rId38"/>
    <p:sldId id="293" r:id="rId3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eth Stein"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9FF53"/>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snapToObjects="1">
      <p:cViewPr>
        <p:scale>
          <a:sx n="100" d="100"/>
          <a:sy n="100" d="100"/>
        </p:scale>
        <p:origin x="-1024" y="-23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heme" Target="theme/theme1.xml"/><Relationship Id="rId47"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notesMaster" Target="notesMasters/notesMaster1.xml"/><Relationship Id="rId41" Type="http://schemas.openxmlformats.org/officeDocument/2006/relationships/handoutMaster" Target="handoutMasters/handoutMaster1.xml"/><Relationship Id="rId42" Type="http://schemas.openxmlformats.org/officeDocument/2006/relationships/printerSettings" Target="printerSettings/printerSettings1.bin"/><Relationship Id="rId43" Type="http://schemas.openxmlformats.org/officeDocument/2006/relationships/commentAuthors" Target="commentAuthors.xml"/><Relationship Id="rId44" Type="http://schemas.openxmlformats.org/officeDocument/2006/relationships/presProps" Target="presProps.xml"/><Relationship Id="rId4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89F5DEF-CC72-DA4A-9059-8184D4924BC0}" type="datetimeFigureOut">
              <a:rPr lang="en-US" smtClean="0"/>
              <a:t>3/27/15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6120FBC-0EFE-6C4F-934D-3E2524C92A89}" type="slidenum">
              <a:rPr lang="en-US" smtClean="0"/>
              <a:t>‹#›</a:t>
            </a:fld>
            <a:endParaRPr lang="en-US"/>
          </a:p>
        </p:txBody>
      </p:sp>
    </p:spTree>
    <p:extLst>
      <p:ext uri="{BB962C8B-B14F-4D97-AF65-F5344CB8AC3E}">
        <p14:creationId xmlns:p14="http://schemas.microsoft.com/office/powerpoint/2010/main" val="276733953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0B3FF97-654F-9F47-BC38-97B1606466F1}" type="datetimeFigureOut">
              <a:rPr lang="en-US" smtClean="0"/>
              <a:t>3/27/15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03B6105-539F-1142-9FB5-B77663D1FC01}" type="slidenum">
              <a:rPr lang="en-US" smtClean="0"/>
              <a:t>‹#›</a:t>
            </a:fld>
            <a:endParaRPr lang="en-US"/>
          </a:p>
        </p:txBody>
      </p:sp>
    </p:spTree>
    <p:extLst>
      <p:ext uri="{BB962C8B-B14F-4D97-AF65-F5344CB8AC3E}">
        <p14:creationId xmlns:p14="http://schemas.microsoft.com/office/powerpoint/2010/main" val="423380842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3B6105-539F-1142-9FB5-B77663D1FC01}" type="slidenum">
              <a:rPr lang="en-US" smtClean="0"/>
              <a:t>27</a:t>
            </a:fld>
            <a:endParaRPr lang="en-US"/>
          </a:p>
        </p:txBody>
      </p:sp>
    </p:spTree>
    <p:extLst>
      <p:ext uri="{BB962C8B-B14F-4D97-AF65-F5344CB8AC3E}">
        <p14:creationId xmlns:p14="http://schemas.microsoft.com/office/powerpoint/2010/main" val="14858128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p:cNvSpPr>
            <a:spLocks noGrp="1" noRot="1" noChangeAspect="1" noChangeArrowheads="1"/>
          </p:cNvSpPr>
          <p:nvPr>
            <p:ph type="sldImg"/>
          </p:nvPr>
        </p:nvSpPr>
        <p:spPr>
          <a:solidFill>
            <a:srgbClr val="FFFFFF"/>
          </a:solidFill>
          <a:ln/>
        </p:spPr>
      </p:sp>
      <p:sp>
        <p:nvSpPr>
          <p:cNvPr id="8704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Grp="1" noRot="1" noChangeAspect="1" noChangeArrowheads="1"/>
          </p:cNvSpPr>
          <p:nvPr>
            <p:ph type="sldImg"/>
          </p:nvPr>
        </p:nvSpPr>
        <p:spPr>
          <a:solidFill>
            <a:srgbClr val="FFFFFF"/>
          </a:solidFill>
          <a:ln/>
        </p:spPr>
      </p:sp>
      <p:sp>
        <p:nvSpPr>
          <p:cNvPr id="8909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p:cNvSpPr>
            <a:spLocks noGrp="1" noRot="1" noChangeAspect="1" noChangeArrowheads="1"/>
          </p:cNvSpPr>
          <p:nvPr>
            <p:ph type="sldImg"/>
          </p:nvPr>
        </p:nvSpPr>
        <p:spPr>
          <a:solidFill>
            <a:srgbClr val="FFFFFF"/>
          </a:solidFill>
          <a:ln/>
        </p:spPr>
      </p:sp>
      <p:sp>
        <p:nvSpPr>
          <p:cNvPr id="9113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p:cNvSpPr>
            <a:spLocks noGrp="1" noRot="1" noChangeAspect="1" noChangeArrowheads="1"/>
          </p:cNvSpPr>
          <p:nvPr>
            <p:ph type="sldImg"/>
          </p:nvPr>
        </p:nvSpPr>
        <p:spPr>
          <a:solidFill>
            <a:srgbClr val="FFFFFF"/>
          </a:solidFill>
          <a:ln/>
        </p:spPr>
      </p:sp>
      <p:sp>
        <p:nvSpPr>
          <p:cNvPr id="9318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p:cNvSpPr>
            <a:spLocks noGrp="1" noRot="1" noChangeAspect="1" noChangeArrowheads="1"/>
          </p:cNvSpPr>
          <p:nvPr>
            <p:ph type="sldImg"/>
          </p:nvPr>
        </p:nvSpPr>
        <p:spPr>
          <a:solidFill>
            <a:srgbClr val="FFFFFF"/>
          </a:solidFill>
          <a:ln/>
        </p:spPr>
      </p:sp>
      <p:sp>
        <p:nvSpPr>
          <p:cNvPr id="95234"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p:cNvSpPr>
            <a:spLocks noGrp="1" noRot="1" noChangeAspect="1" noChangeArrowheads="1"/>
          </p:cNvSpPr>
          <p:nvPr>
            <p:ph type="sldImg"/>
          </p:nvPr>
        </p:nvSpPr>
        <p:spPr>
          <a:solidFill>
            <a:srgbClr val="FFFFFF"/>
          </a:solidFill>
          <a:ln/>
        </p:spPr>
      </p:sp>
      <p:sp>
        <p:nvSpPr>
          <p:cNvPr id="9728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AD1382-71EA-4F4D-BF0D-62FE071671AC}" type="datetime1">
              <a:rPr lang="en-US" smtClean="0"/>
              <a:t>3/27/15</a:t>
            </a:fld>
            <a:endParaRPr lang="en-US"/>
          </a:p>
        </p:txBody>
      </p:sp>
      <p:sp>
        <p:nvSpPr>
          <p:cNvPr id="5" name="Footer Placeholder 4"/>
          <p:cNvSpPr>
            <a:spLocks noGrp="1"/>
          </p:cNvSpPr>
          <p:nvPr>
            <p:ph type="ftr" sz="quarter" idx="11"/>
          </p:nvPr>
        </p:nvSpPr>
        <p:spPr/>
        <p:txBody>
          <a:bodyPr/>
          <a:lstStyle/>
          <a:p>
            <a:r>
              <a:rPr lang="en-US" smtClean="0"/>
              <a:t>Lecture 10</a:t>
            </a:r>
            <a:endParaRPr lang="en-US"/>
          </a:p>
        </p:txBody>
      </p:sp>
      <p:sp>
        <p:nvSpPr>
          <p:cNvPr id="6" name="Slide Number Placeholder 5"/>
          <p:cNvSpPr>
            <a:spLocks noGrp="1"/>
          </p:cNvSpPr>
          <p:nvPr>
            <p:ph type="sldNum" sz="quarter" idx="12"/>
          </p:nvPr>
        </p:nvSpPr>
        <p:spPr/>
        <p:txBody>
          <a:bodyPr/>
          <a:lstStyle/>
          <a:p>
            <a:fld id="{10744F1E-4BC9-3C43-B362-3A5E519C64DB}" type="slidenum">
              <a:rPr lang="en-US" smtClean="0"/>
              <a:t>‹#›</a:t>
            </a:fld>
            <a:endParaRPr lang="en-US"/>
          </a:p>
        </p:txBody>
      </p:sp>
    </p:spTree>
    <p:extLst>
      <p:ext uri="{BB962C8B-B14F-4D97-AF65-F5344CB8AC3E}">
        <p14:creationId xmlns:p14="http://schemas.microsoft.com/office/powerpoint/2010/main" val="27222585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CCFD761-2D1E-5D44-97D8-878F6DEEDED1}" type="datetime1">
              <a:rPr lang="en-US" smtClean="0"/>
              <a:t>3/27/15</a:t>
            </a:fld>
            <a:endParaRPr lang="en-US"/>
          </a:p>
        </p:txBody>
      </p:sp>
      <p:sp>
        <p:nvSpPr>
          <p:cNvPr id="5" name="Footer Placeholder 4"/>
          <p:cNvSpPr>
            <a:spLocks noGrp="1"/>
          </p:cNvSpPr>
          <p:nvPr>
            <p:ph type="ftr" sz="quarter" idx="11"/>
          </p:nvPr>
        </p:nvSpPr>
        <p:spPr/>
        <p:txBody>
          <a:bodyPr/>
          <a:lstStyle/>
          <a:p>
            <a:r>
              <a:rPr lang="en-US" smtClean="0"/>
              <a:t>Lecture 10</a:t>
            </a:r>
            <a:endParaRPr lang="en-US"/>
          </a:p>
        </p:txBody>
      </p:sp>
      <p:sp>
        <p:nvSpPr>
          <p:cNvPr id="6" name="Slide Number Placeholder 5"/>
          <p:cNvSpPr>
            <a:spLocks noGrp="1"/>
          </p:cNvSpPr>
          <p:nvPr>
            <p:ph type="sldNum" sz="quarter" idx="12"/>
          </p:nvPr>
        </p:nvSpPr>
        <p:spPr/>
        <p:txBody>
          <a:bodyPr/>
          <a:lstStyle/>
          <a:p>
            <a:fld id="{10744F1E-4BC9-3C43-B362-3A5E519C64DB}" type="slidenum">
              <a:rPr lang="en-US" smtClean="0"/>
              <a:t>‹#›</a:t>
            </a:fld>
            <a:endParaRPr lang="en-US"/>
          </a:p>
        </p:txBody>
      </p:sp>
    </p:spTree>
    <p:extLst>
      <p:ext uri="{BB962C8B-B14F-4D97-AF65-F5344CB8AC3E}">
        <p14:creationId xmlns:p14="http://schemas.microsoft.com/office/powerpoint/2010/main" val="18260470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B8D98F-9517-CF45-9604-7EE7A9EE5482}" type="datetime1">
              <a:rPr lang="en-US" smtClean="0"/>
              <a:t>3/27/15</a:t>
            </a:fld>
            <a:endParaRPr lang="en-US"/>
          </a:p>
        </p:txBody>
      </p:sp>
      <p:sp>
        <p:nvSpPr>
          <p:cNvPr id="5" name="Footer Placeholder 4"/>
          <p:cNvSpPr>
            <a:spLocks noGrp="1"/>
          </p:cNvSpPr>
          <p:nvPr>
            <p:ph type="ftr" sz="quarter" idx="11"/>
          </p:nvPr>
        </p:nvSpPr>
        <p:spPr/>
        <p:txBody>
          <a:bodyPr/>
          <a:lstStyle/>
          <a:p>
            <a:r>
              <a:rPr lang="en-US" smtClean="0"/>
              <a:t>Lecture 10</a:t>
            </a:r>
            <a:endParaRPr lang="en-US"/>
          </a:p>
        </p:txBody>
      </p:sp>
      <p:sp>
        <p:nvSpPr>
          <p:cNvPr id="6" name="Slide Number Placeholder 5"/>
          <p:cNvSpPr>
            <a:spLocks noGrp="1"/>
          </p:cNvSpPr>
          <p:nvPr>
            <p:ph type="sldNum" sz="quarter" idx="12"/>
          </p:nvPr>
        </p:nvSpPr>
        <p:spPr/>
        <p:txBody>
          <a:bodyPr/>
          <a:lstStyle/>
          <a:p>
            <a:fld id="{10744F1E-4BC9-3C43-B362-3A5E519C64DB}" type="slidenum">
              <a:rPr lang="en-US" smtClean="0"/>
              <a:t>‹#›</a:t>
            </a:fld>
            <a:endParaRPr lang="en-US"/>
          </a:p>
        </p:txBody>
      </p:sp>
    </p:spTree>
    <p:extLst>
      <p:ext uri="{BB962C8B-B14F-4D97-AF65-F5344CB8AC3E}">
        <p14:creationId xmlns:p14="http://schemas.microsoft.com/office/powerpoint/2010/main" val="11185971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097CC9-CBDB-334B-BA14-60D01CC4249D}" type="datetime1">
              <a:rPr lang="en-US" smtClean="0"/>
              <a:t>3/27/15</a:t>
            </a:fld>
            <a:endParaRPr lang="en-US"/>
          </a:p>
        </p:txBody>
      </p:sp>
      <p:sp>
        <p:nvSpPr>
          <p:cNvPr id="5" name="Footer Placeholder 4"/>
          <p:cNvSpPr>
            <a:spLocks noGrp="1"/>
          </p:cNvSpPr>
          <p:nvPr>
            <p:ph type="ftr" sz="quarter" idx="11"/>
          </p:nvPr>
        </p:nvSpPr>
        <p:spPr/>
        <p:txBody>
          <a:bodyPr/>
          <a:lstStyle/>
          <a:p>
            <a:r>
              <a:rPr lang="en-US" smtClean="0"/>
              <a:t>Lecture 10</a:t>
            </a:r>
            <a:endParaRPr lang="en-US"/>
          </a:p>
        </p:txBody>
      </p:sp>
      <p:sp>
        <p:nvSpPr>
          <p:cNvPr id="6" name="Slide Number Placeholder 5"/>
          <p:cNvSpPr>
            <a:spLocks noGrp="1"/>
          </p:cNvSpPr>
          <p:nvPr>
            <p:ph type="sldNum" sz="quarter" idx="12"/>
          </p:nvPr>
        </p:nvSpPr>
        <p:spPr/>
        <p:txBody>
          <a:bodyPr/>
          <a:lstStyle/>
          <a:p>
            <a:fld id="{10744F1E-4BC9-3C43-B362-3A5E519C64DB}" type="slidenum">
              <a:rPr lang="en-US" smtClean="0"/>
              <a:t>‹#›</a:t>
            </a:fld>
            <a:endParaRPr lang="en-US"/>
          </a:p>
        </p:txBody>
      </p:sp>
    </p:spTree>
    <p:extLst>
      <p:ext uri="{BB962C8B-B14F-4D97-AF65-F5344CB8AC3E}">
        <p14:creationId xmlns:p14="http://schemas.microsoft.com/office/powerpoint/2010/main" val="17054293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E71C469-1A5D-7344-8729-6A9E37614D56}" type="datetime1">
              <a:rPr lang="en-US" smtClean="0"/>
              <a:t>3/27/15</a:t>
            </a:fld>
            <a:endParaRPr lang="en-US"/>
          </a:p>
        </p:txBody>
      </p:sp>
      <p:sp>
        <p:nvSpPr>
          <p:cNvPr id="5" name="Footer Placeholder 4"/>
          <p:cNvSpPr>
            <a:spLocks noGrp="1"/>
          </p:cNvSpPr>
          <p:nvPr>
            <p:ph type="ftr" sz="quarter" idx="11"/>
          </p:nvPr>
        </p:nvSpPr>
        <p:spPr/>
        <p:txBody>
          <a:bodyPr/>
          <a:lstStyle/>
          <a:p>
            <a:r>
              <a:rPr lang="en-US" smtClean="0"/>
              <a:t>Lecture 10</a:t>
            </a:r>
            <a:endParaRPr lang="en-US"/>
          </a:p>
        </p:txBody>
      </p:sp>
      <p:sp>
        <p:nvSpPr>
          <p:cNvPr id="6" name="Slide Number Placeholder 5"/>
          <p:cNvSpPr>
            <a:spLocks noGrp="1"/>
          </p:cNvSpPr>
          <p:nvPr>
            <p:ph type="sldNum" sz="quarter" idx="12"/>
          </p:nvPr>
        </p:nvSpPr>
        <p:spPr/>
        <p:txBody>
          <a:bodyPr/>
          <a:lstStyle/>
          <a:p>
            <a:fld id="{10744F1E-4BC9-3C43-B362-3A5E519C64DB}" type="slidenum">
              <a:rPr lang="en-US" smtClean="0"/>
              <a:t>‹#›</a:t>
            </a:fld>
            <a:endParaRPr lang="en-US"/>
          </a:p>
        </p:txBody>
      </p:sp>
    </p:spTree>
    <p:extLst>
      <p:ext uri="{BB962C8B-B14F-4D97-AF65-F5344CB8AC3E}">
        <p14:creationId xmlns:p14="http://schemas.microsoft.com/office/powerpoint/2010/main" val="37224875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05BC7D6-01E2-5F41-9F51-F9DDA8D5F3A6}" type="datetime1">
              <a:rPr lang="en-US" smtClean="0"/>
              <a:t>3/27/15</a:t>
            </a:fld>
            <a:endParaRPr lang="en-US"/>
          </a:p>
        </p:txBody>
      </p:sp>
      <p:sp>
        <p:nvSpPr>
          <p:cNvPr id="6" name="Footer Placeholder 5"/>
          <p:cNvSpPr>
            <a:spLocks noGrp="1"/>
          </p:cNvSpPr>
          <p:nvPr>
            <p:ph type="ftr" sz="quarter" idx="11"/>
          </p:nvPr>
        </p:nvSpPr>
        <p:spPr/>
        <p:txBody>
          <a:bodyPr/>
          <a:lstStyle/>
          <a:p>
            <a:r>
              <a:rPr lang="en-US" smtClean="0"/>
              <a:t>Lecture 10</a:t>
            </a:r>
            <a:endParaRPr lang="en-US"/>
          </a:p>
        </p:txBody>
      </p:sp>
      <p:sp>
        <p:nvSpPr>
          <p:cNvPr id="7" name="Slide Number Placeholder 6"/>
          <p:cNvSpPr>
            <a:spLocks noGrp="1"/>
          </p:cNvSpPr>
          <p:nvPr>
            <p:ph type="sldNum" sz="quarter" idx="12"/>
          </p:nvPr>
        </p:nvSpPr>
        <p:spPr/>
        <p:txBody>
          <a:bodyPr/>
          <a:lstStyle/>
          <a:p>
            <a:fld id="{10744F1E-4BC9-3C43-B362-3A5E519C64DB}" type="slidenum">
              <a:rPr lang="en-US" smtClean="0"/>
              <a:t>‹#›</a:t>
            </a:fld>
            <a:endParaRPr lang="en-US"/>
          </a:p>
        </p:txBody>
      </p:sp>
    </p:spTree>
    <p:extLst>
      <p:ext uri="{BB962C8B-B14F-4D97-AF65-F5344CB8AC3E}">
        <p14:creationId xmlns:p14="http://schemas.microsoft.com/office/powerpoint/2010/main" val="13731334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0C2A700-A33C-1546-901F-CC2DBB56CF5D}" type="datetime1">
              <a:rPr lang="en-US" smtClean="0"/>
              <a:t>3/27/15</a:t>
            </a:fld>
            <a:endParaRPr lang="en-US"/>
          </a:p>
        </p:txBody>
      </p:sp>
      <p:sp>
        <p:nvSpPr>
          <p:cNvPr id="8" name="Footer Placeholder 7"/>
          <p:cNvSpPr>
            <a:spLocks noGrp="1"/>
          </p:cNvSpPr>
          <p:nvPr>
            <p:ph type="ftr" sz="quarter" idx="11"/>
          </p:nvPr>
        </p:nvSpPr>
        <p:spPr/>
        <p:txBody>
          <a:bodyPr/>
          <a:lstStyle/>
          <a:p>
            <a:r>
              <a:rPr lang="en-US" smtClean="0"/>
              <a:t>Lecture 10</a:t>
            </a:r>
            <a:endParaRPr lang="en-US"/>
          </a:p>
        </p:txBody>
      </p:sp>
      <p:sp>
        <p:nvSpPr>
          <p:cNvPr id="9" name="Slide Number Placeholder 8"/>
          <p:cNvSpPr>
            <a:spLocks noGrp="1"/>
          </p:cNvSpPr>
          <p:nvPr>
            <p:ph type="sldNum" sz="quarter" idx="12"/>
          </p:nvPr>
        </p:nvSpPr>
        <p:spPr/>
        <p:txBody>
          <a:bodyPr/>
          <a:lstStyle/>
          <a:p>
            <a:fld id="{10744F1E-4BC9-3C43-B362-3A5E519C64DB}" type="slidenum">
              <a:rPr lang="en-US" smtClean="0"/>
              <a:t>‹#›</a:t>
            </a:fld>
            <a:endParaRPr lang="en-US"/>
          </a:p>
        </p:txBody>
      </p:sp>
    </p:spTree>
    <p:extLst>
      <p:ext uri="{BB962C8B-B14F-4D97-AF65-F5344CB8AC3E}">
        <p14:creationId xmlns:p14="http://schemas.microsoft.com/office/powerpoint/2010/main" val="4826220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CF43659-FC92-FD45-BF14-950A710E3EC9}" type="datetime1">
              <a:rPr lang="en-US" smtClean="0"/>
              <a:t>3/27/15</a:t>
            </a:fld>
            <a:endParaRPr lang="en-US"/>
          </a:p>
        </p:txBody>
      </p:sp>
      <p:sp>
        <p:nvSpPr>
          <p:cNvPr id="4" name="Footer Placeholder 3"/>
          <p:cNvSpPr>
            <a:spLocks noGrp="1"/>
          </p:cNvSpPr>
          <p:nvPr>
            <p:ph type="ftr" sz="quarter" idx="11"/>
          </p:nvPr>
        </p:nvSpPr>
        <p:spPr/>
        <p:txBody>
          <a:bodyPr/>
          <a:lstStyle/>
          <a:p>
            <a:r>
              <a:rPr lang="en-US" smtClean="0"/>
              <a:t>Lecture 10</a:t>
            </a:r>
            <a:endParaRPr lang="en-US"/>
          </a:p>
        </p:txBody>
      </p:sp>
      <p:sp>
        <p:nvSpPr>
          <p:cNvPr id="5" name="Slide Number Placeholder 4"/>
          <p:cNvSpPr>
            <a:spLocks noGrp="1"/>
          </p:cNvSpPr>
          <p:nvPr>
            <p:ph type="sldNum" sz="quarter" idx="12"/>
          </p:nvPr>
        </p:nvSpPr>
        <p:spPr/>
        <p:txBody>
          <a:bodyPr/>
          <a:lstStyle/>
          <a:p>
            <a:fld id="{10744F1E-4BC9-3C43-B362-3A5E519C64DB}" type="slidenum">
              <a:rPr lang="en-US" smtClean="0"/>
              <a:t>‹#›</a:t>
            </a:fld>
            <a:endParaRPr lang="en-US"/>
          </a:p>
        </p:txBody>
      </p:sp>
    </p:spTree>
    <p:extLst>
      <p:ext uri="{BB962C8B-B14F-4D97-AF65-F5344CB8AC3E}">
        <p14:creationId xmlns:p14="http://schemas.microsoft.com/office/powerpoint/2010/main" val="4116832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A27B0D-55AE-FE43-BD8B-8D053E771B2A}" type="datetime1">
              <a:rPr lang="en-US" smtClean="0"/>
              <a:t>3/27/15</a:t>
            </a:fld>
            <a:endParaRPr lang="en-US"/>
          </a:p>
        </p:txBody>
      </p:sp>
      <p:sp>
        <p:nvSpPr>
          <p:cNvPr id="3" name="Footer Placeholder 2"/>
          <p:cNvSpPr>
            <a:spLocks noGrp="1"/>
          </p:cNvSpPr>
          <p:nvPr>
            <p:ph type="ftr" sz="quarter" idx="11"/>
          </p:nvPr>
        </p:nvSpPr>
        <p:spPr/>
        <p:txBody>
          <a:bodyPr/>
          <a:lstStyle/>
          <a:p>
            <a:r>
              <a:rPr lang="en-US" smtClean="0"/>
              <a:t>Lecture 10</a:t>
            </a:r>
            <a:endParaRPr lang="en-US"/>
          </a:p>
        </p:txBody>
      </p:sp>
      <p:sp>
        <p:nvSpPr>
          <p:cNvPr id="4" name="Slide Number Placeholder 3"/>
          <p:cNvSpPr>
            <a:spLocks noGrp="1"/>
          </p:cNvSpPr>
          <p:nvPr>
            <p:ph type="sldNum" sz="quarter" idx="12"/>
          </p:nvPr>
        </p:nvSpPr>
        <p:spPr/>
        <p:txBody>
          <a:bodyPr/>
          <a:lstStyle/>
          <a:p>
            <a:fld id="{10744F1E-4BC9-3C43-B362-3A5E519C64DB}" type="slidenum">
              <a:rPr lang="en-US" smtClean="0"/>
              <a:t>‹#›</a:t>
            </a:fld>
            <a:endParaRPr lang="en-US"/>
          </a:p>
        </p:txBody>
      </p:sp>
    </p:spTree>
    <p:extLst>
      <p:ext uri="{BB962C8B-B14F-4D97-AF65-F5344CB8AC3E}">
        <p14:creationId xmlns:p14="http://schemas.microsoft.com/office/powerpoint/2010/main" val="36756104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13D553-B3E1-8F4D-BB03-944E6DC349DB}" type="datetime1">
              <a:rPr lang="en-US" smtClean="0"/>
              <a:t>3/27/15</a:t>
            </a:fld>
            <a:endParaRPr lang="en-US"/>
          </a:p>
        </p:txBody>
      </p:sp>
      <p:sp>
        <p:nvSpPr>
          <p:cNvPr id="6" name="Footer Placeholder 5"/>
          <p:cNvSpPr>
            <a:spLocks noGrp="1"/>
          </p:cNvSpPr>
          <p:nvPr>
            <p:ph type="ftr" sz="quarter" idx="11"/>
          </p:nvPr>
        </p:nvSpPr>
        <p:spPr/>
        <p:txBody>
          <a:bodyPr/>
          <a:lstStyle/>
          <a:p>
            <a:r>
              <a:rPr lang="en-US" smtClean="0"/>
              <a:t>Lecture 10</a:t>
            </a:r>
            <a:endParaRPr lang="en-US"/>
          </a:p>
        </p:txBody>
      </p:sp>
      <p:sp>
        <p:nvSpPr>
          <p:cNvPr id="7" name="Slide Number Placeholder 6"/>
          <p:cNvSpPr>
            <a:spLocks noGrp="1"/>
          </p:cNvSpPr>
          <p:nvPr>
            <p:ph type="sldNum" sz="quarter" idx="12"/>
          </p:nvPr>
        </p:nvSpPr>
        <p:spPr/>
        <p:txBody>
          <a:bodyPr/>
          <a:lstStyle/>
          <a:p>
            <a:fld id="{10744F1E-4BC9-3C43-B362-3A5E519C64DB}" type="slidenum">
              <a:rPr lang="en-US" smtClean="0"/>
              <a:t>‹#›</a:t>
            </a:fld>
            <a:endParaRPr lang="en-US"/>
          </a:p>
        </p:txBody>
      </p:sp>
    </p:spTree>
    <p:extLst>
      <p:ext uri="{BB962C8B-B14F-4D97-AF65-F5344CB8AC3E}">
        <p14:creationId xmlns:p14="http://schemas.microsoft.com/office/powerpoint/2010/main" val="7350883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47E1F5-DF24-2141-A75A-04A15E0DD9EB}" type="datetime1">
              <a:rPr lang="en-US" smtClean="0"/>
              <a:t>3/27/15</a:t>
            </a:fld>
            <a:endParaRPr lang="en-US"/>
          </a:p>
        </p:txBody>
      </p:sp>
      <p:sp>
        <p:nvSpPr>
          <p:cNvPr id="6" name="Footer Placeholder 5"/>
          <p:cNvSpPr>
            <a:spLocks noGrp="1"/>
          </p:cNvSpPr>
          <p:nvPr>
            <p:ph type="ftr" sz="quarter" idx="11"/>
          </p:nvPr>
        </p:nvSpPr>
        <p:spPr/>
        <p:txBody>
          <a:bodyPr/>
          <a:lstStyle/>
          <a:p>
            <a:r>
              <a:rPr lang="en-US" smtClean="0"/>
              <a:t>Lecture 10</a:t>
            </a:r>
            <a:endParaRPr lang="en-US"/>
          </a:p>
        </p:txBody>
      </p:sp>
      <p:sp>
        <p:nvSpPr>
          <p:cNvPr id="7" name="Slide Number Placeholder 6"/>
          <p:cNvSpPr>
            <a:spLocks noGrp="1"/>
          </p:cNvSpPr>
          <p:nvPr>
            <p:ph type="sldNum" sz="quarter" idx="12"/>
          </p:nvPr>
        </p:nvSpPr>
        <p:spPr/>
        <p:txBody>
          <a:bodyPr/>
          <a:lstStyle/>
          <a:p>
            <a:fld id="{10744F1E-4BC9-3C43-B362-3A5E519C64DB}" type="slidenum">
              <a:rPr lang="en-US" smtClean="0"/>
              <a:t>‹#›</a:t>
            </a:fld>
            <a:endParaRPr lang="en-US"/>
          </a:p>
        </p:txBody>
      </p:sp>
    </p:spTree>
    <p:extLst>
      <p:ext uri="{BB962C8B-B14F-4D97-AF65-F5344CB8AC3E}">
        <p14:creationId xmlns:p14="http://schemas.microsoft.com/office/powerpoint/2010/main" val="372805847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714CAC-630A-1F42-B557-F4DB49BDC053}" type="datetime1">
              <a:rPr lang="en-US" smtClean="0"/>
              <a:t>3/27/15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Lecture 10</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744F1E-4BC9-3C43-B362-3A5E519C64DB}" type="slidenum">
              <a:rPr lang="en-US" smtClean="0"/>
              <a:t>‹#›</a:t>
            </a:fld>
            <a:endParaRPr lang="en-US"/>
          </a:p>
        </p:txBody>
      </p:sp>
    </p:spTree>
    <p:extLst>
      <p:ext uri="{BB962C8B-B14F-4D97-AF65-F5344CB8AC3E}">
        <p14:creationId xmlns:p14="http://schemas.microsoft.com/office/powerpoint/2010/main" val="39171061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png"/><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9.png"/><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9.png"/><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9.png"/><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8.xml"/><Relationship Id="rId5" Type="http://schemas.openxmlformats.org/officeDocument/2006/relationships/image" Target="../media/image14.png"/><Relationship Id="rId1" Type="http://schemas.microsoft.com/office/2007/relationships/media" Target="../media/media2.mp4"/><Relationship Id="rId2" Type="http://schemas.openxmlformats.org/officeDocument/2006/relationships/video" Target="../media/media2.mp4"/></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18.png"/><Relationship Id="rId1" Type="http://schemas.microsoft.com/office/2007/relationships/media" Target="../media/media3.mov"/><Relationship Id="rId2" Type="http://schemas.openxmlformats.org/officeDocument/2006/relationships/video" Target="../media/media3.mov"/></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20.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21.jpg"/></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27.png"/><Relationship Id="rId1" Type="http://schemas.openxmlformats.org/officeDocument/2006/relationships/slideLayout" Target="../slideLayouts/slideLayout1.xml"/><Relationship Id="rId2" Type="http://schemas.openxmlformats.org/officeDocument/2006/relationships/image" Target="../media/image2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png"/><Relationship Id="rId1" Type="http://schemas.microsoft.com/office/2007/relationships/media" Target="../media/media1.mov"/><Relationship Id="rId2" Type="http://schemas.openxmlformats.org/officeDocument/2006/relationships/video" Target="../media/media1.mov"/></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2.tif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3.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4.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61091" y="361114"/>
            <a:ext cx="8504309" cy="5786199"/>
          </a:xfrm>
          <a:prstGeom prst="rect">
            <a:avLst/>
          </a:prstGeom>
          <a:noFill/>
        </p:spPr>
        <p:txBody>
          <a:bodyPr wrap="square" rtlCol="0">
            <a:spAutoFit/>
          </a:bodyPr>
          <a:lstStyle/>
          <a:p>
            <a:pPr algn="ctr"/>
            <a:r>
              <a:rPr lang="en-US" sz="3200" b="1" dirty="0" smtClean="0">
                <a:solidFill>
                  <a:srgbClr val="FFFF00"/>
                </a:solidFill>
                <a:latin typeface="Arial"/>
                <a:cs typeface="Arial"/>
              </a:rPr>
              <a:t>10</a:t>
            </a:r>
            <a:r>
              <a:rPr lang="en-US" sz="3200" b="1" dirty="0">
                <a:solidFill>
                  <a:srgbClr val="FFFF00"/>
                </a:solidFill>
                <a:latin typeface="Arial"/>
                <a:cs typeface="Arial"/>
              </a:rPr>
              <a:t>: Assessing Hazards</a:t>
            </a:r>
          </a:p>
          <a:p>
            <a:pPr algn="ctr"/>
            <a:endParaRPr lang="en-US" sz="3200" b="1" dirty="0">
              <a:solidFill>
                <a:srgbClr val="FFFF00"/>
              </a:solidFill>
              <a:latin typeface="Arial"/>
              <a:cs typeface="Arial"/>
            </a:endParaRPr>
          </a:p>
          <a:p>
            <a:pPr algn="ctr"/>
            <a:r>
              <a:rPr lang="en-US" sz="3200" b="1" dirty="0">
                <a:solidFill>
                  <a:srgbClr val="FFFF00"/>
                </a:solidFill>
                <a:latin typeface="Arial"/>
                <a:cs typeface="Arial"/>
              </a:rPr>
              <a:t>"There are known </a:t>
            </a:r>
            <a:r>
              <a:rPr lang="en-US" sz="3200" b="1" dirty="0" err="1">
                <a:solidFill>
                  <a:srgbClr val="FFFF00"/>
                </a:solidFill>
                <a:latin typeface="Arial"/>
                <a:cs typeface="Arial"/>
              </a:rPr>
              <a:t>knowns</a:t>
            </a:r>
            <a:r>
              <a:rPr lang="en-US" sz="3200" b="1" dirty="0">
                <a:solidFill>
                  <a:srgbClr val="FFFF00"/>
                </a:solidFill>
                <a:latin typeface="Arial"/>
                <a:cs typeface="Arial"/>
              </a:rPr>
              <a:t>. These are things we know that we know. There are known unknowns. That is to say, there are things that we know we don't know. But there are also unknown unknowns. There are things we don't know we don't know."</a:t>
            </a:r>
          </a:p>
          <a:p>
            <a:pPr algn="ctr"/>
            <a:endParaRPr lang="en-US" sz="3200" b="1" dirty="0" smtClean="0">
              <a:solidFill>
                <a:srgbClr val="FFFF00"/>
              </a:solidFill>
              <a:latin typeface="Arial"/>
              <a:cs typeface="Arial"/>
            </a:endParaRPr>
          </a:p>
          <a:p>
            <a:pPr algn="ctr"/>
            <a:r>
              <a:rPr lang="en-US" sz="3200" b="1" dirty="0" smtClean="0">
                <a:solidFill>
                  <a:srgbClr val="FFFF00"/>
                </a:solidFill>
                <a:latin typeface="Arial"/>
                <a:cs typeface="Arial"/>
              </a:rPr>
              <a:t>U.S. Secretary </a:t>
            </a:r>
            <a:r>
              <a:rPr lang="en-US" sz="3200" b="1" dirty="0">
                <a:solidFill>
                  <a:srgbClr val="FFFF00"/>
                </a:solidFill>
                <a:latin typeface="Arial"/>
                <a:cs typeface="Arial"/>
              </a:rPr>
              <a:t>of Defense Donald Rumsfeld</a:t>
            </a:r>
          </a:p>
          <a:p>
            <a:pPr algn="ctr"/>
            <a:endParaRPr lang="en-US" dirty="0"/>
          </a:p>
        </p:txBody>
      </p:sp>
      <p:sp>
        <p:nvSpPr>
          <p:cNvPr id="2" name="Footer Placeholder 1"/>
          <p:cNvSpPr>
            <a:spLocks noGrp="1"/>
          </p:cNvSpPr>
          <p:nvPr>
            <p:ph type="ftr" sz="quarter" idx="11"/>
          </p:nvPr>
        </p:nvSpPr>
        <p:spPr/>
        <p:txBody>
          <a:bodyPr/>
          <a:lstStyle/>
          <a:p>
            <a:r>
              <a:rPr lang="en-US" smtClean="0"/>
              <a:t>Lecture 10</a:t>
            </a:r>
            <a:endParaRPr lang="en-US"/>
          </a:p>
        </p:txBody>
      </p:sp>
      <p:sp>
        <p:nvSpPr>
          <p:cNvPr id="4" name="Slide Number Placeholder 3"/>
          <p:cNvSpPr>
            <a:spLocks noGrp="1"/>
          </p:cNvSpPr>
          <p:nvPr>
            <p:ph type="sldNum" sz="quarter" idx="12"/>
          </p:nvPr>
        </p:nvSpPr>
        <p:spPr/>
        <p:txBody>
          <a:bodyPr/>
          <a:lstStyle/>
          <a:p>
            <a:fld id="{10744F1E-4BC9-3C43-B362-3A5E519C64DB}" type="slidenum">
              <a:rPr lang="en-US" smtClean="0"/>
              <a:t>1</a:t>
            </a:fld>
            <a:endParaRPr lang="en-US"/>
          </a:p>
        </p:txBody>
      </p:sp>
    </p:spTree>
    <p:extLst>
      <p:ext uri="{BB962C8B-B14F-4D97-AF65-F5344CB8AC3E}">
        <p14:creationId xmlns:p14="http://schemas.microsoft.com/office/powerpoint/2010/main" val="152869316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Lecture 10</a:t>
            </a:r>
            <a:endParaRPr lang="en-US"/>
          </a:p>
        </p:txBody>
      </p:sp>
      <p:sp>
        <p:nvSpPr>
          <p:cNvPr id="4" name="Slide Number Placeholder 3"/>
          <p:cNvSpPr>
            <a:spLocks noGrp="1"/>
          </p:cNvSpPr>
          <p:nvPr>
            <p:ph type="sldNum" sz="quarter" idx="12"/>
          </p:nvPr>
        </p:nvSpPr>
        <p:spPr/>
        <p:txBody>
          <a:bodyPr/>
          <a:lstStyle/>
          <a:p>
            <a:fld id="{10744F1E-4BC9-3C43-B362-3A5E519C64DB}" type="slidenum">
              <a:rPr lang="en-US" smtClean="0"/>
              <a:t>10</a:t>
            </a:fld>
            <a:endParaRPr lang="en-US"/>
          </a:p>
        </p:txBody>
      </p:sp>
      <p:sp>
        <p:nvSpPr>
          <p:cNvPr id="5" name="TextBox 4"/>
          <p:cNvSpPr txBox="1"/>
          <p:nvPr/>
        </p:nvSpPr>
        <p:spPr>
          <a:xfrm>
            <a:off x="655644" y="4059388"/>
            <a:ext cx="8031156" cy="1754327"/>
          </a:xfrm>
          <a:prstGeom prst="rect">
            <a:avLst/>
          </a:prstGeom>
          <a:noFill/>
        </p:spPr>
        <p:txBody>
          <a:bodyPr wrap="square" rtlCol="0">
            <a:spAutoFit/>
          </a:bodyPr>
          <a:lstStyle/>
          <a:p>
            <a:pPr algn="ctr"/>
            <a:endParaRPr lang="en-US" sz="2000" dirty="0" smtClean="0">
              <a:solidFill>
                <a:srgbClr val="FFFF00"/>
              </a:solidFill>
            </a:endParaRPr>
          </a:p>
          <a:p>
            <a:pPr algn="ctr"/>
            <a:r>
              <a:rPr lang="en-US" sz="2200" dirty="0" smtClean="0">
                <a:solidFill>
                  <a:srgbClr val="FFFF00"/>
                </a:solidFill>
              </a:rPr>
              <a:t>CQ: </a:t>
            </a:r>
            <a:r>
              <a:rPr lang="en-US" sz="2200" dirty="0" smtClean="0"/>
              <a:t> </a:t>
            </a:r>
            <a:r>
              <a:rPr lang="en-US" sz="2200" dirty="0">
                <a:solidFill>
                  <a:srgbClr val="FFFF00"/>
                </a:solidFill>
              </a:rPr>
              <a:t>Earthquake hazard maps typically show high-hazard bull's-eyes at the locations of past large earthquakes. Are such maps being made with time-independent or time-dependent probabilities?</a:t>
            </a:r>
          </a:p>
          <a:p>
            <a:pPr algn="ctr"/>
            <a:r>
              <a:rPr lang="en-US" sz="2200" dirty="0" smtClean="0">
                <a:solidFill>
                  <a:srgbClr val="FFFF00"/>
                </a:solidFill>
              </a:rPr>
              <a:t>  </a:t>
            </a:r>
            <a:endParaRPr lang="en-US" sz="2200" dirty="0">
              <a:solidFill>
                <a:srgbClr val="FFFF00"/>
              </a:solidFill>
            </a:endParaRPr>
          </a:p>
        </p:txBody>
      </p:sp>
      <p:pic>
        <p:nvPicPr>
          <p:cNvPr id="6" name="Picture 5"/>
          <p:cNvPicPr>
            <a:picLocks noChangeAspect="1"/>
          </p:cNvPicPr>
          <p:nvPr/>
        </p:nvPicPr>
        <p:blipFill rotWithShape="1">
          <a:blip r:embed="rId2"/>
          <a:srcRect l="3252" r="2268"/>
          <a:stretch/>
        </p:blipFill>
        <p:spPr>
          <a:xfrm>
            <a:off x="286383" y="170933"/>
            <a:ext cx="8522653" cy="3776385"/>
          </a:xfrm>
          <a:prstGeom prst="rect">
            <a:avLst/>
          </a:prstGeom>
        </p:spPr>
      </p:pic>
    </p:spTree>
    <p:extLst>
      <p:ext uri="{BB962C8B-B14F-4D97-AF65-F5344CB8AC3E}">
        <p14:creationId xmlns:p14="http://schemas.microsoft.com/office/powerpoint/2010/main" val="235586452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47085" y="208065"/>
            <a:ext cx="4326078" cy="6512961"/>
          </a:xfrm>
          <a:prstGeom prst="rect">
            <a:avLst/>
          </a:prstGeom>
        </p:spPr>
      </p:pic>
      <p:sp>
        <p:nvSpPr>
          <p:cNvPr id="4" name="Footer Placeholder 3"/>
          <p:cNvSpPr>
            <a:spLocks noGrp="1"/>
          </p:cNvSpPr>
          <p:nvPr>
            <p:ph type="ftr" sz="quarter" idx="11"/>
          </p:nvPr>
        </p:nvSpPr>
        <p:spPr/>
        <p:txBody>
          <a:bodyPr/>
          <a:lstStyle/>
          <a:p>
            <a:r>
              <a:rPr lang="en-US" smtClean="0"/>
              <a:t>Lecture 10</a:t>
            </a:r>
            <a:endParaRPr lang="en-US"/>
          </a:p>
        </p:txBody>
      </p:sp>
      <p:sp>
        <p:nvSpPr>
          <p:cNvPr id="5" name="Slide Number Placeholder 4"/>
          <p:cNvSpPr>
            <a:spLocks noGrp="1"/>
          </p:cNvSpPr>
          <p:nvPr>
            <p:ph type="sldNum" sz="quarter" idx="12"/>
          </p:nvPr>
        </p:nvSpPr>
        <p:spPr/>
        <p:txBody>
          <a:bodyPr/>
          <a:lstStyle/>
          <a:p>
            <a:fld id="{10744F1E-4BC9-3C43-B362-3A5E519C64DB}" type="slidenum">
              <a:rPr lang="en-US" smtClean="0"/>
              <a:t>11</a:t>
            </a:fld>
            <a:endParaRPr lang="en-US"/>
          </a:p>
        </p:txBody>
      </p:sp>
      <p:sp>
        <p:nvSpPr>
          <p:cNvPr id="6" name="TextBox 5"/>
          <p:cNvSpPr txBox="1"/>
          <p:nvPr/>
        </p:nvSpPr>
        <p:spPr>
          <a:xfrm>
            <a:off x="5491069" y="423372"/>
            <a:ext cx="3195731" cy="5940088"/>
          </a:xfrm>
          <a:prstGeom prst="rect">
            <a:avLst/>
          </a:prstGeom>
          <a:noFill/>
        </p:spPr>
        <p:txBody>
          <a:bodyPr wrap="square" rtlCol="0">
            <a:spAutoFit/>
          </a:bodyPr>
          <a:lstStyle/>
          <a:p>
            <a:r>
              <a:rPr lang="en-US" sz="2000" b="1" dirty="0" smtClean="0">
                <a:solidFill>
                  <a:srgbClr val="FFFF00"/>
                </a:solidFill>
              </a:rPr>
              <a:t>PAN10.5</a:t>
            </a:r>
            <a:r>
              <a:rPr lang="en-US" sz="2000" b="1" dirty="0">
                <a:solidFill>
                  <a:srgbClr val="FFFF00"/>
                </a:solidFill>
              </a:rPr>
              <a:t>: (a) Seismic hazard map for China produced prior to the 2008 </a:t>
            </a:r>
            <a:r>
              <a:rPr lang="en-US" sz="2000" b="1" dirty="0" err="1">
                <a:solidFill>
                  <a:srgbClr val="FFFF00"/>
                </a:solidFill>
              </a:rPr>
              <a:t>Wenchuan</a:t>
            </a:r>
            <a:r>
              <a:rPr lang="en-US" sz="2000" b="1" dirty="0">
                <a:solidFill>
                  <a:srgbClr val="FFFF00"/>
                </a:solidFill>
              </a:rPr>
              <a:t> earthquake, which occurred on the </a:t>
            </a:r>
            <a:r>
              <a:rPr lang="en-US" sz="2000" b="1" dirty="0" err="1">
                <a:solidFill>
                  <a:srgbClr val="FFFF00"/>
                </a:solidFill>
              </a:rPr>
              <a:t>Longmenshan</a:t>
            </a:r>
            <a:r>
              <a:rPr lang="en-US" sz="2000" b="1" dirty="0">
                <a:solidFill>
                  <a:srgbClr val="FFFF00"/>
                </a:solidFill>
              </a:rPr>
              <a:t> Fault (black rectangle). </a:t>
            </a:r>
            <a:endParaRPr lang="en-US" sz="2000" b="1" dirty="0" smtClean="0">
              <a:solidFill>
                <a:srgbClr val="FFFF00"/>
              </a:solidFill>
            </a:endParaRPr>
          </a:p>
          <a:p>
            <a:endParaRPr lang="en-US" sz="2000" b="1" dirty="0">
              <a:solidFill>
                <a:srgbClr val="FFFF00"/>
              </a:solidFill>
            </a:endParaRPr>
          </a:p>
          <a:p>
            <a:r>
              <a:rPr lang="en-US" sz="2000" b="1" dirty="0" smtClean="0">
                <a:solidFill>
                  <a:srgbClr val="FFFF00"/>
                </a:solidFill>
              </a:rPr>
              <a:t>(</a:t>
            </a:r>
            <a:r>
              <a:rPr lang="en-US" sz="2000" b="1" dirty="0">
                <a:solidFill>
                  <a:srgbClr val="FFFF00"/>
                </a:solidFill>
              </a:rPr>
              <a:t>b) Seismicity in the region. The hazard map showed low hazard on the </a:t>
            </a:r>
            <a:r>
              <a:rPr lang="en-US" sz="2000" b="1" dirty="0" err="1">
                <a:solidFill>
                  <a:srgbClr val="FFFF00"/>
                </a:solidFill>
              </a:rPr>
              <a:t>Longmenshan</a:t>
            </a:r>
            <a:r>
              <a:rPr lang="en-US" sz="2000" b="1" dirty="0">
                <a:solidFill>
                  <a:srgbClr val="FFFF00"/>
                </a:solidFill>
              </a:rPr>
              <a:t> fault, on which little instrumentally recorded seismicity had occurred before the </a:t>
            </a:r>
            <a:r>
              <a:rPr lang="en-US" sz="2000" b="1" dirty="0" err="1">
                <a:solidFill>
                  <a:srgbClr val="FFFF00"/>
                </a:solidFill>
              </a:rPr>
              <a:t>Wenchuan</a:t>
            </a:r>
            <a:r>
              <a:rPr lang="en-US" sz="2000" b="1" dirty="0">
                <a:solidFill>
                  <a:srgbClr val="FFFF00"/>
                </a:solidFill>
              </a:rPr>
              <a:t> earthquake, and higher hazard on faults nearby that showed more seismicity. (Stein et al., 2012) </a:t>
            </a:r>
            <a:endParaRPr lang="en-US" sz="2000" dirty="0">
              <a:solidFill>
                <a:srgbClr val="FFFF00"/>
              </a:solidFill>
            </a:endParaRPr>
          </a:p>
        </p:txBody>
      </p:sp>
    </p:spTree>
    <p:extLst>
      <p:ext uri="{BB962C8B-B14F-4D97-AF65-F5344CB8AC3E}">
        <p14:creationId xmlns:p14="http://schemas.microsoft.com/office/powerpoint/2010/main" val="348411994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1328" r="48321"/>
          <a:stretch/>
        </p:blipFill>
        <p:spPr>
          <a:xfrm>
            <a:off x="871596" y="294908"/>
            <a:ext cx="5115357" cy="2847406"/>
          </a:xfrm>
          <a:prstGeom prst="rect">
            <a:avLst/>
          </a:prstGeom>
        </p:spPr>
      </p:pic>
      <p:pic>
        <p:nvPicPr>
          <p:cNvPr id="4" name="Picture 3"/>
          <p:cNvPicPr>
            <a:picLocks noChangeAspect="1"/>
          </p:cNvPicPr>
          <p:nvPr/>
        </p:nvPicPr>
        <p:blipFill rotWithShape="1">
          <a:blip r:embed="rId2"/>
          <a:srcRect l="51678" r="1074"/>
          <a:stretch/>
        </p:blipFill>
        <p:spPr>
          <a:xfrm>
            <a:off x="871597" y="3191694"/>
            <a:ext cx="5115356" cy="3034361"/>
          </a:xfrm>
          <a:prstGeom prst="rect">
            <a:avLst/>
          </a:prstGeom>
        </p:spPr>
      </p:pic>
      <p:sp>
        <p:nvSpPr>
          <p:cNvPr id="5" name="Footer Placeholder 4"/>
          <p:cNvSpPr>
            <a:spLocks noGrp="1"/>
          </p:cNvSpPr>
          <p:nvPr>
            <p:ph type="ftr" sz="quarter" idx="11"/>
          </p:nvPr>
        </p:nvSpPr>
        <p:spPr/>
        <p:txBody>
          <a:bodyPr/>
          <a:lstStyle/>
          <a:p>
            <a:r>
              <a:rPr lang="en-US" smtClean="0"/>
              <a:t>Lecture 10</a:t>
            </a:r>
            <a:endParaRPr lang="en-US"/>
          </a:p>
        </p:txBody>
      </p:sp>
      <p:sp>
        <p:nvSpPr>
          <p:cNvPr id="6" name="Slide Number Placeholder 5"/>
          <p:cNvSpPr>
            <a:spLocks noGrp="1"/>
          </p:cNvSpPr>
          <p:nvPr>
            <p:ph type="sldNum" sz="quarter" idx="12"/>
          </p:nvPr>
        </p:nvSpPr>
        <p:spPr/>
        <p:txBody>
          <a:bodyPr/>
          <a:lstStyle/>
          <a:p>
            <a:fld id="{10744F1E-4BC9-3C43-B362-3A5E519C64DB}" type="slidenum">
              <a:rPr lang="en-US" smtClean="0"/>
              <a:t>12</a:t>
            </a:fld>
            <a:endParaRPr lang="en-US"/>
          </a:p>
        </p:txBody>
      </p:sp>
      <p:sp>
        <p:nvSpPr>
          <p:cNvPr id="7" name="TextBox 6"/>
          <p:cNvSpPr txBox="1"/>
          <p:nvPr/>
        </p:nvSpPr>
        <p:spPr>
          <a:xfrm>
            <a:off x="6387570" y="410920"/>
            <a:ext cx="2403121" cy="4062651"/>
          </a:xfrm>
          <a:prstGeom prst="rect">
            <a:avLst/>
          </a:prstGeom>
          <a:noFill/>
        </p:spPr>
        <p:txBody>
          <a:bodyPr wrap="square" rtlCol="0">
            <a:spAutoFit/>
          </a:bodyPr>
          <a:lstStyle/>
          <a:p>
            <a:r>
              <a:rPr lang="en-US" sz="2000" b="1" dirty="0" smtClean="0">
                <a:solidFill>
                  <a:srgbClr val="FFFF00"/>
                </a:solidFill>
              </a:rPr>
              <a:t>PAN 10.6</a:t>
            </a:r>
            <a:r>
              <a:rPr lang="en-US" sz="2000" b="1" dirty="0">
                <a:solidFill>
                  <a:srgbClr val="FFFF00"/>
                </a:solidFill>
              </a:rPr>
              <a:t>: In many continental fault systems, it appears that rather than one main fault staying active for a long time (top), many faults turn on and off (bottom).  (McKenna et al., 2007)</a:t>
            </a:r>
            <a:endParaRPr lang="en-US" sz="2000" dirty="0">
              <a:solidFill>
                <a:srgbClr val="FFFF00"/>
              </a:solidFill>
            </a:endParaRPr>
          </a:p>
          <a:p>
            <a:r>
              <a:rPr lang="en-US" sz="2000" dirty="0">
                <a:solidFill>
                  <a:srgbClr val="FFFF00"/>
                </a:solidFill>
              </a:rPr>
              <a:t> </a:t>
            </a:r>
          </a:p>
          <a:p>
            <a:endParaRPr lang="en-US" dirty="0"/>
          </a:p>
        </p:txBody>
      </p:sp>
    </p:spTree>
    <p:extLst>
      <p:ext uri="{BB962C8B-B14F-4D97-AF65-F5344CB8AC3E}">
        <p14:creationId xmlns:p14="http://schemas.microsoft.com/office/powerpoint/2010/main" val="288155078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 hidden="1"/>
          <p:cNvSpPr>
            <a:spLocks noGrp="1" noChangeArrowheads="1"/>
          </p:cNvSpPr>
          <p:nvPr>
            <p:ph type="title"/>
          </p:nvPr>
        </p:nvSpPr>
        <p:spPr/>
        <p:txBody>
          <a:bodyPr/>
          <a:lstStyle/>
          <a:p>
            <a:endParaRPr lang="en-US">
              <a:latin typeface="Arial" charset="0"/>
              <a:ea typeface="ＭＳ Ｐゴシック" charset="0"/>
              <a:cs typeface="ＭＳ Ｐゴシック" charset="0"/>
            </a:endParaRPr>
          </a:p>
        </p:txBody>
      </p:sp>
      <p:sp>
        <p:nvSpPr>
          <p:cNvPr id="86018" name="Rectangle 3" descr="fig62"/>
          <p:cNvSpPr>
            <a:spLocks noGrp="1" noChangeAspect="1" noChangeArrowheads="1"/>
          </p:cNvSpPr>
          <p:nvPr/>
        </p:nvSpPr>
        <p:spPr bwMode="auto">
          <a:xfrm>
            <a:off x="0" y="404813"/>
            <a:ext cx="9144000" cy="6046787"/>
          </a:xfrm>
          <a:prstGeom prst="rect">
            <a:avLst/>
          </a:prstGeom>
          <a:blipFill dpi="0" rotWithShape="1">
            <a:blip r:embed="rId3"/>
            <a:srcRect/>
            <a:stretch>
              <a:fillRect/>
            </a:stretch>
          </a:blipFill>
          <a:ln w="9525">
            <a:solidFill>
              <a:schemeClr val="tx1"/>
            </a:solidFill>
            <a:miter lim="800000"/>
            <a:headEnd/>
            <a:tailEnd/>
          </a:ln>
        </p:spPr>
        <p:txBody>
          <a:bodyPr/>
          <a:lstStyle/>
          <a:p>
            <a:endParaRPr lang="en-US"/>
          </a:p>
        </p:txBody>
      </p:sp>
      <p:grpSp>
        <p:nvGrpSpPr>
          <p:cNvPr id="86019" name="Group 4"/>
          <p:cNvGrpSpPr>
            <a:grpSpLocks/>
          </p:cNvGrpSpPr>
          <p:nvPr/>
        </p:nvGrpSpPr>
        <p:grpSpPr bwMode="auto">
          <a:xfrm>
            <a:off x="241300" y="460375"/>
            <a:ext cx="7721600" cy="6397625"/>
            <a:chOff x="152" y="290"/>
            <a:chExt cx="4864" cy="4030"/>
          </a:xfrm>
        </p:grpSpPr>
        <p:grpSp>
          <p:nvGrpSpPr>
            <p:cNvPr id="86028" name="Group 5"/>
            <p:cNvGrpSpPr>
              <a:grpSpLocks/>
            </p:cNvGrpSpPr>
            <p:nvPr/>
          </p:nvGrpSpPr>
          <p:grpSpPr bwMode="auto">
            <a:xfrm>
              <a:off x="152" y="320"/>
              <a:ext cx="1522" cy="598"/>
              <a:chOff x="267" y="880"/>
              <a:chExt cx="1522" cy="598"/>
            </a:xfrm>
          </p:grpSpPr>
          <p:sp>
            <p:nvSpPr>
              <p:cNvPr id="86031" name="Oval 6"/>
              <p:cNvSpPr>
                <a:spLocks noChangeArrowheads="1"/>
              </p:cNvSpPr>
              <p:nvPr/>
            </p:nvSpPr>
            <p:spPr bwMode="auto">
              <a:xfrm>
                <a:off x="269" y="944"/>
                <a:ext cx="131" cy="131"/>
              </a:xfrm>
              <a:prstGeom prst="ellipse">
                <a:avLst/>
              </a:prstGeom>
              <a:solidFill>
                <a:srgbClr val="0000FF"/>
              </a:solidFill>
              <a:ln w="9525">
                <a:solidFill>
                  <a:schemeClr val="tx1"/>
                </a:solidFill>
                <a:round/>
                <a:headEnd/>
                <a:tailEnd/>
              </a:ln>
            </p:spPr>
            <p:txBody>
              <a:bodyPr wrap="none" anchor="ctr"/>
              <a:lstStyle/>
              <a:p>
                <a:endParaRPr lang="en-US"/>
              </a:p>
            </p:txBody>
          </p:sp>
          <p:sp>
            <p:nvSpPr>
              <p:cNvPr id="86032" name="Oval 7"/>
              <p:cNvSpPr>
                <a:spLocks noChangeArrowheads="1"/>
              </p:cNvSpPr>
              <p:nvPr/>
            </p:nvSpPr>
            <p:spPr bwMode="auto">
              <a:xfrm>
                <a:off x="268" y="1118"/>
                <a:ext cx="131" cy="131"/>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6033" name="Oval 8"/>
              <p:cNvSpPr>
                <a:spLocks noChangeArrowheads="1"/>
              </p:cNvSpPr>
              <p:nvPr/>
            </p:nvSpPr>
            <p:spPr bwMode="auto">
              <a:xfrm>
                <a:off x="267" y="1292"/>
                <a:ext cx="131" cy="131"/>
              </a:xfrm>
              <a:prstGeom prst="ellipse">
                <a:avLst/>
              </a:prstGeom>
              <a:solidFill>
                <a:srgbClr val="FF0000"/>
              </a:solidFill>
              <a:ln w="9525">
                <a:solidFill>
                  <a:schemeClr val="tx1"/>
                </a:solidFill>
                <a:round/>
                <a:headEnd/>
                <a:tailEnd/>
              </a:ln>
            </p:spPr>
            <p:txBody>
              <a:bodyPr wrap="none" anchor="ctr"/>
              <a:lstStyle/>
              <a:p>
                <a:endParaRPr lang="en-US"/>
              </a:p>
            </p:txBody>
          </p:sp>
          <p:sp>
            <p:nvSpPr>
              <p:cNvPr id="86034" name="Text Box 9"/>
              <p:cNvSpPr txBox="1">
                <a:spLocks noChangeArrowheads="1"/>
              </p:cNvSpPr>
              <p:nvPr/>
            </p:nvSpPr>
            <p:spPr bwMode="auto">
              <a:xfrm>
                <a:off x="420" y="880"/>
                <a:ext cx="1197"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altLang="zh-CN" sz="1800" i="0">
                    <a:ea typeface="宋体" charset="0"/>
                    <a:cs typeface="宋体" charset="0"/>
                  </a:rPr>
                  <a:t>during the period</a:t>
                </a:r>
              </a:p>
            </p:txBody>
          </p:sp>
          <p:sp>
            <p:nvSpPr>
              <p:cNvPr id="86035" name="Text Box 10"/>
              <p:cNvSpPr txBox="1">
                <a:spLocks noChangeArrowheads="1"/>
              </p:cNvSpPr>
              <p:nvPr/>
            </p:nvSpPr>
            <p:spPr bwMode="auto">
              <a:xfrm>
                <a:off x="431" y="1055"/>
                <a:ext cx="124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altLang="zh-CN" sz="1800" i="0">
                    <a:ea typeface="宋体" charset="0"/>
                    <a:cs typeface="宋体" charset="0"/>
                  </a:rPr>
                  <a:t>prior to the period</a:t>
                </a:r>
              </a:p>
            </p:txBody>
          </p:sp>
          <p:sp>
            <p:nvSpPr>
              <p:cNvPr id="86036" name="Text Box 11"/>
              <p:cNvSpPr txBox="1">
                <a:spLocks noChangeArrowheads="1"/>
              </p:cNvSpPr>
              <p:nvPr/>
            </p:nvSpPr>
            <p:spPr bwMode="auto">
              <a:xfrm>
                <a:off x="424" y="1247"/>
                <a:ext cx="136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altLang="zh-CN" sz="1800" i="0">
                    <a:ea typeface="宋体" charset="0"/>
                    <a:cs typeface="宋体" charset="0"/>
                  </a:rPr>
                  <a:t>instrumental events</a:t>
                </a:r>
              </a:p>
            </p:txBody>
          </p:sp>
        </p:grpSp>
        <p:sp>
          <p:nvSpPr>
            <p:cNvPr id="124940" name="Text Box 12"/>
            <p:cNvSpPr txBox="1">
              <a:spLocks noChangeArrowheads="1"/>
            </p:cNvSpPr>
            <p:nvPr/>
          </p:nvSpPr>
          <p:spPr bwMode="auto">
            <a:xfrm>
              <a:off x="1675" y="290"/>
              <a:ext cx="3066" cy="327"/>
            </a:xfrm>
            <a:prstGeom prst="rect">
              <a:avLst/>
            </a:prstGeom>
            <a:solidFill>
              <a:schemeClr val="bg1"/>
            </a:solidFill>
            <a:ln w="9525">
              <a:noFill/>
              <a:miter lim="800000"/>
              <a:headEnd/>
              <a:tailEnd/>
            </a:ln>
            <a:effec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37931725" indent="-37474525">
                <a:defRPr sz="2400" i="1">
                  <a:solidFill>
                    <a:schemeClr val="tx1"/>
                  </a:solidFill>
                  <a:latin typeface="Arial" charset="0"/>
                  <a:ea typeface="ＭＳ Ｐゴシック" charset="0"/>
                </a:defRPr>
              </a:lvl2pPr>
              <a:lvl3pPr>
                <a:defRPr sz="2400" i="1">
                  <a:solidFill>
                    <a:schemeClr val="tx1"/>
                  </a:solidFill>
                  <a:latin typeface="Arial" charset="0"/>
                  <a:ea typeface="ＭＳ Ｐゴシック" charset="0"/>
                </a:defRPr>
              </a:lvl3pPr>
              <a:lvl4pPr>
                <a:defRPr sz="2400" i="1">
                  <a:solidFill>
                    <a:schemeClr val="tx1"/>
                  </a:solidFill>
                  <a:latin typeface="Arial" charset="0"/>
                  <a:ea typeface="ＭＳ Ｐゴシック" charset="0"/>
                </a:defRPr>
              </a:lvl4pPr>
              <a:lvl5pPr>
                <a:defRPr sz="2400" i="1">
                  <a:solidFill>
                    <a:schemeClr val="tx1"/>
                  </a:solidFill>
                  <a:latin typeface="Arial" charset="0"/>
                  <a:ea typeface="ＭＳ Ｐゴシック" charset="0"/>
                </a:defRPr>
              </a:lvl5pPr>
              <a:lvl6pPr marL="457200" eaLnBrk="0" fontAlgn="base" hangingPunct="0">
                <a:spcBef>
                  <a:spcPct val="0"/>
                </a:spcBef>
                <a:spcAft>
                  <a:spcPct val="0"/>
                </a:spcAft>
                <a:defRPr sz="2400" i="1">
                  <a:solidFill>
                    <a:schemeClr val="tx1"/>
                  </a:solidFill>
                  <a:latin typeface="Arial" charset="0"/>
                  <a:ea typeface="ＭＳ Ｐゴシック" charset="0"/>
                </a:defRPr>
              </a:lvl6pPr>
              <a:lvl7pPr marL="914400" eaLnBrk="0" fontAlgn="base" hangingPunct="0">
                <a:spcBef>
                  <a:spcPct val="0"/>
                </a:spcBef>
                <a:spcAft>
                  <a:spcPct val="0"/>
                </a:spcAft>
                <a:defRPr sz="2400" i="1">
                  <a:solidFill>
                    <a:schemeClr val="tx1"/>
                  </a:solidFill>
                  <a:latin typeface="Arial" charset="0"/>
                  <a:ea typeface="ＭＳ Ｐゴシック" charset="0"/>
                </a:defRPr>
              </a:lvl7pPr>
              <a:lvl8pPr marL="1371600" eaLnBrk="0" fontAlgn="base" hangingPunct="0">
                <a:spcBef>
                  <a:spcPct val="0"/>
                </a:spcBef>
                <a:spcAft>
                  <a:spcPct val="0"/>
                </a:spcAft>
                <a:defRPr sz="2400" i="1">
                  <a:solidFill>
                    <a:schemeClr val="tx1"/>
                  </a:solidFill>
                  <a:latin typeface="Arial" charset="0"/>
                  <a:ea typeface="ＭＳ Ｐゴシック" charset="0"/>
                </a:defRPr>
              </a:lvl8pPr>
              <a:lvl9pPr marL="18288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defRPr/>
              </a:pPr>
              <a:r>
                <a:rPr lang="en-US" altLang="zh-CN" sz="2800" b="1" i="0" smtClean="0">
                  <a:effectLst>
                    <a:outerShdw blurRad="38100" dist="38100" dir="2700000" algn="tl">
                      <a:srgbClr val="DDDDDD"/>
                    </a:outerShdw>
                  </a:effectLst>
                  <a:ea typeface="宋体" charset="0"/>
                  <a:cs typeface="宋体" charset="0"/>
                </a:rPr>
                <a:t>Earthquakes in North China</a:t>
              </a:r>
            </a:p>
          </p:txBody>
        </p:sp>
        <p:sp>
          <p:nvSpPr>
            <p:cNvPr id="86030" name="Text Box 13"/>
            <p:cNvSpPr txBox="1">
              <a:spLocks noChangeArrowheads="1"/>
            </p:cNvSpPr>
            <p:nvPr/>
          </p:nvSpPr>
          <p:spPr bwMode="auto">
            <a:xfrm>
              <a:off x="819" y="4089"/>
              <a:ext cx="4197"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altLang="zh-CN" sz="1800" b="1" i="0">
                  <a:solidFill>
                    <a:srgbClr val="FFFF00"/>
                  </a:solidFill>
                  <a:ea typeface="宋体" charset="0"/>
                  <a:cs typeface="宋体" charset="0"/>
                </a:rPr>
                <a:t>Large events often pop up where there was little seismicity!</a:t>
              </a:r>
            </a:p>
          </p:txBody>
        </p:sp>
      </p:grpSp>
      <p:sp>
        <p:nvSpPr>
          <p:cNvPr id="86020" name="Text Box 14"/>
          <p:cNvSpPr txBox="1">
            <a:spLocks noChangeArrowheads="1"/>
          </p:cNvSpPr>
          <p:nvPr/>
        </p:nvSpPr>
        <p:spPr bwMode="auto">
          <a:xfrm>
            <a:off x="246063" y="3201988"/>
            <a:ext cx="9588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ea typeface="宋体" charset="0"/>
                <a:cs typeface="宋体" charset="0"/>
              </a:rPr>
              <a:t>Ordos</a:t>
            </a:r>
          </a:p>
          <a:p>
            <a:pPr eaLnBrk="1" hangingPunct="1"/>
            <a:r>
              <a:rPr lang="en-US" sz="1800" i="0">
                <a:ea typeface="宋体" charset="0"/>
                <a:cs typeface="宋体" charset="0"/>
              </a:rPr>
              <a:t>Plateau</a:t>
            </a:r>
          </a:p>
        </p:txBody>
      </p:sp>
      <p:sp>
        <p:nvSpPr>
          <p:cNvPr id="86021" name="Text Box 15"/>
          <p:cNvSpPr txBox="1">
            <a:spLocks noChangeArrowheads="1"/>
          </p:cNvSpPr>
          <p:nvPr/>
        </p:nvSpPr>
        <p:spPr bwMode="auto">
          <a:xfrm rot="-3480510">
            <a:off x="933450" y="3938588"/>
            <a:ext cx="17097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ea typeface="宋体" charset="0"/>
                <a:cs typeface="宋体" charset="0"/>
              </a:rPr>
              <a:t>Shanxi Graben</a:t>
            </a:r>
          </a:p>
        </p:txBody>
      </p:sp>
      <p:sp>
        <p:nvSpPr>
          <p:cNvPr id="86022" name="Text Box 16"/>
          <p:cNvSpPr txBox="1">
            <a:spLocks noChangeArrowheads="1"/>
          </p:cNvSpPr>
          <p:nvPr/>
        </p:nvSpPr>
        <p:spPr bwMode="auto">
          <a:xfrm>
            <a:off x="6070600" y="2287588"/>
            <a:ext cx="1225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ea typeface="宋体" charset="0"/>
                <a:cs typeface="宋体" charset="0"/>
              </a:rPr>
              <a:t>Bohai Bay</a:t>
            </a:r>
          </a:p>
        </p:txBody>
      </p:sp>
      <p:sp>
        <p:nvSpPr>
          <p:cNvPr id="86023" name="Text Box 17"/>
          <p:cNvSpPr txBox="1">
            <a:spLocks noChangeArrowheads="1"/>
          </p:cNvSpPr>
          <p:nvPr/>
        </p:nvSpPr>
        <p:spPr bwMode="auto">
          <a:xfrm>
            <a:off x="4441825" y="1741488"/>
            <a:ext cx="946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b="1" i="0">
                <a:ea typeface="宋体" charset="0"/>
                <a:cs typeface="宋体" charset="0"/>
              </a:rPr>
              <a:t>Beijing</a:t>
            </a:r>
          </a:p>
        </p:txBody>
      </p:sp>
      <p:sp>
        <p:nvSpPr>
          <p:cNvPr id="86024" name="Text Box 18"/>
          <p:cNvSpPr txBox="1">
            <a:spLocks noChangeArrowheads="1"/>
          </p:cNvSpPr>
          <p:nvPr/>
        </p:nvSpPr>
        <p:spPr bwMode="auto">
          <a:xfrm>
            <a:off x="384175" y="5516563"/>
            <a:ext cx="16462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lgn="ctr" eaLnBrk="1" hangingPunct="1"/>
            <a:r>
              <a:rPr lang="en-US" sz="1800" b="1" i="0">
                <a:solidFill>
                  <a:srgbClr val="800000"/>
                </a:solidFill>
                <a:ea typeface="宋体" charset="0"/>
                <a:cs typeface="宋体" charset="0"/>
              </a:rPr>
              <a:t>1556 Huaxian</a:t>
            </a:r>
          </a:p>
          <a:p>
            <a:pPr algn="ctr" eaLnBrk="1" hangingPunct="1"/>
            <a:r>
              <a:rPr lang="en-US" sz="1800" b="1" i="0">
                <a:solidFill>
                  <a:srgbClr val="800000"/>
                </a:solidFill>
                <a:ea typeface="宋体" charset="0"/>
                <a:cs typeface="宋体" charset="0"/>
              </a:rPr>
              <a:t>M 8.3</a:t>
            </a:r>
          </a:p>
        </p:txBody>
      </p:sp>
      <p:sp>
        <p:nvSpPr>
          <p:cNvPr id="86025" name="Text Box 19"/>
          <p:cNvSpPr txBox="1">
            <a:spLocks noChangeArrowheads="1"/>
          </p:cNvSpPr>
          <p:nvPr/>
        </p:nvSpPr>
        <p:spPr bwMode="auto">
          <a:xfrm>
            <a:off x="228600" y="5029200"/>
            <a:ext cx="1981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spcBef>
                <a:spcPct val="50000"/>
              </a:spcBef>
            </a:pPr>
            <a:r>
              <a:rPr lang="en-US" sz="1800" i="0"/>
              <a:t>Weihi rift</a:t>
            </a:r>
            <a:endParaRPr lang="en-US" sz="1800"/>
          </a:p>
        </p:txBody>
      </p:sp>
      <p:pic>
        <p:nvPicPr>
          <p:cNvPr id="86026" name="Picture 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828800"/>
            <a:ext cx="12954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7" name="Text Box 19"/>
          <p:cNvSpPr txBox="1">
            <a:spLocks noChangeArrowheads="1"/>
          </p:cNvSpPr>
          <p:nvPr/>
        </p:nvSpPr>
        <p:spPr bwMode="auto">
          <a:xfrm>
            <a:off x="6324600" y="106363"/>
            <a:ext cx="2286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spcBef>
                <a:spcPct val="50000"/>
              </a:spcBef>
            </a:pPr>
            <a:r>
              <a:rPr lang="en-US" sz="1200">
                <a:latin typeface="Helvetica" charset="0"/>
              </a:rPr>
              <a:t>Liu, Stein &amp; Wang 2011</a:t>
            </a:r>
          </a:p>
        </p:txBody>
      </p:sp>
      <p:sp>
        <p:nvSpPr>
          <p:cNvPr id="2" name="Footer Placeholder 1"/>
          <p:cNvSpPr>
            <a:spLocks noGrp="1"/>
          </p:cNvSpPr>
          <p:nvPr>
            <p:ph type="ftr" sz="quarter" idx="11"/>
          </p:nvPr>
        </p:nvSpPr>
        <p:spPr/>
        <p:txBody>
          <a:bodyPr/>
          <a:lstStyle/>
          <a:p>
            <a:r>
              <a:rPr lang="en-US" smtClean="0"/>
              <a:t>Lecture 10</a:t>
            </a:r>
            <a:endParaRPr lang="en-US"/>
          </a:p>
        </p:txBody>
      </p:sp>
      <p:sp>
        <p:nvSpPr>
          <p:cNvPr id="3" name="Slide Number Placeholder 2"/>
          <p:cNvSpPr>
            <a:spLocks noGrp="1"/>
          </p:cNvSpPr>
          <p:nvPr>
            <p:ph type="sldNum" sz="quarter" idx="12"/>
          </p:nvPr>
        </p:nvSpPr>
        <p:spPr/>
        <p:txBody>
          <a:bodyPr/>
          <a:lstStyle/>
          <a:p>
            <a:fld id="{10744F1E-4BC9-3C43-B362-3A5E519C64DB}" type="slidenum">
              <a:rPr lang="en-US" smtClean="0"/>
              <a:t>13</a:t>
            </a:fld>
            <a:endParaRPr lang="en-US"/>
          </a:p>
        </p:txBody>
      </p:sp>
    </p:spTree>
    <p:extLst>
      <p:ext uri="{BB962C8B-B14F-4D97-AF65-F5344CB8AC3E}">
        <p14:creationId xmlns:p14="http://schemas.microsoft.com/office/powerpoint/2010/main" val="265198568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hidden="1"/>
          <p:cNvSpPr>
            <a:spLocks noGrp="1" noChangeArrowheads="1"/>
          </p:cNvSpPr>
          <p:nvPr>
            <p:ph type="title"/>
          </p:nvPr>
        </p:nvSpPr>
        <p:spPr/>
        <p:txBody>
          <a:bodyPr/>
          <a:lstStyle/>
          <a:p>
            <a:endParaRPr lang="en-US">
              <a:latin typeface="Arial" charset="0"/>
              <a:ea typeface="ＭＳ Ｐゴシック" charset="0"/>
              <a:cs typeface="ＭＳ Ｐゴシック" charset="0"/>
            </a:endParaRPr>
          </a:p>
        </p:txBody>
      </p:sp>
      <p:sp>
        <p:nvSpPr>
          <p:cNvPr id="88066" name="Rectangle 3" descr="fig63"/>
          <p:cNvSpPr>
            <a:spLocks noGrp="1" noChangeAspect="1" noChangeArrowheads="1"/>
          </p:cNvSpPr>
          <p:nvPr/>
        </p:nvSpPr>
        <p:spPr bwMode="auto">
          <a:xfrm>
            <a:off x="0" y="404813"/>
            <a:ext cx="9144000" cy="6046787"/>
          </a:xfrm>
          <a:prstGeom prst="rect">
            <a:avLst/>
          </a:prstGeom>
          <a:blipFill dpi="0" rotWithShape="1">
            <a:blip r:embed="rId3"/>
            <a:srcRect/>
            <a:stretch>
              <a:fillRect/>
            </a:stretch>
          </a:blipFill>
          <a:ln w="9525">
            <a:solidFill>
              <a:schemeClr val="tx1"/>
            </a:solidFill>
            <a:miter lim="800000"/>
            <a:headEnd/>
            <a:tailEnd/>
          </a:ln>
        </p:spPr>
        <p:txBody>
          <a:bodyPr/>
          <a:lstStyle/>
          <a:p>
            <a:endParaRPr lang="en-US"/>
          </a:p>
        </p:txBody>
      </p:sp>
      <p:grpSp>
        <p:nvGrpSpPr>
          <p:cNvPr id="88067" name="Group 4"/>
          <p:cNvGrpSpPr>
            <a:grpSpLocks/>
          </p:cNvGrpSpPr>
          <p:nvPr/>
        </p:nvGrpSpPr>
        <p:grpSpPr bwMode="auto">
          <a:xfrm>
            <a:off x="241300" y="460375"/>
            <a:ext cx="7721600" cy="6397625"/>
            <a:chOff x="152" y="290"/>
            <a:chExt cx="4864" cy="4030"/>
          </a:xfrm>
        </p:grpSpPr>
        <p:grpSp>
          <p:nvGrpSpPr>
            <p:cNvPr id="88076" name="Group 5"/>
            <p:cNvGrpSpPr>
              <a:grpSpLocks/>
            </p:cNvGrpSpPr>
            <p:nvPr/>
          </p:nvGrpSpPr>
          <p:grpSpPr bwMode="auto">
            <a:xfrm>
              <a:off x="152" y="320"/>
              <a:ext cx="1522" cy="598"/>
              <a:chOff x="267" y="880"/>
              <a:chExt cx="1522" cy="598"/>
            </a:xfrm>
          </p:grpSpPr>
          <p:sp>
            <p:nvSpPr>
              <p:cNvPr id="88079" name="Oval 6"/>
              <p:cNvSpPr>
                <a:spLocks noChangeArrowheads="1"/>
              </p:cNvSpPr>
              <p:nvPr/>
            </p:nvSpPr>
            <p:spPr bwMode="auto">
              <a:xfrm>
                <a:off x="269" y="944"/>
                <a:ext cx="131" cy="131"/>
              </a:xfrm>
              <a:prstGeom prst="ellipse">
                <a:avLst/>
              </a:prstGeom>
              <a:solidFill>
                <a:srgbClr val="0000FF"/>
              </a:solidFill>
              <a:ln w="9525">
                <a:solidFill>
                  <a:schemeClr val="tx1"/>
                </a:solidFill>
                <a:round/>
                <a:headEnd/>
                <a:tailEnd/>
              </a:ln>
            </p:spPr>
            <p:txBody>
              <a:bodyPr wrap="none" anchor="ctr"/>
              <a:lstStyle/>
              <a:p>
                <a:endParaRPr lang="en-US"/>
              </a:p>
            </p:txBody>
          </p:sp>
          <p:sp>
            <p:nvSpPr>
              <p:cNvPr id="88080" name="Oval 7"/>
              <p:cNvSpPr>
                <a:spLocks noChangeArrowheads="1"/>
              </p:cNvSpPr>
              <p:nvPr/>
            </p:nvSpPr>
            <p:spPr bwMode="auto">
              <a:xfrm>
                <a:off x="268" y="1118"/>
                <a:ext cx="131" cy="131"/>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8081" name="Oval 8"/>
              <p:cNvSpPr>
                <a:spLocks noChangeArrowheads="1"/>
              </p:cNvSpPr>
              <p:nvPr/>
            </p:nvSpPr>
            <p:spPr bwMode="auto">
              <a:xfrm>
                <a:off x="267" y="1292"/>
                <a:ext cx="131" cy="131"/>
              </a:xfrm>
              <a:prstGeom prst="ellipse">
                <a:avLst/>
              </a:prstGeom>
              <a:solidFill>
                <a:srgbClr val="FF0000"/>
              </a:solidFill>
              <a:ln w="9525">
                <a:solidFill>
                  <a:schemeClr val="tx1"/>
                </a:solidFill>
                <a:round/>
                <a:headEnd/>
                <a:tailEnd/>
              </a:ln>
            </p:spPr>
            <p:txBody>
              <a:bodyPr wrap="none" anchor="ctr"/>
              <a:lstStyle/>
              <a:p>
                <a:endParaRPr lang="en-US"/>
              </a:p>
            </p:txBody>
          </p:sp>
          <p:sp>
            <p:nvSpPr>
              <p:cNvPr id="88082" name="Text Box 9"/>
              <p:cNvSpPr txBox="1">
                <a:spLocks noChangeArrowheads="1"/>
              </p:cNvSpPr>
              <p:nvPr/>
            </p:nvSpPr>
            <p:spPr bwMode="auto">
              <a:xfrm>
                <a:off x="420" y="880"/>
                <a:ext cx="1197"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altLang="zh-CN" sz="1800" i="0">
                    <a:ea typeface="宋体" charset="0"/>
                    <a:cs typeface="宋体" charset="0"/>
                  </a:rPr>
                  <a:t>during the period</a:t>
                </a:r>
              </a:p>
            </p:txBody>
          </p:sp>
          <p:sp>
            <p:nvSpPr>
              <p:cNvPr id="88083" name="Text Box 10"/>
              <p:cNvSpPr txBox="1">
                <a:spLocks noChangeArrowheads="1"/>
              </p:cNvSpPr>
              <p:nvPr/>
            </p:nvSpPr>
            <p:spPr bwMode="auto">
              <a:xfrm>
                <a:off x="431" y="1055"/>
                <a:ext cx="124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altLang="zh-CN" sz="1800" i="0">
                    <a:ea typeface="宋体" charset="0"/>
                    <a:cs typeface="宋体" charset="0"/>
                  </a:rPr>
                  <a:t>prior to the period</a:t>
                </a:r>
              </a:p>
            </p:txBody>
          </p:sp>
          <p:sp>
            <p:nvSpPr>
              <p:cNvPr id="88084" name="Text Box 11"/>
              <p:cNvSpPr txBox="1">
                <a:spLocks noChangeArrowheads="1"/>
              </p:cNvSpPr>
              <p:nvPr/>
            </p:nvSpPr>
            <p:spPr bwMode="auto">
              <a:xfrm>
                <a:off x="424" y="1247"/>
                <a:ext cx="136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altLang="zh-CN" sz="1800" i="0">
                    <a:ea typeface="宋体" charset="0"/>
                    <a:cs typeface="宋体" charset="0"/>
                  </a:rPr>
                  <a:t>instrumental events</a:t>
                </a:r>
              </a:p>
            </p:txBody>
          </p:sp>
        </p:grpSp>
        <p:sp>
          <p:nvSpPr>
            <p:cNvPr id="126988" name="Text Box 12"/>
            <p:cNvSpPr txBox="1">
              <a:spLocks noChangeArrowheads="1"/>
            </p:cNvSpPr>
            <p:nvPr/>
          </p:nvSpPr>
          <p:spPr bwMode="auto">
            <a:xfrm>
              <a:off x="1675" y="290"/>
              <a:ext cx="3066" cy="327"/>
            </a:xfrm>
            <a:prstGeom prst="rect">
              <a:avLst/>
            </a:prstGeom>
            <a:solidFill>
              <a:schemeClr val="bg1"/>
            </a:solidFill>
            <a:ln w="9525">
              <a:noFill/>
              <a:miter lim="800000"/>
              <a:headEnd/>
              <a:tailEnd/>
            </a:ln>
            <a:effec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37931725" indent="-37474525">
                <a:defRPr sz="2400" i="1">
                  <a:solidFill>
                    <a:schemeClr val="tx1"/>
                  </a:solidFill>
                  <a:latin typeface="Arial" charset="0"/>
                  <a:ea typeface="ＭＳ Ｐゴシック" charset="0"/>
                </a:defRPr>
              </a:lvl2pPr>
              <a:lvl3pPr>
                <a:defRPr sz="2400" i="1">
                  <a:solidFill>
                    <a:schemeClr val="tx1"/>
                  </a:solidFill>
                  <a:latin typeface="Arial" charset="0"/>
                  <a:ea typeface="ＭＳ Ｐゴシック" charset="0"/>
                </a:defRPr>
              </a:lvl3pPr>
              <a:lvl4pPr>
                <a:defRPr sz="2400" i="1">
                  <a:solidFill>
                    <a:schemeClr val="tx1"/>
                  </a:solidFill>
                  <a:latin typeface="Arial" charset="0"/>
                  <a:ea typeface="ＭＳ Ｐゴシック" charset="0"/>
                </a:defRPr>
              </a:lvl4pPr>
              <a:lvl5pPr>
                <a:defRPr sz="2400" i="1">
                  <a:solidFill>
                    <a:schemeClr val="tx1"/>
                  </a:solidFill>
                  <a:latin typeface="Arial" charset="0"/>
                  <a:ea typeface="ＭＳ Ｐゴシック" charset="0"/>
                </a:defRPr>
              </a:lvl5pPr>
              <a:lvl6pPr marL="457200" eaLnBrk="0" fontAlgn="base" hangingPunct="0">
                <a:spcBef>
                  <a:spcPct val="0"/>
                </a:spcBef>
                <a:spcAft>
                  <a:spcPct val="0"/>
                </a:spcAft>
                <a:defRPr sz="2400" i="1">
                  <a:solidFill>
                    <a:schemeClr val="tx1"/>
                  </a:solidFill>
                  <a:latin typeface="Arial" charset="0"/>
                  <a:ea typeface="ＭＳ Ｐゴシック" charset="0"/>
                </a:defRPr>
              </a:lvl6pPr>
              <a:lvl7pPr marL="914400" eaLnBrk="0" fontAlgn="base" hangingPunct="0">
                <a:spcBef>
                  <a:spcPct val="0"/>
                </a:spcBef>
                <a:spcAft>
                  <a:spcPct val="0"/>
                </a:spcAft>
                <a:defRPr sz="2400" i="1">
                  <a:solidFill>
                    <a:schemeClr val="tx1"/>
                  </a:solidFill>
                  <a:latin typeface="Arial" charset="0"/>
                  <a:ea typeface="ＭＳ Ｐゴシック" charset="0"/>
                </a:defRPr>
              </a:lvl7pPr>
              <a:lvl8pPr marL="1371600" eaLnBrk="0" fontAlgn="base" hangingPunct="0">
                <a:spcBef>
                  <a:spcPct val="0"/>
                </a:spcBef>
                <a:spcAft>
                  <a:spcPct val="0"/>
                </a:spcAft>
                <a:defRPr sz="2400" i="1">
                  <a:solidFill>
                    <a:schemeClr val="tx1"/>
                  </a:solidFill>
                  <a:latin typeface="Arial" charset="0"/>
                  <a:ea typeface="ＭＳ Ｐゴシック" charset="0"/>
                </a:defRPr>
              </a:lvl8pPr>
              <a:lvl9pPr marL="18288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defRPr/>
              </a:pPr>
              <a:r>
                <a:rPr lang="en-US" altLang="zh-CN" sz="2800" b="1" i="0" smtClean="0">
                  <a:effectLst>
                    <a:outerShdw blurRad="38100" dist="38100" dir="2700000" algn="tl">
                      <a:srgbClr val="DDDDDD"/>
                    </a:outerShdw>
                  </a:effectLst>
                  <a:ea typeface="宋体" charset="0"/>
                  <a:cs typeface="宋体" charset="0"/>
                </a:rPr>
                <a:t>Earthquakes in North China</a:t>
              </a:r>
            </a:p>
          </p:txBody>
        </p:sp>
        <p:sp>
          <p:nvSpPr>
            <p:cNvPr id="88078" name="Text Box 13"/>
            <p:cNvSpPr txBox="1">
              <a:spLocks noChangeArrowheads="1"/>
            </p:cNvSpPr>
            <p:nvPr/>
          </p:nvSpPr>
          <p:spPr bwMode="auto">
            <a:xfrm>
              <a:off x="819" y="4089"/>
              <a:ext cx="4197"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altLang="zh-CN" sz="1800" b="1" i="0">
                  <a:solidFill>
                    <a:srgbClr val="FFFF00"/>
                  </a:solidFill>
                  <a:ea typeface="宋体" charset="0"/>
                  <a:cs typeface="宋体" charset="0"/>
                </a:rPr>
                <a:t>Large events often pop up where there was little seismicity!</a:t>
              </a:r>
            </a:p>
          </p:txBody>
        </p:sp>
      </p:grpSp>
      <p:sp>
        <p:nvSpPr>
          <p:cNvPr id="88068" name="Text Box 14"/>
          <p:cNvSpPr txBox="1">
            <a:spLocks noChangeArrowheads="1"/>
          </p:cNvSpPr>
          <p:nvPr/>
        </p:nvSpPr>
        <p:spPr bwMode="auto">
          <a:xfrm>
            <a:off x="246063" y="3201988"/>
            <a:ext cx="9588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ea typeface="宋体" charset="0"/>
                <a:cs typeface="宋体" charset="0"/>
              </a:rPr>
              <a:t>Ordos</a:t>
            </a:r>
          </a:p>
          <a:p>
            <a:pPr eaLnBrk="1" hangingPunct="1"/>
            <a:r>
              <a:rPr lang="en-US" sz="1800" i="0">
                <a:ea typeface="宋体" charset="0"/>
                <a:cs typeface="宋体" charset="0"/>
              </a:rPr>
              <a:t>Plateau</a:t>
            </a:r>
          </a:p>
        </p:txBody>
      </p:sp>
      <p:sp>
        <p:nvSpPr>
          <p:cNvPr id="88069" name="Text Box 15"/>
          <p:cNvSpPr txBox="1">
            <a:spLocks noChangeArrowheads="1"/>
          </p:cNvSpPr>
          <p:nvPr/>
        </p:nvSpPr>
        <p:spPr bwMode="auto">
          <a:xfrm rot="-3480510">
            <a:off x="933450" y="3938588"/>
            <a:ext cx="17097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ea typeface="宋体" charset="0"/>
                <a:cs typeface="宋体" charset="0"/>
              </a:rPr>
              <a:t>Shanxi Graben</a:t>
            </a:r>
          </a:p>
        </p:txBody>
      </p:sp>
      <p:sp>
        <p:nvSpPr>
          <p:cNvPr id="88070" name="Text Box 16"/>
          <p:cNvSpPr txBox="1">
            <a:spLocks noChangeArrowheads="1"/>
          </p:cNvSpPr>
          <p:nvPr/>
        </p:nvSpPr>
        <p:spPr bwMode="auto">
          <a:xfrm>
            <a:off x="6070600" y="2287588"/>
            <a:ext cx="1225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ea typeface="宋体" charset="0"/>
                <a:cs typeface="宋体" charset="0"/>
              </a:rPr>
              <a:t>Bohai Bay</a:t>
            </a:r>
          </a:p>
        </p:txBody>
      </p:sp>
      <p:sp>
        <p:nvSpPr>
          <p:cNvPr id="88071" name="Text Box 17"/>
          <p:cNvSpPr txBox="1">
            <a:spLocks noChangeArrowheads="1"/>
          </p:cNvSpPr>
          <p:nvPr/>
        </p:nvSpPr>
        <p:spPr bwMode="auto">
          <a:xfrm>
            <a:off x="4441825" y="1741488"/>
            <a:ext cx="946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b="1" i="0">
                <a:ea typeface="宋体" charset="0"/>
                <a:cs typeface="宋体" charset="0"/>
              </a:rPr>
              <a:t>Beijing</a:t>
            </a:r>
          </a:p>
        </p:txBody>
      </p:sp>
      <p:sp>
        <p:nvSpPr>
          <p:cNvPr id="88072" name="Text Box 18"/>
          <p:cNvSpPr txBox="1">
            <a:spLocks noChangeArrowheads="1"/>
          </p:cNvSpPr>
          <p:nvPr/>
        </p:nvSpPr>
        <p:spPr bwMode="auto">
          <a:xfrm>
            <a:off x="4797425" y="5380038"/>
            <a:ext cx="1835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lgn="ctr" eaLnBrk="1" hangingPunct="1"/>
            <a:r>
              <a:rPr lang="en-US" sz="1800" b="1" i="0">
                <a:solidFill>
                  <a:srgbClr val="800000"/>
                </a:solidFill>
                <a:ea typeface="宋体" charset="0"/>
                <a:cs typeface="宋体" charset="0"/>
              </a:rPr>
              <a:t>1668 Tancheng</a:t>
            </a:r>
          </a:p>
          <a:p>
            <a:pPr algn="ctr" eaLnBrk="1" hangingPunct="1"/>
            <a:r>
              <a:rPr lang="en-US" sz="1800" b="1" i="0">
                <a:solidFill>
                  <a:srgbClr val="800000"/>
                </a:solidFill>
                <a:ea typeface="宋体" charset="0"/>
                <a:cs typeface="宋体" charset="0"/>
              </a:rPr>
              <a:t>M 8.5</a:t>
            </a:r>
          </a:p>
        </p:txBody>
      </p:sp>
      <p:sp>
        <p:nvSpPr>
          <p:cNvPr id="88073" name="Text Box 19"/>
          <p:cNvSpPr txBox="1">
            <a:spLocks noChangeArrowheads="1"/>
          </p:cNvSpPr>
          <p:nvPr/>
        </p:nvSpPr>
        <p:spPr bwMode="auto">
          <a:xfrm>
            <a:off x="228600" y="5029200"/>
            <a:ext cx="1981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spcBef>
                <a:spcPct val="50000"/>
              </a:spcBef>
            </a:pPr>
            <a:r>
              <a:rPr lang="en-US" sz="1800" i="0"/>
              <a:t>Weihi rift</a:t>
            </a:r>
            <a:endParaRPr lang="en-US" sz="1800"/>
          </a:p>
        </p:txBody>
      </p:sp>
      <p:pic>
        <p:nvPicPr>
          <p:cNvPr id="88074" name="Picture 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828800"/>
            <a:ext cx="12954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5" name="Text Box 19"/>
          <p:cNvSpPr txBox="1">
            <a:spLocks noChangeArrowheads="1"/>
          </p:cNvSpPr>
          <p:nvPr/>
        </p:nvSpPr>
        <p:spPr bwMode="auto">
          <a:xfrm>
            <a:off x="6324600" y="106363"/>
            <a:ext cx="2286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spcBef>
                <a:spcPct val="50000"/>
              </a:spcBef>
            </a:pPr>
            <a:r>
              <a:rPr lang="en-US" sz="1200">
                <a:latin typeface="Helvetica" charset="0"/>
              </a:rPr>
              <a:t>Liu, Stein &amp; Wang 2011</a:t>
            </a:r>
          </a:p>
        </p:txBody>
      </p:sp>
      <p:sp>
        <p:nvSpPr>
          <p:cNvPr id="2" name="Footer Placeholder 1"/>
          <p:cNvSpPr>
            <a:spLocks noGrp="1"/>
          </p:cNvSpPr>
          <p:nvPr>
            <p:ph type="ftr" sz="quarter" idx="11"/>
          </p:nvPr>
        </p:nvSpPr>
        <p:spPr/>
        <p:txBody>
          <a:bodyPr/>
          <a:lstStyle/>
          <a:p>
            <a:r>
              <a:rPr lang="en-US" smtClean="0"/>
              <a:t>Lecture 10</a:t>
            </a:r>
            <a:endParaRPr lang="en-US"/>
          </a:p>
        </p:txBody>
      </p:sp>
      <p:sp>
        <p:nvSpPr>
          <p:cNvPr id="3" name="Slide Number Placeholder 2"/>
          <p:cNvSpPr>
            <a:spLocks noGrp="1"/>
          </p:cNvSpPr>
          <p:nvPr>
            <p:ph type="sldNum" sz="quarter" idx="12"/>
          </p:nvPr>
        </p:nvSpPr>
        <p:spPr/>
        <p:txBody>
          <a:bodyPr/>
          <a:lstStyle/>
          <a:p>
            <a:fld id="{10744F1E-4BC9-3C43-B362-3A5E519C64DB}" type="slidenum">
              <a:rPr lang="en-US" smtClean="0"/>
              <a:t>14</a:t>
            </a:fld>
            <a:endParaRPr lang="en-US"/>
          </a:p>
        </p:txBody>
      </p:sp>
    </p:spTree>
    <p:extLst>
      <p:ext uri="{BB962C8B-B14F-4D97-AF65-F5344CB8AC3E}">
        <p14:creationId xmlns:p14="http://schemas.microsoft.com/office/powerpoint/2010/main" val="387490732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hidden="1"/>
          <p:cNvSpPr>
            <a:spLocks noGrp="1" noChangeArrowheads="1"/>
          </p:cNvSpPr>
          <p:nvPr>
            <p:ph type="title"/>
          </p:nvPr>
        </p:nvSpPr>
        <p:spPr/>
        <p:txBody>
          <a:bodyPr/>
          <a:lstStyle/>
          <a:p>
            <a:endParaRPr lang="en-US">
              <a:latin typeface="Arial" charset="0"/>
              <a:ea typeface="ＭＳ Ｐゴシック" charset="0"/>
              <a:cs typeface="ＭＳ Ｐゴシック" charset="0"/>
            </a:endParaRPr>
          </a:p>
        </p:txBody>
      </p:sp>
      <p:sp>
        <p:nvSpPr>
          <p:cNvPr id="90114" name="Rectangle 3" descr="fig64"/>
          <p:cNvSpPr>
            <a:spLocks noGrp="1" noChangeAspect="1" noChangeArrowheads="1"/>
          </p:cNvSpPr>
          <p:nvPr/>
        </p:nvSpPr>
        <p:spPr bwMode="auto">
          <a:xfrm>
            <a:off x="0" y="404813"/>
            <a:ext cx="9144000" cy="6046787"/>
          </a:xfrm>
          <a:prstGeom prst="rect">
            <a:avLst/>
          </a:prstGeom>
          <a:blipFill dpi="0" rotWithShape="1">
            <a:blip r:embed="rId3"/>
            <a:srcRect/>
            <a:stretch>
              <a:fillRect/>
            </a:stretch>
          </a:blipFill>
          <a:ln w="9525">
            <a:solidFill>
              <a:schemeClr val="tx1"/>
            </a:solidFill>
            <a:miter lim="800000"/>
            <a:headEnd/>
            <a:tailEnd/>
          </a:ln>
        </p:spPr>
        <p:txBody>
          <a:bodyPr/>
          <a:lstStyle/>
          <a:p>
            <a:pPr eaLnBrk="1" hangingPunct="1"/>
            <a:endParaRPr lang="en-US" sz="1800" i="0">
              <a:ea typeface="宋体" charset="0"/>
              <a:cs typeface="宋体" charset="0"/>
            </a:endParaRPr>
          </a:p>
        </p:txBody>
      </p:sp>
      <p:grpSp>
        <p:nvGrpSpPr>
          <p:cNvPr id="90115" name="Group 4"/>
          <p:cNvGrpSpPr>
            <a:grpSpLocks/>
          </p:cNvGrpSpPr>
          <p:nvPr/>
        </p:nvGrpSpPr>
        <p:grpSpPr bwMode="auto">
          <a:xfrm>
            <a:off x="241300" y="460375"/>
            <a:ext cx="7721600" cy="6397625"/>
            <a:chOff x="152" y="290"/>
            <a:chExt cx="4864" cy="4030"/>
          </a:xfrm>
        </p:grpSpPr>
        <p:grpSp>
          <p:nvGrpSpPr>
            <p:cNvPr id="90124" name="Group 5"/>
            <p:cNvGrpSpPr>
              <a:grpSpLocks/>
            </p:cNvGrpSpPr>
            <p:nvPr/>
          </p:nvGrpSpPr>
          <p:grpSpPr bwMode="auto">
            <a:xfrm>
              <a:off x="152" y="320"/>
              <a:ext cx="1522" cy="598"/>
              <a:chOff x="267" y="880"/>
              <a:chExt cx="1522" cy="598"/>
            </a:xfrm>
          </p:grpSpPr>
          <p:sp>
            <p:nvSpPr>
              <p:cNvPr id="90127" name="Oval 6"/>
              <p:cNvSpPr>
                <a:spLocks noChangeArrowheads="1"/>
              </p:cNvSpPr>
              <p:nvPr/>
            </p:nvSpPr>
            <p:spPr bwMode="auto">
              <a:xfrm>
                <a:off x="269" y="944"/>
                <a:ext cx="131" cy="131"/>
              </a:xfrm>
              <a:prstGeom prst="ellipse">
                <a:avLst/>
              </a:prstGeom>
              <a:solidFill>
                <a:srgbClr val="0000FF"/>
              </a:solidFill>
              <a:ln w="9525">
                <a:solidFill>
                  <a:schemeClr val="tx1"/>
                </a:solidFill>
                <a:round/>
                <a:headEnd/>
                <a:tailEnd/>
              </a:ln>
            </p:spPr>
            <p:txBody>
              <a:bodyPr wrap="none" anchor="ctr"/>
              <a:lstStyle/>
              <a:p>
                <a:endParaRPr lang="en-US"/>
              </a:p>
            </p:txBody>
          </p:sp>
          <p:sp>
            <p:nvSpPr>
              <p:cNvPr id="90128" name="Oval 7"/>
              <p:cNvSpPr>
                <a:spLocks noChangeArrowheads="1"/>
              </p:cNvSpPr>
              <p:nvPr/>
            </p:nvSpPr>
            <p:spPr bwMode="auto">
              <a:xfrm>
                <a:off x="268" y="1118"/>
                <a:ext cx="131" cy="131"/>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0129" name="Oval 8"/>
              <p:cNvSpPr>
                <a:spLocks noChangeArrowheads="1"/>
              </p:cNvSpPr>
              <p:nvPr/>
            </p:nvSpPr>
            <p:spPr bwMode="auto">
              <a:xfrm>
                <a:off x="267" y="1292"/>
                <a:ext cx="131" cy="131"/>
              </a:xfrm>
              <a:prstGeom prst="ellipse">
                <a:avLst/>
              </a:prstGeom>
              <a:solidFill>
                <a:srgbClr val="FF0000"/>
              </a:solidFill>
              <a:ln w="9525">
                <a:solidFill>
                  <a:schemeClr val="tx1"/>
                </a:solidFill>
                <a:round/>
                <a:headEnd/>
                <a:tailEnd/>
              </a:ln>
            </p:spPr>
            <p:txBody>
              <a:bodyPr wrap="none" anchor="ctr"/>
              <a:lstStyle/>
              <a:p>
                <a:endParaRPr lang="en-US"/>
              </a:p>
            </p:txBody>
          </p:sp>
          <p:sp>
            <p:nvSpPr>
              <p:cNvPr id="90130" name="Text Box 9"/>
              <p:cNvSpPr txBox="1">
                <a:spLocks noChangeArrowheads="1"/>
              </p:cNvSpPr>
              <p:nvPr/>
            </p:nvSpPr>
            <p:spPr bwMode="auto">
              <a:xfrm>
                <a:off x="420" y="880"/>
                <a:ext cx="1197"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altLang="zh-CN" sz="1800" i="0">
                    <a:ea typeface="宋体" charset="0"/>
                    <a:cs typeface="宋体" charset="0"/>
                  </a:rPr>
                  <a:t>during the period</a:t>
                </a:r>
              </a:p>
            </p:txBody>
          </p:sp>
          <p:sp>
            <p:nvSpPr>
              <p:cNvPr id="90131" name="Text Box 10"/>
              <p:cNvSpPr txBox="1">
                <a:spLocks noChangeArrowheads="1"/>
              </p:cNvSpPr>
              <p:nvPr/>
            </p:nvSpPr>
            <p:spPr bwMode="auto">
              <a:xfrm>
                <a:off x="431" y="1055"/>
                <a:ext cx="124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altLang="zh-CN" sz="1800" i="0">
                    <a:ea typeface="宋体" charset="0"/>
                    <a:cs typeface="宋体" charset="0"/>
                  </a:rPr>
                  <a:t>prior to the period</a:t>
                </a:r>
              </a:p>
            </p:txBody>
          </p:sp>
          <p:sp>
            <p:nvSpPr>
              <p:cNvPr id="90132" name="Text Box 11"/>
              <p:cNvSpPr txBox="1">
                <a:spLocks noChangeArrowheads="1"/>
              </p:cNvSpPr>
              <p:nvPr/>
            </p:nvSpPr>
            <p:spPr bwMode="auto">
              <a:xfrm>
                <a:off x="424" y="1247"/>
                <a:ext cx="136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altLang="zh-CN" sz="1800" i="0">
                    <a:ea typeface="宋体" charset="0"/>
                    <a:cs typeface="宋体" charset="0"/>
                  </a:rPr>
                  <a:t>instrumental events</a:t>
                </a:r>
              </a:p>
            </p:txBody>
          </p:sp>
        </p:grpSp>
        <p:sp>
          <p:nvSpPr>
            <p:cNvPr id="129036" name="Text Box 12"/>
            <p:cNvSpPr txBox="1">
              <a:spLocks noChangeArrowheads="1"/>
            </p:cNvSpPr>
            <p:nvPr/>
          </p:nvSpPr>
          <p:spPr bwMode="auto">
            <a:xfrm>
              <a:off x="1675" y="290"/>
              <a:ext cx="3066" cy="327"/>
            </a:xfrm>
            <a:prstGeom prst="rect">
              <a:avLst/>
            </a:prstGeom>
            <a:solidFill>
              <a:schemeClr val="bg1"/>
            </a:solidFill>
            <a:ln w="9525">
              <a:noFill/>
              <a:miter lim="800000"/>
              <a:headEnd/>
              <a:tailEnd/>
            </a:ln>
            <a:effec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37931725" indent="-37474525">
                <a:defRPr sz="2400" i="1">
                  <a:solidFill>
                    <a:schemeClr val="tx1"/>
                  </a:solidFill>
                  <a:latin typeface="Arial" charset="0"/>
                  <a:ea typeface="ＭＳ Ｐゴシック" charset="0"/>
                </a:defRPr>
              </a:lvl2pPr>
              <a:lvl3pPr>
                <a:defRPr sz="2400" i="1">
                  <a:solidFill>
                    <a:schemeClr val="tx1"/>
                  </a:solidFill>
                  <a:latin typeface="Arial" charset="0"/>
                  <a:ea typeface="ＭＳ Ｐゴシック" charset="0"/>
                </a:defRPr>
              </a:lvl3pPr>
              <a:lvl4pPr>
                <a:defRPr sz="2400" i="1">
                  <a:solidFill>
                    <a:schemeClr val="tx1"/>
                  </a:solidFill>
                  <a:latin typeface="Arial" charset="0"/>
                  <a:ea typeface="ＭＳ Ｐゴシック" charset="0"/>
                </a:defRPr>
              </a:lvl4pPr>
              <a:lvl5pPr>
                <a:defRPr sz="2400" i="1">
                  <a:solidFill>
                    <a:schemeClr val="tx1"/>
                  </a:solidFill>
                  <a:latin typeface="Arial" charset="0"/>
                  <a:ea typeface="ＭＳ Ｐゴシック" charset="0"/>
                </a:defRPr>
              </a:lvl5pPr>
              <a:lvl6pPr marL="457200" eaLnBrk="0" fontAlgn="base" hangingPunct="0">
                <a:spcBef>
                  <a:spcPct val="0"/>
                </a:spcBef>
                <a:spcAft>
                  <a:spcPct val="0"/>
                </a:spcAft>
                <a:defRPr sz="2400" i="1">
                  <a:solidFill>
                    <a:schemeClr val="tx1"/>
                  </a:solidFill>
                  <a:latin typeface="Arial" charset="0"/>
                  <a:ea typeface="ＭＳ Ｐゴシック" charset="0"/>
                </a:defRPr>
              </a:lvl6pPr>
              <a:lvl7pPr marL="914400" eaLnBrk="0" fontAlgn="base" hangingPunct="0">
                <a:spcBef>
                  <a:spcPct val="0"/>
                </a:spcBef>
                <a:spcAft>
                  <a:spcPct val="0"/>
                </a:spcAft>
                <a:defRPr sz="2400" i="1">
                  <a:solidFill>
                    <a:schemeClr val="tx1"/>
                  </a:solidFill>
                  <a:latin typeface="Arial" charset="0"/>
                  <a:ea typeface="ＭＳ Ｐゴシック" charset="0"/>
                </a:defRPr>
              </a:lvl7pPr>
              <a:lvl8pPr marL="1371600" eaLnBrk="0" fontAlgn="base" hangingPunct="0">
                <a:spcBef>
                  <a:spcPct val="0"/>
                </a:spcBef>
                <a:spcAft>
                  <a:spcPct val="0"/>
                </a:spcAft>
                <a:defRPr sz="2400" i="1">
                  <a:solidFill>
                    <a:schemeClr val="tx1"/>
                  </a:solidFill>
                  <a:latin typeface="Arial" charset="0"/>
                  <a:ea typeface="ＭＳ Ｐゴシック" charset="0"/>
                </a:defRPr>
              </a:lvl8pPr>
              <a:lvl9pPr marL="18288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defRPr/>
              </a:pPr>
              <a:r>
                <a:rPr lang="en-US" altLang="zh-CN" sz="2800" b="1" i="0" smtClean="0">
                  <a:effectLst>
                    <a:outerShdw blurRad="38100" dist="38100" dir="2700000" algn="tl">
                      <a:srgbClr val="DDDDDD"/>
                    </a:outerShdw>
                  </a:effectLst>
                  <a:ea typeface="宋体" charset="0"/>
                  <a:cs typeface="宋体" charset="0"/>
                </a:rPr>
                <a:t>Earthquakes in North China</a:t>
              </a:r>
            </a:p>
          </p:txBody>
        </p:sp>
        <p:sp>
          <p:nvSpPr>
            <p:cNvPr id="90126" name="Text Box 13"/>
            <p:cNvSpPr txBox="1">
              <a:spLocks noChangeArrowheads="1"/>
            </p:cNvSpPr>
            <p:nvPr/>
          </p:nvSpPr>
          <p:spPr bwMode="auto">
            <a:xfrm>
              <a:off x="819" y="4089"/>
              <a:ext cx="4197"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altLang="zh-CN" sz="1800" b="1" i="0">
                  <a:solidFill>
                    <a:srgbClr val="FFFF00"/>
                  </a:solidFill>
                  <a:ea typeface="宋体" charset="0"/>
                  <a:cs typeface="宋体" charset="0"/>
                </a:rPr>
                <a:t>Large events often pop up where there was little seismicity!</a:t>
              </a:r>
            </a:p>
          </p:txBody>
        </p:sp>
      </p:grpSp>
      <p:sp>
        <p:nvSpPr>
          <p:cNvPr id="90116" name="Text Box 14"/>
          <p:cNvSpPr txBox="1">
            <a:spLocks noChangeArrowheads="1"/>
          </p:cNvSpPr>
          <p:nvPr/>
        </p:nvSpPr>
        <p:spPr bwMode="auto">
          <a:xfrm>
            <a:off x="246063" y="3201988"/>
            <a:ext cx="9588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ea typeface="宋体" charset="0"/>
                <a:cs typeface="宋体" charset="0"/>
              </a:rPr>
              <a:t>Ordos</a:t>
            </a:r>
          </a:p>
          <a:p>
            <a:pPr eaLnBrk="1" hangingPunct="1"/>
            <a:r>
              <a:rPr lang="en-US" sz="1800" i="0">
                <a:ea typeface="宋体" charset="0"/>
                <a:cs typeface="宋体" charset="0"/>
              </a:rPr>
              <a:t>Plateau</a:t>
            </a:r>
          </a:p>
        </p:txBody>
      </p:sp>
      <p:sp>
        <p:nvSpPr>
          <p:cNvPr id="90117" name="Text Box 15"/>
          <p:cNvSpPr txBox="1">
            <a:spLocks noChangeArrowheads="1"/>
          </p:cNvSpPr>
          <p:nvPr/>
        </p:nvSpPr>
        <p:spPr bwMode="auto">
          <a:xfrm rot="-3480510">
            <a:off x="933450" y="3938588"/>
            <a:ext cx="17097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ea typeface="宋体" charset="0"/>
                <a:cs typeface="宋体" charset="0"/>
              </a:rPr>
              <a:t>Shanxi Graben</a:t>
            </a:r>
          </a:p>
        </p:txBody>
      </p:sp>
      <p:sp>
        <p:nvSpPr>
          <p:cNvPr id="90118" name="Text Box 16"/>
          <p:cNvSpPr txBox="1">
            <a:spLocks noChangeArrowheads="1"/>
          </p:cNvSpPr>
          <p:nvPr/>
        </p:nvSpPr>
        <p:spPr bwMode="auto">
          <a:xfrm>
            <a:off x="6070600" y="2287588"/>
            <a:ext cx="1225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ea typeface="宋体" charset="0"/>
                <a:cs typeface="宋体" charset="0"/>
              </a:rPr>
              <a:t>Bohai Bay</a:t>
            </a:r>
          </a:p>
        </p:txBody>
      </p:sp>
      <p:sp>
        <p:nvSpPr>
          <p:cNvPr id="90119" name="Text Box 17"/>
          <p:cNvSpPr txBox="1">
            <a:spLocks noChangeArrowheads="1"/>
          </p:cNvSpPr>
          <p:nvPr/>
        </p:nvSpPr>
        <p:spPr bwMode="auto">
          <a:xfrm>
            <a:off x="4441825" y="1741488"/>
            <a:ext cx="946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b="1" i="0">
                <a:ea typeface="宋体" charset="0"/>
                <a:cs typeface="宋体" charset="0"/>
              </a:rPr>
              <a:t>Beijing</a:t>
            </a:r>
          </a:p>
        </p:txBody>
      </p:sp>
      <p:sp>
        <p:nvSpPr>
          <p:cNvPr id="90120" name="Text Box 18"/>
          <p:cNvSpPr txBox="1">
            <a:spLocks noChangeArrowheads="1"/>
          </p:cNvSpPr>
          <p:nvPr/>
        </p:nvSpPr>
        <p:spPr bwMode="auto">
          <a:xfrm>
            <a:off x="4368800" y="1082675"/>
            <a:ext cx="14414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lgn="ctr" eaLnBrk="1" hangingPunct="1"/>
            <a:r>
              <a:rPr lang="en-US" sz="1800" b="1" i="0">
                <a:solidFill>
                  <a:srgbClr val="800000"/>
                </a:solidFill>
                <a:ea typeface="宋体" charset="0"/>
                <a:cs typeface="宋体" charset="0"/>
              </a:rPr>
              <a:t>1679 Sanhe</a:t>
            </a:r>
          </a:p>
          <a:p>
            <a:pPr algn="ctr" eaLnBrk="1" hangingPunct="1"/>
            <a:r>
              <a:rPr lang="en-US" sz="1800" b="1" i="0">
                <a:solidFill>
                  <a:srgbClr val="800000"/>
                </a:solidFill>
                <a:ea typeface="宋体" charset="0"/>
                <a:cs typeface="宋体" charset="0"/>
              </a:rPr>
              <a:t>M 8.0</a:t>
            </a:r>
          </a:p>
        </p:txBody>
      </p:sp>
      <p:sp>
        <p:nvSpPr>
          <p:cNvPr id="90121" name="Text Box 19"/>
          <p:cNvSpPr txBox="1">
            <a:spLocks noChangeArrowheads="1"/>
          </p:cNvSpPr>
          <p:nvPr/>
        </p:nvSpPr>
        <p:spPr bwMode="auto">
          <a:xfrm>
            <a:off x="228600" y="5029200"/>
            <a:ext cx="1981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spcBef>
                <a:spcPct val="50000"/>
              </a:spcBef>
            </a:pPr>
            <a:r>
              <a:rPr lang="en-US" sz="1800" i="0"/>
              <a:t>Weihi rift</a:t>
            </a:r>
            <a:endParaRPr lang="en-US" sz="1800"/>
          </a:p>
        </p:txBody>
      </p:sp>
      <p:pic>
        <p:nvPicPr>
          <p:cNvPr id="90122" name="Picture 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828800"/>
            <a:ext cx="12954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23" name="Text Box 19"/>
          <p:cNvSpPr txBox="1">
            <a:spLocks noChangeArrowheads="1"/>
          </p:cNvSpPr>
          <p:nvPr/>
        </p:nvSpPr>
        <p:spPr bwMode="auto">
          <a:xfrm>
            <a:off x="6324600" y="106363"/>
            <a:ext cx="2286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spcBef>
                <a:spcPct val="50000"/>
              </a:spcBef>
            </a:pPr>
            <a:r>
              <a:rPr lang="en-US" sz="1200">
                <a:latin typeface="Helvetica" charset="0"/>
              </a:rPr>
              <a:t>Liu, Stein &amp; Wang 2011</a:t>
            </a:r>
          </a:p>
        </p:txBody>
      </p:sp>
      <p:sp>
        <p:nvSpPr>
          <p:cNvPr id="2" name="Footer Placeholder 1"/>
          <p:cNvSpPr>
            <a:spLocks noGrp="1"/>
          </p:cNvSpPr>
          <p:nvPr>
            <p:ph type="ftr" sz="quarter" idx="11"/>
          </p:nvPr>
        </p:nvSpPr>
        <p:spPr/>
        <p:txBody>
          <a:bodyPr/>
          <a:lstStyle/>
          <a:p>
            <a:r>
              <a:rPr lang="en-US" smtClean="0"/>
              <a:t>Lecture 10</a:t>
            </a:r>
            <a:endParaRPr lang="en-US"/>
          </a:p>
        </p:txBody>
      </p:sp>
      <p:sp>
        <p:nvSpPr>
          <p:cNvPr id="3" name="Slide Number Placeholder 2"/>
          <p:cNvSpPr>
            <a:spLocks noGrp="1"/>
          </p:cNvSpPr>
          <p:nvPr>
            <p:ph type="sldNum" sz="quarter" idx="12"/>
          </p:nvPr>
        </p:nvSpPr>
        <p:spPr/>
        <p:txBody>
          <a:bodyPr/>
          <a:lstStyle/>
          <a:p>
            <a:fld id="{10744F1E-4BC9-3C43-B362-3A5E519C64DB}" type="slidenum">
              <a:rPr lang="en-US" smtClean="0"/>
              <a:t>15</a:t>
            </a:fld>
            <a:endParaRPr lang="en-US"/>
          </a:p>
        </p:txBody>
      </p:sp>
    </p:spTree>
    <p:extLst>
      <p:ext uri="{BB962C8B-B14F-4D97-AF65-F5344CB8AC3E}">
        <p14:creationId xmlns:p14="http://schemas.microsoft.com/office/powerpoint/2010/main" val="351813094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1026" hidden="1"/>
          <p:cNvSpPr>
            <a:spLocks noGrp="1" noChangeArrowheads="1"/>
          </p:cNvSpPr>
          <p:nvPr>
            <p:ph type="title"/>
          </p:nvPr>
        </p:nvSpPr>
        <p:spPr/>
        <p:txBody>
          <a:bodyPr/>
          <a:lstStyle/>
          <a:p>
            <a:endParaRPr lang="en-US">
              <a:latin typeface="Arial" charset="0"/>
              <a:ea typeface="ＭＳ Ｐゴシック" charset="0"/>
              <a:cs typeface="ＭＳ Ｐゴシック" charset="0"/>
            </a:endParaRPr>
          </a:p>
        </p:txBody>
      </p:sp>
      <p:sp>
        <p:nvSpPr>
          <p:cNvPr id="92162" name="Rectangle 1027" descr="fig65"/>
          <p:cNvSpPr>
            <a:spLocks noGrp="1" noChangeAspect="1" noChangeArrowheads="1"/>
          </p:cNvSpPr>
          <p:nvPr/>
        </p:nvSpPr>
        <p:spPr bwMode="auto">
          <a:xfrm>
            <a:off x="0" y="404813"/>
            <a:ext cx="9144000" cy="6046787"/>
          </a:xfrm>
          <a:prstGeom prst="rect">
            <a:avLst/>
          </a:prstGeom>
          <a:blipFill dpi="0" rotWithShape="1">
            <a:blip r:embed="rId3"/>
            <a:srcRect/>
            <a:stretch>
              <a:fillRect/>
            </a:stretch>
          </a:blipFill>
          <a:ln w="9525">
            <a:solidFill>
              <a:schemeClr val="tx1"/>
            </a:solidFill>
            <a:miter lim="800000"/>
            <a:headEnd/>
            <a:tailEnd/>
          </a:ln>
        </p:spPr>
        <p:txBody>
          <a:bodyPr/>
          <a:lstStyle/>
          <a:p>
            <a:endParaRPr lang="en-US"/>
          </a:p>
        </p:txBody>
      </p:sp>
      <p:grpSp>
        <p:nvGrpSpPr>
          <p:cNvPr id="92163" name="Group 1028"/>
          <p:cNvGrpSpPr>
            <a:grpSpLocks/>
          </p:cNvGrpSpPr>
          <p:nvPr/>
        </p:nvGrpSpPr>
        <p:grpSpPr bwMode="auto">
          <a:xfrm>
            <a:off x="241300" y="460375"/>
            <a:ext cx="7721600" cy="6397625"/>
            <a:chOff x="152" y="290"/>
            <a:chExt cx="4864" cy="4030"/>
          </a:xfrm>
        </p:grpSpPr>
        <p:grpSp>
          <p:nvGrpSpPr>
            <p:cNvPr id="92174" name="Group 1029"/>
            <p:cNvGrpSpPr>
              <a:grpSpLocks/>
            </p:cNvGrpSpPr>
            <p:nvPr/>
          </p:nvGrpSpPr>
          <p:grpSpPr bwMode="auto">
            <a:xfrm>
              <a:off x="152" y="320"/>
              <a:ext cx="1522" cy="598"/>
              <a:chOff x="267" y="880"/>
              <a:chExt cx="1522" cy="598"/>
            </a:xfrm>
          </p:grpSpPr>
          <p:sp>
            <p:nvSpPr>
              <p:cNvPr id="92177" name="Oval 1030"/>
              <p:cNvSpPr>
                <a:spLocks noChangeArrowheads="1"/>
              </p:cNvSpPr>
              <p:nvPr/>
            </p:nvSpPr>
            <p:spPr bwMode="auto">
              <a:xfrm>
                <a:off x="269" y="944"/>
                <a:ext cx="131" cy="131"/>
              </a:xfrm>
              <a:prstGeom prst="ellipse">
                <a:avLst/>
              </a:prstGeom>
              <a:solidFill>
                <a:srgbClr val="0000FF"/>
              </a:solidFill>
              <a:ln w="9525">
                <a:solidFill>
                  <a:schemeClr val="tx1"/>
                </a:solidFill>
                <a:round/>
                <a:headEnd/>
                <a:tailEnd/>
              </a:ln>
            </p:spPr>
            <p:txBody>
              <a:bodyPr wrap="none" anchor="ctr"/>
              <a:lstStyle/>
              <a:p>
                <a:endParaRPr lang="en-US"/>
              </a:p>
            </p:txBody>
          </p:sp>
          <p:sp>
            <p:nvSpPr>
              <p:cNvPr id="92178" name="Oval 1031"/>
              <p:cNvSpPr>
                <a:spLocks noChangeArrowheads="1"/>
              </p:cNvSpPr>
              <p:nvPr/>
            </p:nvSpPr>
            <p:spPr bwMode="auto">
              <a:xfrm>
                <a:off x="268" y="1118"/>
                <a:ext cx="131" cy="131"/>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2179" name="Oval 1032"/>
              <p:cNvSpPr>
                <a:spLocks noChangeArrowheads="1"/>
              </p:cNvSpPr>
              <p:nvPr/>
            </p:nvSpPr>
            <p:spPr bwMode="auto">
              <a:xfrm>
                <a:off x="267" y="1292"/>
                <a:ext cx="131" cy="131"/>
              </a:xfrm>
              <a:prstGeom prst="ellipse">
                <a:avLst/>
              </a:prstGeom>
              <a:solidFill>
                <a:srgbClr val="FF0000"/>
              </a:solidFill>
              <a:ln w="9525">
                <a:solidFill>
                  <a:schemeClr val="tx1"/>
                </a:solidFill>
                <a:round/>
                <a:headEnd/>
                <a:tailEnd/>
              </a:ln>
            </p:spPr>
            <p:txBody>
              <a:bodyPr wrap="none" anchor="ctr"/>
              <a:lstStyle/>
              <a:p>
                <a:endParaRPr lang="en-US"/>
              </a:p>
            </p:txBody>
          </p:sp>
          <p:sp>
            <p:nvSpPr>
              <p:cNvPr id="92180" name="Text Box 1033"/>
              <p:cNvSpPr txBox="1">
                <a:spLocks noChangeArrowheads="1"/>
              </p:cNvSpPr>
              <p:nvPr/>
            </p:nvSpPr>
            <p:spPr bwMode="auto">
              <a:xfrm>
                <a:off x="420" y="880"/>
                <a:ext cx="1197"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altLang="zh-CN" sz="1800" i="0">
                    <a:ea typeface="宋体" charset="0"/>
                    <a:cs typeface="宋体" charset="0"/>
                  </a:rPr>
                  <a:t>during the period</a:t>
                </a:r>
              </a:p>
            </p:txBody>
          </p:sp>
          <p:sp>
            <p:nvSpPr>
              <p:cNvPr id="92181" name="Text Box 1034"/>
              <p:cNvSpPr txBox="1">
                <a:spLocks noChangeArrowheads="1"/>
              </p:cNvSpPr>
              <p:nvPr/>
            </p:nvSpPr>
            <p:spPr bwMode="auto">
              <a:xfrm>
                <a:off x="431" y="1055"/>
                <a:ext cx="124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altLang="zh-CN" sz="1800" i="0">
                    <a:ea typeface="宋体" charset="0"/>
                    <a:cs typeface="宋体" charset="0"/>
                  </a:rPr>
                  <a:t>prior to the period</a:t>
                </a:r>
              </a:p>
            </p:txBody>
          </p:sp>
          <p:sp>
            <p:nvSpPr>
              <p:cNvPr id="92182" name="Text Box 1035"/>
              <p:cNvSpPr txBox="1">
                <a:spLocks noChangeArrowheads="1"/>
              </p:cNvSpPr>
              <p:nvPr/>
            </p:nvSpPr>
            <p:spPr bwMode="auto">
              <a:xfrm>
                <a:off x="424" y="1247"/>
                <a:ext cx="136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altLang="zh-CN" sz="1800" i="0">
                    <a:ea typeface="宋体" charset="0"/>
                    <a:cs typeface="宋体" charset="0"/>
                  </a:rPr>
                  <a:t>instrumental events</a:t>
                </a:r>
              </a:p>
            </p:txBody>
          </p:sp>
        </p:grpSp>
        <p:sp>
          <p:nvSpPr>
            <p:cNvPr id="131084" name="Text Box 1036"/>
            <p:cNvSpPr txBox="1">
              <a:spLocks noChangeArrowheads="1"/>
            </p:cNvSpPr>
            <p:nvPr/>
          </p:nvSpPr>
          <p:spPr bwMode="auto">
            <a:xfrm>
              <a:off x="1675" y="290"/>
              <a:ext cx="3066" cy="327"/>
            </a:xfrm>
            <a:prstGeom prst="rect">
              <a:avLst/>
            </a:prstGeom>
            <a:solidFill>
              <a:schemeClr val="bg1"/>
            </a:solidFill>
            <a:ln w="9525">
              <a:noFill/>
              <a:miter lim="800000"/>
              <a:headEnd/>
              <a:tailEnd/>
            </a:ln>
            <a:effec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37931725" indent="-37474525">
                <a:defRPr sz="2400" i="1">
                  <a:solidFill>
                    <a:schemeClr val="tx1"/>
                  </a:solidFill>
                  <a:latin typeface="Arial" charset="0"/>
                  <a:ea typeface="ＭＳ Ｐゴシック" charset="0"/>
                </a:defRPr>
              </a:lvl2pPr>
              <a:lvl3pPr>
                <a:defRPr sz="2400" i="1">
                  <a:solidFill>
                    <a:schemeClr val="tx1"/>
                  </a:solidFill>
                  <a:latin typeface="Arial" charset="0"/>
                  <a:ea typeface="ＭＳ Ｐゴシック" charset="0"/>
                </a:defRPr>
              </a:lvl3pPr>
              <a:lvl4pPr>
                <a:defRPr sz="2400" i="1">
                  <a:solidFill>
                    <a:schemeClr val="tx1"/>
                  </a:solidFill>
                  <a:latin typeface="Arial" charset="0"/>
                  <a:ea typeface="ＭＳ Ｐゴシック" charset="0"/>
                </a:defRPr>
              </a:lvl4pPr>
              <a:lvl5pPr>
                <a:defRPr sz="2400" i="1">
                  <a:solidFill>
                    <a:schemeClr val="tx1"/>
                  </a:solidFill>
                  <a:latin typeface="Arial" charset="0"/>
                  <a:ea typeface="ＭＳ Ｐゴシック" charset="0"/>
                </a:defRPr>
              </a:lvl5pPr>
              <a:lvl6pPr marL="457200" eaLnBrk="0" fontAlgn="base" hangingPunct="0">
                <a:spcBef>
                  <a:spcPct val="0"/>
                </a:spcBef>
                <a:spcAft>
                  <a:spcPct val="0"/>
                </a:spcAft>
                <a:defRPr sz="2400" i="1">
                  <a:solidFill>
                    <a:schemeClr val="tx1"/>
                  </a:solidFill>
                  <a:latin typeface="Arial" charset="0"/>
                  <a:ea typeface="ＭＳ Ｐゴシック" charset="0"/>
                </a:defRPr>
              </a:lvl6pPr>
              <a:lvl7pPr marL="914400" eaLnBrk="0" fontAlgn="base" hangingPunct="0">
                <a:spcBef>
                  <a:spcPct val="0"/>
                </a:spcBef>
                <a:spcAft>
                  <a:spcPct val="0"/>
                </a:spcAft>
                <a:defRPr sz="2400" i="1">
                  <a:solidFill>
                    <a:schemeClr val="tx1"/>
                  </a:solidFill>
                  <a:latin typeface="Arial" charset="0"/>
                  <a:ea typeface="ＭＳ Ｐゴシック" charset="0"/>
                </a:defRPr>
              </a:lvl7pPr>
              <a:lvl8pPr marL="1371600" eaLnBrk="0" fontAlgn="base" hangingPunct="0">
                <a:spcBef>
                  <a:spcPct val="0"/>
                </a:spcBef>
                <a:spcAft>
                  <a:spcPct val="0"/>
                </a:spcAft>
                <a:defRPr sz="2400" i="1">
                  <a:solidFill>
                    <a:schemeClr val="tx1"/>
                  </a:solidFill>
                  <a:latin typeface="Arial" charset="0"/>
                  <a:ea typeface="ＭＳ Ｐゴシック" charset="0"/>
                </a:defRPr>
              </a:lvl8pPr>
              <a:lvl9pPr marL="18288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defRPr/>
              </a:pPr>
              <a:r>
                <a:rPr lang="en-US" altLang="zh-CN" sz="2800" b="1" i="0" smtClean="0">
                  <a:effectLst>
                    <a:outerShdw blurRad="38100" dist="38100" dir="2700000" algn="tl">
                      <a:srgbClr val="DDDDDD"/>
                    </a:outerShdw>
                  </a:effectLst>
                  <a:ea typeface="宋体" charset="0"/>
                  <a:cs typeface="宋体" charset="0"/>
                </a:rPr>
                <a:t>Earthquakes in North China</a:t>
              </a:r>
            </a:p>
          </p:txBody>
        </p:sp>
        <p:sp>
          <p:nvSpPr>
            <p:cNvPr id="92176" name="Text Box 1037"/>
            <p:cNvSpPr txBox="1">
              <a:spLocks noChangeArrowheads="1"/>
            </p:cNvSpPr>
            <p:nvPr/>
          </p:nvSpPr>
          <p:spPr bwMode="auto">
            <a:xfrm>
              <a:off x="819" y="4089"/>
              <a:ext cx="4197"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altLang="zh-CN" sz="1800" b="1" i="0">
                  <a:solidFill>
                    <a:srgbClr val="FFFF00"/>
                  </a:solidFill>
                  <a:ea typeface="宋体" charset="0"/>
                  <a:cs typeface="宋体" charset="0"/>
                </a:rPr>
                <a:t>Large events often pop up where there was little seismicity!</a:t>
              </a:r>
            </a:p>
          </p:txBody>
        </p:sp>
      </p:grpSp>
      <p:sp>
        <p:nvSpPr>
          <p:cNvPr id="92164" name="Text Box 1038"/>
          <p:cNvSpPr txBox="1">
            <a:spLocks noChangeArrowheads="1"/>
          </p:cNvSpPr>
          <p:nvPr/>
        </p:nvSpPr>
        <p:spPr bwMode="auto">
          <a:xfrm>
            <a:off x="246063" y="3201988"/>
            <a:ext cx="9588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ea typeface="宋体" charset="0"/>
                <a:cs typeface="宋体" charset="0"/>
              </a:rPr>
              <a:t>Ordos</a:t>
            </a:r>
          </a:p>
          <a:p>
            <a:pPr eaLnBrk="1" hangingPunct="1"/>
            <a:r>
              <a:rPr lang="en-US" sz="1800" i="0">
                <a:ea typeface="宋体" charset="0"/>
                <a:cs typeface="宋体" charset="0"/>
              </a:rPr>
              <a:t>Plateau</a:t>
            </a:r>
          </a:p>
        </p:txBody>
      </p:sp>
      <p:sp>
        <p:nvSpPr>
          <p:cNvPr id="92165" name="Text Box 1039"/>
          <p:cNvSpPr txBox="1">
            <a:spLocks noChangeArrowheads="1"/>
          </p:cNvSpPr>
          <p:nvPr/>
        </p:nvSpPr>
        <p:spPr bwMode="auto">
          <a:xfrm rot="-3480510">
            <a:off x="933450" y="3938588"/>
            <a:ext cx="17097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ea typeface="宋体" charset="0"/>
                <a:cs typeface="宋体" charset="0"/>
              </a:rPr>
              <a:t>Shanxi Graben</a:t>
            </a:r>
          </a:p>
        </p:txBody>
      </p:sp>
      <p:sp>
        <p:nvSpPr>
          <p:cNvPr id="92166" name="Text Box 1040"/>
          <p:cNvSpPr txBox="1">
            <a:spLocks noChangeArrowheads="1"/>
          </p:cNvSpPr>
          <p:nvPr/>
        </p:nvSpPr>
        <p:spPr bwMode="auto">
          <a:xfrm>
            <a:off x="6070600" y="2287588"/>
            <a:ext cx="1225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ea typeface="宋体" charset="0"/>
                <a:cs typeface="宋体" charset="0"/>
              </a:rPr>
              <a:t>Bohai Bay</a:t>
            </a:r>
          </a:p>
        </p:txBody>
      </p:sp>
      <p:sp>
        <p:nvSpPr>
          <p:cNvPr id="92167" name="Text Box 1041"/>
          <p:cNvSpPr txBox="1">
            <a:spLocks noChangeArrowheads="1"/>
          </p:cNvSpPr>
          <p:nvPr/>
        </p:nvSpPr>
        <p:spPr bwMode="auto">
          <a:xfrm>
            <a:off x="4441825" y="1741488"/>
            <a:ext cx="946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b="1" i="0">
                <a:ea typeface="宋体" charset="0"/>
                <a:cs typeface="宋体" charset="0"/>
              </a:rPr>
              <a:t>Beijing</a:t>
            </a:r>
          </a:p>
        </p:txBody>
      </p:sp>
      <p:sp>
        <p:nvSpPr>
          <p:cNvPr id="92168" name="Text Box 1042"/>
          <p:cNvSpPr txBox="1">
            <a:spLocks noChangeArrowheads="1"/>
          </p:cNvSpPr>
          <p:nvPr/>
        </p:nvSpPr>
        <p:spPr bwMode="auto">
          <a:xfrm>
            <a:off x="3141663" y="3963988"/>
            <a:ext cx="15176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lgn="ctr" eaLnBrk="1" hangingPunct="1"/>
            <a:r>
              <a:rPr lang="en-US" sz="1800" b="1" i="0">
                <a:solidFill>
                  <a:srgbClr val="800000"/>
                </a:solidFill>
                <a:ea typeface="宋体" charset="0"/>
                <a:cs typeface="宋体" charset="0"/>
              </a:rPr>
              <a:t>1966 Xingtai</a:t>
            </a:r>
          </a:p>
          <a:p>
            <a:pPr algn="ctr" eaLnBrk="1" hangingPunct="1"/>
            <a:r>
              <a:rPr lang="en-US" sz="1800" b="1" i="0">
                <a:solidFill>
                  <a:srgbClr val="800000"/>
                </a:solidFill>
                <a:ea typeface="宋体" charset="0"/>
                <a:cs typeface="宋体" charset="0"/>
              </a:rPr>
              <a:t>M 7.2</a:t>
            </a:r>
          </a:p>
        </p:txBody>
      </p:sp>
      <p:sp>
        <p:nvSpPr>
          <p:cNvPr id="92169" name="Text Box 1043"/>
          <p:cNvSpPr txBox="1">
            <a:spLocks noChangeArrowheads="1"/>
          </p:cNvSpPr>
          <p:nvPr/>
        </p:nvSpPr>
        <p:spPr bwMode="auto">
          <a:xfrm>
            <a:off x="4524375" y="2360613"/>
            <a:ext cx="1835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lgn="ctr" eaLnBrk="1" hangingPunct="1"/>
            <a:r>
              <a:rPr lang="en-US" sz="1800" b="1" i="0">
                <a:solidFill>
                  <a:srgbClr val="800000"/>
                </a:solidFill>
                <a:ea typeface="宋体" charset="0"/>
                <a:cs typeface="宋体" charset="0"/>
              </a:rPr>
              <a:t>1976 Tangshan</a:t>
            </a:r>
          </a:p>
          <a:p>
            <a:pPr algn="ctr" eaLnBrk="1" hangingPunct="1"/>
            <a:r>
              <a:rPr lang="en-US" sz="1800" b="1" i="0">
                <a:solidFill>
                  <a:srgbClr val="800000"/>
                </a:solidFill>
                <a:ea typeface="宋体" charset="0"/>
                <a:cs typeface="宋体" charset="0"/>
              </a:rPr>
              <a:t>M 7.8</a:t>
            </a:r>
          </a:p>
        </p:txBody>
      </p:sp>
      <p:sp>
        <p:nvSpPr>
          <p:cNvPr id="92170" name="Text Box 1044"/>
          <p:cNvSpPr txBox="1">
            <a:spLocks noChangeArrowheads="1"/>
          </p:cNvSpPr>
          <p:nvPr/>
        </p:nvSpPr>
        <p:spPr bwMode="auto">
          <a:xfrm>
            <a:off x="5926138" y="1084263"/>
            <a:ext cx="1784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lgn="ctr" eaLnBrk="1" hangingPunct="1"/>
            <a:r>
              <a:rPr lang="en-US" sz="1800" b="1" i="0">
                <a:solidFill>
                  <a:srgbClr val="800000"/>
                </a:solidFill>
                <a:ea typeface="宋体" charset="0"/>
                <a:cs typeface="宋体" charset="0"/>
              </a:rPr>
              <a:t>1975 Haicheng</a:t>
            </a:r>
          </a:p>
          <a:p>
            <a:pPr algn="ctr" eaLnBrk="1" hangingPunct="1"/>
            <a:r>
              <a:rPr lang="en-US" sz="1800" b="1" i="0">
                <a:solidFill>
                  <a:srgbClr val="800000"/>
                </a:solidFill>
                <a:ea typeface="宋体" charset="0"/>
                <a:cs typeface="宋体" charset="0"/>
              </a:rPr>
              <a:t>M 7.3</a:t>
            </a:r>
          </a:p>
        </p:txBody>
      </p:sp>
      <p:sp>
        <p:nvSpPr>
          <p:cNvPr id="92171" name="Text Box 1045"/>
          <p:cNvSpPr txBox="1">
            <a:spLocks noChangeArrowheads="1"/>
          </p:cNvSpPr>
          <p:nvPr/>
        </p:nvSpPr>
        <p:spPr bwMode="auto">
          <a:xfrm>
            <a:off x="228600" y="5029200"/>
            <a:ext cx="1981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spcBef>
                <a:spcPct val="50000"/>
              </a:spcBef>
            </a:pPr>
            <a:r>
              <a:rPr lang="en-US" sz="1800" i="0"/>
              <a:t>Weihi rift</a:t>
            </a:r>
            <a:endParaRPr lang="en-US" sz="1800"/>
          </a:p>
        </p:txBody>
      </p:sp>
      <p:pic>
        <p:nvPicPr>
          <p:cNvPr id="92172" name="Picture 104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828800"/>
            <a:ext cx="12954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73" name="Text Box 19"/>
          <p:cNvSpPr txBox="1">
            <a:spLocks noChangeArrowheads="1"/>
          </p:cNvSpPr>
          <p:nvPr/>
        </p:nvSpPr>
        <p:spPr bwMode="auto">
          <a:xfrm>
            <a:off x="6324600" y="106363"/>
            <a:ext cx="2286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spcBef>
                <a:spcPct val="50000"/>
              </a:spcBef>
            </a:pPr>
            <a:r>
              <a:rPr lang="en-US" sz="1200">
                <a:latin typeface="Helvetica" charset="0"/>
              </a:rPr>
              <a:t>Liu, Stein &amp; Wang 2011</a:t>
            </a:r>
          </a:p>
        </p:txBody>
      </p:sp>
      <p:sp>
        <p:nvSpPr>
          <p:cNvPr id="2" name="Footer Placeholder 1"/>
          <p:cNvSpPr>
            <a:spLocks noGrp="1"/>
          </p:cNvSpPr>
          <p:nvPr>
            <p:ph type="ftr" sz="quarter" idx="11"/>
          </p:nvPr>
        </p:nvSpPr>
        <p:spPr/>
        <p:txBody>
          <a:bodyPr/>
          <a:lstStyle/>
          <a:p>
            <a:r>
              <a:rPr lang="en-US" smtClean="0"/>
              <a:t>Lecture 10</a:t>
            </a:r>
            <a:endParaRPr lang="en-US"/>
          </a:p>
        </p:txBody>
      </p:sp>
      <p:sp>
        <p:nvSpPr>
          <p:cNvPr id="3" name="Slide Number Placeholder 2"/>
          <p:cNvSpPr>
            <a:spLocks noGrp="1"/>
          </p:cNvSpPr>
          <p:nvPr>
            <p:ph type="sldNum" sz="quarter" idx="12"/>
          </p:nvPr>
        </p:nvSpPr>
        <p:spPr/>
        <p:txBody>
          <a:bodyPr/>
          <a:lstStyle/>
          <a:p>
            <a:fld id="{10744F1E-4BC9-3C43-B362-3A5E519C64DB}" type="slidenum">
              <a:rPr lang="en-US" smtClean="0"/>
              <a:t>16</a:t>
            </a:fld>
            <a:endParaRPr lang="en-US"/>
          </a:p>
        </p:txBody>
      </p:sp>
    </p:spTree>
    <p:extLst>
      <p:ext uri="{BB962C8B-B14F-4D97-AF65-F5344CB8AC3E}">
        <p14:creationId xmlns:p14="http://schemas.microsoft.com/office/powerpoint/2010/main" val="174620688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ext Box 2"/>
          <p:cNvSpPr txBox="1">
            <a:spLocks noChangeArrowheads="1"/>
          </p:cNvSpPr>
          <p:nvPr/>
        </p:nvSpPr>
        <p:spPr bwMode="auto">
          <a:xfrm>
            <a:off x="990600" y="228600"/>
            <a:ext cx="77724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lgn="ctr" eaLnBrk="1" hangingPunct="1"/>
            <a:r>
              <a:rPr lang="en-US" altLang="zh-CN" sz="2800" b="1" i="0">
                <a:solidFill>
                  <a:srgbClr val="FFFF00"/>
                </a:solidFill>
                <a:ea typeface="宋体" charset="0"/>
                <a:cs typeface="宋体" charset="0"/>
              </a:rPr>
              <a:t>No large (M&gt;7) events ruptured the same fault segment twice in past 2000 years</a:t>
            </a:r>
          </a:p>
        </p:txBody>
      </p:sp>
      <p:pic>
        <p:nvPicPr>
          <p:cNvPr id="942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913" y="1225550"/>
            <a:ext cx="8066087" cy="478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1" name="Text Box 4"/>
          <p:cNvSpPr txBox="1">
            <a:spLocks noChangeArrowheads="1"/>
          </p:cNvSpPr>
          <p:nvPr/>
        </p:nvSpPr>
        <p:spPr bwMode="auto">
          <a:xfrm>
            <a:off x="214313" y="6323013"/>
            <a:ext cx="84724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altLang="zh-CN" sz="2000" i="0">
                <a:solidFill>
                  <a:srgbClr val="FFFF00"/>
                </a:solidFill>
                <a:ea typeface="宋体" charset="0"/>
                <a:cs typeface="宋体" charset="0"/>
              </a:rPr>
              <a:t>In past 200 years, quakes migrated from Shanxi Graben to N. China Plain</a:t>
            </a:r>
          </a:p>
        </p:txBody>
      </p:sp>
      <p:grpSp>
        <p:nvGrpSpPr>
          <p:cNvPr id="94212" name="Group 5"/>
          <p:cNvGrpSpPr>
            <a:grpSpLocks/>
          </p:cNvGrpSpPr>
          <p:nvPr/>
        </p:nvGrpSpPr>
        <p:grpSpPr bwMode="auto">
          <a:xfrm>
            <a:off x="3141663" y="1447800"/>
            <a:ext cx="1430337" cy="592138"/>
            <a:chOff x="1872" y="1008"/>
            <a:chExt cx="864" cy="373"/>
          </a:xfrm>
        </p:grpSpPr>
        <p:sp>
          <p:nvSpPr>
            <p:cNvPr id="94215" name="Rectangle 6"/>
            <p:cNvSpPr>
              <a:spLocks noChangeArrowheads="1"/>
            </p:cNvSpPr>
            <p:nvPr/>
          </p:nvSpPr>
          <p:spPr bwMode="auto">
            <a:xfrm>
              <a:off x="1872" y="1008"/>
              <a:ext cx="864" cy="373"/>
            </a:xfrm>
            <a:prstGeom prst="rect">
              <a:avLst/>
            </a:prstGeom>
            <a:solidFill>
              <a:schemeClr val="bg1"/>
            </a:solidFill>
            <a:ln w="9525">
              <a:solidFill>
                <a:schemeClr val="tx1"/>
              </a:solidFill>
              <a:miter lim="800000"/>
              <a:headEnd/>
              <a:tailEnd/>
            </a:ln>
          </p:spPr>
          <p:txBody>
            <a:bodyPr wrap="none" anchor="ctr"/>
            <a:lstStyle/>
            <a:p>
              <a:pPr algn="ctr" eaLnBrk="1" hangingPunct="1"/>
              <a:endParaRPr lang="en-US" sz="1800" i="0">
                <a:ea typeface="宋体" charset="0"/>
                <a:cs typeface="宋体" charset="0"/>
              </a:endParaRPr>
            </a:p>
          </p:txBody>
        </p:sp>
        <p:sp>
          <p:nvSpPr>
            <p:cNvPr id="94216" name="Oval 7"/>
            <p:cNvSpPr>
              <a:spLocks noChangeArrowheads="1"/>
            </p:cNvSpPr>
            <p:nvPr/>
          </p:nvSpPr>
          <p:spPr bwMode="auto">
            <a:xfrm>
              <a:off x="1934" y="1051"/>
              <a:ext cx="106" cy="106"/>
            </a:xfrm>
            <a:prstGeom prst="ellipse">
              <a:avLst/>
            </a:prstGeom>
            <a:solidFill>
              <a:srgbClr val="0000FF"/>
            </a:solidFill>
            <a:ln w="9525">
              <a:solidFill>
                <a:schemeClr val="tx1"/>
              </a:solidFill>
              <a:round/>
              <a:headEnd/>
              <a:tailEnd/>
            </a:ln>
          </p:spPr>
          <p:txBody>
            <a:bodyPr wrap="none" anchor="ctr"/>
            <a:lstStyle/>
            <a:p>
              <a:endParaRPr lang="en-US"/>
            </a:p>
          </p:txBody>
        </p:sp>
        <p:sp>
          <p:nvSpPr>
            <p:cNvPr id="94217" name="Oval 8"/>
            <p:cNvSpPr>
              <a:spLocks noChangeArrowheads="1"/>
            </p:cNvSpPr>
            <p:nvPr/>
          </p:nvSpPr>
          <p:spPr bwMode="auto">
            <a:xfrm>
              <a:off x="1934" y="1219"/>
              <a:ext cx="106" cy="106"/>
            </a:xfrm>
            <a:prstGeom prst="ellipse">
              <a:avLst/>
            </a:prstGeom>
            <a:solidFill>
              <a:srgbClr val="FF0000"/>
            </a:solidFill>
            <a:ln w="9525">
              <a:solidFill>
                <a:schemeClr val="tx1"/>
              </a:solidFill>
              <a:round/>
              <a:headEnd/>
              <a:tailEnd/>
            </a:ln>
          </p:spPr>
          <p:txBody>
            <a:bodyPr wrap="none" anchor="ctr"/>
            <a:lstStyle/>
            <a:p>
              <a:endParaRPr lang="en-US"/>
            </a:p>
          </p:txBody>
        </p:sp>
        <p:sp>
          <p:nvSpPr>
            <p:cNvPr id="94218" name="Text Box 9"/>
            <p:cNvSpPr txBox="1">
              <a:spLocks noChangeArrowheads="1"/>
            </p:cNvSpPr>
            <p:nvPr/>
          </p:nvSpPr>
          <p:spPr bwMode="auto">
            <a:xfrm>
              <a:off x="2065" y="1019"/>
              <a:ext cx="515"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altLang="zh-CN" sz="1200" i="0">
                  <a:ea typeface="宋体" charset="0"/>
                  <a:cs typeface="宋体" charset="0"/>
                </a:rPr>
                <a:t>Historical </a:t>
              </a:r>
            </a:p>
          </p:txBody>
        </p:sp>
        <p:sp>
          <p:nvSpPr>
            <p:cNvPr id="94219" name="Text Box 10"/>
            <p:cNvSpPr txBox="1">
              <a:spLocks noChangeArrowheads="1"/>
            </p:cNvSpPr>
            <p:nvPr/>
          </p:nvSpPr>
          <p:spPr bwMode="auto">
            <a:xfrm>
              <a:off x="2054" y="1183"/>
              <a:ext cx="61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altLang="zh-CN" sz="1200" i="0">
                  <a:ea typeface="宋体" charset="0"/>
                  <a:cs typeface="宋体" charset="0"/>
                </a:rPr>
                <a:t>Instrumental</a:t>
              </a:r>
            </a:p>
          </p:txBody>
        </p:sp>
      </p:grpSp>
      <p:sp>
        <p:nvSpPr>
          <p:cNvPr id="94213" name="Text Box 11"/>
          <p:cNvSpPr txBox="1">
            <a:spLocks noChangeArrowheads="1"/>
          </p:cNvSpPr>
          <p:nvPr/>
        </p:nvSpPr>
        <p:spPr bwMode="auto">
          <a:xfrm rot="-3209755">
            <a:off x="2607469" y="4069557"/>
            <a:ext cx="1797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altLang="zh-CN" sz="1800" b="1" i="0">
                <a:ea typeface="宋体" charset="0"/>
                <a:cs typeface="宋体" charset="0"/>
              </a:rPr>
              <a:t>Shanxi Graben</a:t>
            </a:r>
          </a:p>
        </p:txBody>
      </p:sp>
      <p:sp>
        <p:nvSpPr>
          <p:cNvPr id="94214" name="Text Box 12"/>
          <p:cNvSpPr txBox="1">
            <a:spLocks noChangeArrowheads="1"/>
          </p:cNvSpPr>
          <p:nvPr/>
        </p:nvSpPr>
        <p:spPr bwMode="auto">
          <a:xfrm>
            <a:off x="1828800" y="4953000"/>
            <a:ext cx="1981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spcBef>
                <a:spcPct val="50000"/>
              </a:spcBef>
            </a:pPr>
            <a:r>
              <a:rPr lang="en-US" sz="1800" i="0"/>
              <a:t>Weihi rift</a:t>
            </a:r>
            <a:endParaRPr lang="en-US" sz="1800"/>
          </a:p>
        </p:txBody>
      </p:sp>
      <p:sp>
        <p:nvSpPr>
          <p:cNvPr id="2" name="Footer Placeholder 1"/>
          <p:cNvSpPr>
            <a:spLocks noGrp="1"/>
          </p:cNvSpPr>
          <p:nvPr>
            <p:ph type="ftr" sz="quarter" idx="11"/>
          </p:nvPr>
        </p:nvSpPr>
        <p:spPr/>
        <p:txBody>
          <a:bodyPr/>
          <a:lstStyle/>
          <a:p>
            <a:r>
              <a:rPr lang="en-US" smtClean="0"/>
              <a:t>Lecture 10</a:t>
            </a:r>
            <a:endParaRPr lang="en-US"/>
          </a:p>
        </p:txBody>
      </p:sp>
      <p:sp>
        <p:nvSpPr>
          <p:cNvPr id="3" name="Slide Number Placeholder 2"/>
          <p:cNvSpPr>
            <a:spLocks noGrp="1"/>
          </p:cNvSpPr>
          <p:nvPr>
            <p:ph type="sldNum" sz="quarter" idx="12"/>
          </p:nvPr>
        </p:nvSpPr>
        <p:spPr/>
        <p:txBody>
          <a:bodyPr/>
          <a:lstStyle/>
          <a:p>
            <a:fld id="{10744F1E-4BC9-3C43-B362-3A5E519C64DB}" type="slidenum">
              <a:rPr lang="en-US" smtClean="0"/>
              <a:t>17</a:t>
            </a:fld>
            <a:endParaRPr lang="en-US"/>
          </a:p>
        </p:txBody>
      </p:sp>
    </p:spTree>
    <p:extLst>
      <p:ext uri="{BB962C8B-B14F-4D97-AF65-F5344CB8AC3E}">
        <p14:creationId xmlns:p14="http://schemas.microsoft.com/office/powerpoint/2010/main" val="34628125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ext Box 2"/>
          <p:cNvSpPr txBox="1">
            <a:spLocks noChangeArrowheads="1"/>
          </p:cNvSpPr>
          <p:nvPr/>
        </p:nvSpPr>
        <p:spPr bwMode="auto">
          <a:xfrm>
            <a:off x="533400" y="122238"/>
            <a:ext cx="8305800"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lgn="ctr" eaLnBrk="1" hangingPunct="1">
              <a:spcBef>
                <a:spcPct val="50000"/>
              </a:spcBef>
            </a:pPr>
            <a:r>
              <a:rPr lang="en-US" sz="3200" i="0">
                <a:solidFill>
                  <a:srgbClr val="FFFF00"/>
                </a:solidFill>
                <a:latin typeface="Helvetica" charset="0"/>
              </a:rPr>
              <a:t>Maps are like </a:t>
            </a:r>
            <a:r>
              <a:rPr lang="ja-JP" altLang="en-US" sz="3200" i="0">
                <a:solidFill>
                  <a:srgbClr val="FFFF00"/>
                </a:solidFill>
                <a:latin typeface="Helvetica" charset="0"/>
              </a:rPr>
              <a:t>‘</a:t>
            </a:r>
            <a:r>
              <a:rPr lang="en-US" altLang="ja-JP" sz="3200" i="0">
                <a:solidFill>
                  <a:srgbClr val="FFFF00"/>
                </a:solidFill>
                <a:latin typeface="Helvetica" charset="0"/>
              </a:rPr>
              <a:t>Whack-a-mole</a:t>
            </a:r>
            <a:r>
              <a:rPr lang="ja-JP" altLang="en-US" sz="3200" i="0">
                <a:solidFill>
                  <a:srgbClr val="FFFF00"/>
                </a:solidFill>
                <a:latin typeface="Helvetica" charset="0"/>
              </a:rPr>
              <a:t>’</a:t>
            </a:r>
            <a:r>
              <a:rPr lang="en-US" altLang="ja-JP" sz="3200" i="0">
                <a:solidFill>
                  <a:srgbClr val="FFFF00"/>
                </a:solidFill>
                <a:latin typeface="Helvetica" charset="0"/>
              </a:rPr>
              <a:t> - you wait for the mole to come up where it went down,  but it</a:t>
            </a:r>
            <a:r>
              <a:rPr lang="ja-JP" altLang="en-US" sz="3200" i="0">
                <a:solidFill>
                  <a:srgbClr val="FFFF00"/>
                </a:solidFill>
                <a:latin typeface="Helvetica" charset="0"/>
              </a:rPr>
              <a:t>’</a:t>
            </a:r>
            <a:r>
              <a:rPr lang="en-US" altLang="ja-JP" sz="3200" i="0">
                <a:solidFill>
                  <a:srgbClr val="FFFF00"/>
                </a:solidFill>
                <a:latin typeface="Helvetica" charset="0"/>
              </a:rPr>
              <a:t>s likely to pop up somewhere else. </a:t>
            </a:r>
            <a:endParaRPr lang="en-US" sz="3200" i="0">
              <a:solidFill>
                <a:srgbClr val="FFFF00"/>
              </a:solidFill>
              <a:latin typeface="Helvetica" charset="0"/>
            </a:endParaRPr>
          </a:p>
        </p:txBody>
      </p:sp>
      <p:sp>
        <p:nvSpPr>
          <p:cNvPr id="2" name="Footer Placeholder 1"/>
          <p:cNvSpPr>
            <a:spLocks noGrp="1"/>
          </p:cNvSpPr>
          <p:nvPr>
            <p:ph type="ftr" sz="quarter" idx="11"/>
          </p:nvPr>
        </p:nvSpPr>
        <p:spPr/>
        <p:txBody>
          <a:bodyPr/>
          <a:lstStyle/>
          <a:p>
            <a:r>
              <a:rPr lang="en-US" smtClean="0"/>
              <a:t>Lecture 10</a:t>
            </a:r>
            <a:endParaRPr lang="en-US"/>
          </a:p>
        </p:txBody>
      </p:sp>
      <p:sp>
        <p:nvSpPr>
          <p:cNvPr id="3" name="Slide Number Placeholder 2"/>
          <p:cNvSpPr>
            <a:spLocks noGrp="1"/>
          </p:cNvSpPr>
          <p:nvPr>
            <p:ph type="sldNum" sz="quarter" idx="12"/>
          </p:nvPr>
        </p:nvSpPr>
        <p:spPr/>
        <p:txBody>
          <a:bodyPr/>
          <a:lstStyle/>
          <a:p>
            <a:fld id="{10744F1E-4BC9-3C43-B362-3A5E519C64DB}" type="slidenum">
              <a:rPr lang="en-US" smtClean="0"/>
              <a:t>18</a:t>
            </a:fld>
            <a:endParaRPr lang="en-US"/>
          </a:p>
        </p:txBody>
      </p:sp>
      <p:pic>
        <p:nvPicPr>
          <p:cNvPr id="4" name="whackamol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0" y="1784350"/>
            <a:ext cx="6096000" cy="4572000"/>
          </a:xfrm>
          <a:prstGeom prst="rect">
            <a:avLst/>
          </a:prstGeom>
        </p:spPr>
      </p:pic>
    </p:spTree>
    <p:extLst>
      <p:ext uri="{BB962C8B-B14F-4D97-AF65-F5344CB8AC3E}">
        <p14:creationId xmlns:p14="http://schemas.microsoft.com/office/powerpoint/2010/main" val="266150005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ailfig1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812" y="149425"/>
            <a:ext cx="3943230" cy="6572050"/>
          </a:xfrm>
          <a:prstGeom prst="rect">
            <a:avLst/>
          </a:prstGeom>
        </p:spPr>
      </p:pic>
      <p:sp>
        <p:nvSpPr>
          <p:cNvPr id="4" name="Footer Placeholder 3"/>
          <p:cNvSpPr>
            <a:spLocks noGrp="1"/>
          </p:cNvSpPr>
          <p:nvPr>
            <p:ph type="ftr" sz="quarter" idx="11"/>
          </p:nvPr>
        </p:nvSpPr>
        <p:spPr/>
        <p:txBody>
          <a:bodyPr/>
          <a:lstStyle/>
          <a:p>
            <a:r>
              <a:rPr lang="en-US" smtClean="0"/>
              <a:t>Lecture 10</a:t>
            </a:r>
            <a:endParaRPr lang="en-US"/>
          </a:p>
        </p:txBody>
      </p:sp>
      <p:sp>
        <p:nvSpPr>
          <p:cNvPr id="5" name="Slide Number Placeholder 4"/>
          <p:cNvSpPr>
            <a:spLocks noGrp="1"/>
          </p:cNvSpPr>
          <p:nvPr>
            <p:ph type="sldNum" sz="quarter" idx="12"/>
          </p:nvPr>
        </p:nvSpPr>
        <p:spPr/>
        <p:txBody>
          <a:bodyPr/>
          <a:lstStyle/>
          <a:p>
            <a:fld id="{10744F1E-4BC9-3C43-B362-3A5E519C64DB}" type="slidenum">
              <a:rPr lang="en-US" smtClean="0"/>
              <a:t>19</a:t>
            </a:fld>
            <a:endParaRPr lang="en-US"/>
          </a:p>
        </p:txBody>
      </p:sp>
      <p:sp>
        <p:nvSpPr>
          <p:cNvPr id="9" name="TextBox 8"/>
          <p:cNvSpPr txBox="1"/>
          <p:nvPr/>
        </p:nvSpPr>
        <p:spPr>
          <a:xfrm>
            <a:off x="4731534" y="249042"/>
            <a:ext cx="3955266" cy="4985980"/>
          </a:xfrm>
          <a:prstGeom prst="rect">
            <a:avLst/>
          </a:prstGeom>
          <a:noFill/>
        </p:spPr>
        <p:txBody>
          <a:bodyPr wrap="square" rtlCol="0">
            <a:spAutoFit/>
          </a:bodyPr>
          <a:lstStyle/>
          <a:p>
            <a:r>
              <a:rPr lang="en-US" sz="2000" b="1" dirty="0" smtClean="0">
                <a:solidFill>
                  <a:srgbClr val="FFFF00"/>
                </a:solidFill>
              </a:rPr>
              <a:t>PAN </a:t>
            </a:r>
            <a:r>
              <a:rPr lang="en-US" sz="2000" b="1" dirty="0">
                <a:solidFill>
                  <a:srgbClr val="FFFF00"/>
                </a:solidFill>
              </a:rPr>
              <a:t>10.8: Comparison of the 1985 and 2005 Geological Survey of Canada earthquake hazard maps of Canada. </a:t>
            </a:r>
            <a:endParaRPr lang="en-US" sz="2000" b="1" dirty="0" smtClean="0">
              <a:solidFill>
                <a:srgbClr val="FFFF00"/>
              </a:solidFill>
            </a:endParaRPr>
          </a:p>
          <a:p>
            <a:endParaRPr lang="en-US" sz="2000" b="1" dirty="0">
              <a:solidFill>
                <a:srgbClr val="FFFF00"/>
              </a:solidFill>
            </a:endParaRPr>
          </a:p>
          <a:p>
            <a:r>
              <a:rPr lang="en-US" sz="2000" b="1" dirty="0" smtClean="0">
                <a:solidFill>
                  <a:srgbClr val="FFFF00"/>
                </a:solidFill>
              </a:rPr>
              <a:t>The </a:t>
            </a:r>
            <a:r>
              <a:rPr lang="en-US" sz="2000" b="1" dirty="0">
                <a:solidFill>
                  <a:srgbClr val="FFFF00"/>
                </a:solidFill>
              </a:rPr>
              <a:t>older map shows concentrated high hazard bull's-eyes along the east coast at the sites of the 1929 Grand Banks and 1933 Baffin Bay earthquakes, whereas the new map assumes that similar earthquakes can occur anywhere along the margin. (Stein et al., 2012)</a:t>
            </a:r>
            <a:endParaRPr lang="en-US" sz="2000" dirty="0">
              <a:solidFill>
                <a:srgbClr val="FFFF00"/>
              </a:solidFill>
            </a:endParaRPr>
          </a:p>
          <a:p>
            <a:r>
              <a:rPr lang="en-US" sz="2000" dirty="0">
                <a:solidFill>
                  <a:srgbClr val="FFFF00"/>
                </a:solidFill>
              </a:rPr>
              <a:t> </a:t>
            </a:r>
          </a:p>
          <a:p>
            <a:endParaRPr lang="en-US" dirty="0"/>
          </a:p>
        </p:txBody>
      </p:sp>
    </p:spTree>
    <p:extLst>
      <p:ext uri="{BB962C8B-B14F-4D97-AF65-F5344CB8AC3E}">
        <p14:creationId xmlns:p14="http://schemas.microsoft.com/office/powerpoint/2010/main" val="151963097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Lecture 10</a:t>
            </a:r>
            <a:endParaRPr lang="en-US"/>
          </a:p>
        </p:txBody>
      </p:sp>
      <p:sp>
        <p:nvSpPr>
          <p:cNvPr id="4" name="Slide Number Placeholder 3"/>
          <p:cNvSpPr>
            <a:spLocks noGrp="1"/>
          </p:cNvSpPr>
          <p:nvPr>
            <p:ph type="sldNum" sz="quarter" idx="12"/>
          </p:nvPr>
        </p:nvSpPr>
        <p:spPr/>
        <p:txBody>
          <a:bodyPr/>
          <a:lstStyle/>
          <a:p>
            <a:fld id="{10744F1E-4BC9-3C43-B362-3A5E519C64DB}" type="slidenum">
              <a:rPr lang="en-US" smtClean="0"/>
              <a:t>2</a:t>
            </a:fld>
            <a:endParaRPr lang="en-US"/>
          </a:p>
        </p:txBody>
      </p:sp>
      <p:sp>
        <p:nvSpPr>
          <p:cNvPr id="5" name="TextBox 4"/>
          <p:cNvSpPr txBox="1"/>
          <p:nvPr/>
        </p:nvSpPr>
        <p:spPr>
          <a:xfrm>
            <a:off x="284865" y="261144"/>
            <a:ext cx="8271365" cy="2308324"/>
          </a:xfrm>
          <a:prstGeom prst="rect">
            <a:avLst/>
          </a:prstGeom>
          <a:noFill/>
        </p:spPr>
        <p:txBody>
          <a:bodyPr wrap="square" rtlCol="0">
            <a:spAutoFit/>
          </a:bodyPr>
          <a:lstStyle/>
          <a:p>
            <a:r>
              <a:rPr lang="en-US" sz="2400" dirty="0">
                <a:solidFill>
                  <a:srgbClr val="FFFF00"/>
                </a:solidFill>
                <a:latin typeface="Arial"/>
                <a:cs typeface="Arial"/>
              </a:rPr>
              <a:t>A natural hazard is not a physical quantity that can be measured. Instead it is a numerical metric chosen for use in mitigation planning and then estimated using a combination of data, the historical record, and models that are assumed to describe aspects of the process in question. As a result, how large a hazard is depends first on how it is defined</a:t>
            </a:r>
            <a:r>
              <a:rPr lang="en-US" sz="2400" dirty="0" smtClean="0">
                <a:solidFill>
                  <a:srgbClr val="FFFF00"/>
                </a:solidFill>
                <a:latin typeface="Arial"/>
                <a:cs typeface="Arial"/>
              </a:rPr>
              <a:t>.</a:t>
            </a:r>
          </a:p>
        </p:txBody>
      </p:sp>
      <p:sp>
        <p:nvSpPr>
          <p:cNvPr id="6" name="TextBox 5"/>
          <p:cNvSpPr txBox="1"/>
          <p:nvPr/>
        </p:nvSpPr>
        <p:spPr>
          <a:xfrm>
            <a:off x="284865" y="2679398"/>
            <a:ext cx="8271365" cy="4062651"/>
          </a:xfrm>
          <a:prstGeom prst="rect">
            <a:avLst/>
          </a:prstGeom>
          <a:noFill/>
        </p:spPr>
        <p:txBody>
          <a:bodyPr wrap="square" rtlCol="0">
            <a:spAutoFit/>
          </a:bodyPr>
          <a:lstStyle/>
          <a:p>
            <a:r>
              <a:rPr lang="en-US" sz="2400" dirty="0">
                <a:solidFill>
                  <a:srgbClr val="FFFF00"/>
                </a:solidFill>
              </a:rPr>
              <a:t>Planning for floods, for example, is based on the water level expected on average at least once in a certain time period, typically 100 or 500 years, or equivalently at a certain probability in a given year. Depending on the application, different measures can be used. Following coastal flooding in 1953 that killed over 1,800 people, the Netherlands has installed systems to protect again the largest flood expected every 10,000 years. The same storm led to the construction of a moveable barrier in the Thames River, designed to protect London from flooding by the largest storm surge expected every 1,000 years.</a:t>
            </a:r>
          </a:p>
          <a:p>
            <a:endParaRPr lang="en-US" dirty="0"/>
          </a:p>
        </p:txBody>
      </p:sp>
    </p:spTree>
    <p:extLst>
      <p:ext uri="{BB962C8B-B14F-4D97-AF65-F5344CB8AC3E}">
        <p14:creationId xmlns:p14="http://schemas.microsoft.com/office/powerpoint/2010/main" val="420069486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idx="4294967295"/>
          </p:nvPr>
        </p:nvSpPr>
        <p:spPr>
          <a:xfrm>
            <a:off x="685800" y="685800"/>
            <a:ext cx="8153400" cy="1143000"/>
          </a:xfrm>
        </p:spPr>
        <p:txBody>
          <a:bodyPr>
            <a:normAutofit fontScale="90000"/>
          </a:bodyPr>
          <a:lstStyle/>
          <a:p>
            <a:r>
              <a:rPr lang="en-US" sz="3200" dirty="0">
                <a:solidFill>
                  <a:schemeClr val="bg2"/>
                </a:solidFill>
                <a:latin typeface="Arial" charset="0"/>
                <a:ea typeface="ＭＳ Ｐゴシック" charset="0"/>
                <a:cs typeface="ＭＳ Ｐゴシック" charset="0"/>
              </a:rPr>
              <a:t>Hazard maps are hard to get right: success depends on accuracy of four assumptions over 500-2500 years </a:t>
            </a:r>
            <a:br>
              <a:rPr lang="en-US" sz="3200" dirty="0">
                <a:solidFill>
                  <a:schemeClr val="bg2"/>
                </a:solidFill>
                <a:latin typeface="Arial" charset="0"/>
                <a:ea typeface="ＭＳ Ｐゴシック" charset="0"/>
                <a:cs typeface="ＭＳ Ｐゴシック" charset="0"/>
              </a:rPr>
            </a:br>
            <a:r>
              <a:rPr lang="en-US" sz="3200" dirty="0">
                <a:solidFill>
                  <a:schemeClr val="bg2"/>
                </a:solidFill>
                <a:latin typeface="Arial" charset="0"/>
                <a:ea typeface="ＭＳ Ｐゴシック" charset="0"/>
                <a:cs typeface="ＭＳ Ｐゴシック" charset="0"/>
              </a:rPr>
              <a:t/>
            </a:r>
            <a:br>
              <a:rPr lang="en-US" sz="3200" dirty="0">
                <a:solidFill>
                  <a:schemeClr val="bg2"/>
                </a:solidFill>
                <a:latin typeface="Arial" charset="0"/>
                <a:ea typeface="ＭＳ Ｐゴシック" charset="0"/>
                <a:cs typeface="ＭＳ Ｐゴシック" charset="0"/>
              </a:rPr>
            </a:br>
            <a:endParaRPr lang="en-US" sz="2800" dirty="0">
              <a:solidFill>
                <a:schemeClr val="bg2"/>
              </a:solidFill>
              <a:latin typeface="Arial" charset="0"/>
              <a:ea typeface="ＭＳ Ｐゴシック" charset="0"/>
              <a:cs typeface="ＭＳ Ｐゴシック" charset="0"/>
            </a:endParaRPr>
          </a:p>
        </p:txBody>
      </p:sp>
      <p:sp>
        <p:nvSpPr>
          <p:cNvPr id="41987" name="TextBox 3"/>
          <p:cNvSpPr txBox="1">
            <a:spLocks noChangeArrowheads="1"/>
          </p:cNvSpPr>
          <p:nvPr/>
        </p:nvSpPr>
        <p:spPr bwMode="auto">
          <a:xfrm>
            <a:off x="1371600" y="1871663"/>
            <a:ext cx="6400800" cy="308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37931725" indent="-37474525">
              <a:defRPr sz="2400" i="1">
                <a:solidFill>
                  <a:schemeClr val="tx1"/>
                </a:solidFill>
                <a:latin typeface="Arial" charset="0"/>
                <a:ea typeface="ＭＳ Ｐゴシック" charset="0"/>
              </a:defRPr>
            </a:lvl2pPr>
            <a:lvl3pPr>
              <a:defRPr sz="2400" i="1">
                <a:solidFill>
                  <a:schemeClr val="tx1"/>
                </a:solidFill>
                <a:latin typeface="Arial" charset="0"/>
                <a:ea typeface="ＭＳ Ｐゴシック" charset="0"/>
              </a:defRPr>
            </a:lvl3pPr>
            <a:lvl4pPr>
              <a:defRPr sz="2400" i="1">
                <a:solidFill>
                  <a:schemeClr val="tx1"/>
                </a:solidFill>
                <a:latin typeface="Arial" charset="0"/>
                <a:ea typeface="ＭＳ Ｐゴシック" charset="0"/>
              </a:defRPr>
            </a:lvl4pPr>
            <a:lvl5pPr>
              <a:defRPr sz="2400" i="1">
                <a:solidFill>
                  <a:schemeClr val="tx1"/>
                </a:solidFill>
                <a:latin typeface="Arial" charset="0"/>
                <a:ea typeface="ＭＳ Ｐゴシック" charset="0"/>
              </a:defRPr>
            </a:lvl5pPr>
            <a:lvl6pPr marL="457200" eaLnBrk="0" fontAlgn="base" hangingPunct="0">
              <a:spcBef>
                <a:spcPct val="0"/>
              </a:spcBef>
              <a:spcAft>
                <a:spcPct val="0"/>
              </a:spcAft>
              <a:defRPr sz="2400" i="1">
                <a:solidFill>
                  <a:schemeClr val="tx1"/>
                </a:solidFill>
                <a:latin typeface="Arial" charset="0"/>
                <a:ea typeface="ＭＳ Ｐゴシック" charset="0"/>
              </a:defRPr>
            </a:lvl6pPr>
            <a:lvl7pPr marL="914400" eaLnBrk="0" fontAlgn="base" hangingPunct="0">
              <a:spcBef>
                <a:spcPct val="0"/>
              </a:spcBef>
              <a:spcAft>
                <a:spcPct val="0"/>
              </a:spcAft>
              <a:defRPr sz="2400" i="1">
                <a:solidFill>
                  <a:schemeClr val="tx1"/>
                </a:solidFill>
                <a:latin typeface="Arial" charset="0"/>
                <a:ea typeface="ＭＳ Ｐゴシック" charset="0"/>
              </a:defRPr>
            </a:lvl7pPr>
            <a:lvl8pPr marL="1371600" eaLnBrk="0" fontAlgn="base" hangingPunct="0">
              <a:spcBef>
                <a:spcPct val="0"/>
              </a:spcBef>
              <a:spcAft>
                <a:spcPct val="0"/>
              </a:spcAft>
              <a:defRPr sz="2400" i="1">
                <a:solidFill>
                  <a:schemeClr val="tx1"/>
                </a:solidFill>
                <a:latin typeface="Arial" charset="0"/>
                <a:ea typeface="ＭＳ Ｐゴシック" charset="0"/>
              </a:defRPr>
            </a:lvl8pPr>
            <a:lvl9pPr marL="1828800" eaLnBrk="0" fontAlgn="base" hangingPunct="0">
              <a:spcBef>
                <a:spcPct val="0"/>
              </a:spcBef>
              <a:spcAft>
                <a:spcPct val="0"/>
              </a:spcAft>
              <a:defRPr sz="2400" i="1">
                <a:solidFill>
                  <a:schemeClr val="tx1"/>
                </a:solidFill>
                <a:latin typeface="Arial" charset="0"/>
                <a:ea typeface="ＭＳ Ｐゴシック" charset="0"/>
              </a:defRPr>
            </a:lvl9pPr>
          </a:lstStyle>
          <a:p>
            <a:r>
              <a:rPr lang="en-US" sz="2800" b="1" dirty="0">
                <a:solidFill>
                  <a:srgbClr val="39FF53"/>
                </a:solidFill>
              </a:rPr>
              <a:t>Where</a:t>
            </a:r>
            <a:r>
              <a:rPr lang="en-US" sz="2800" dirty="0">
                <a:solidFill>
                  <a:srgbClr val="39FF53"/>
                </a:solidFill>
              </a:rPr>
              <a:t> will large earthquakes occur?</a:t>
            </a:r>
          </a:p>
          <a:p>
            <a:endParaRPr lang="en-US" sz="2800" dirty="0">
              <a:solidFill>
                <a:srgbClr val="00FF00"/>
              </a:solidFill>
            </a:endParaRPr>
          </a:p>
          <a:p>
            <a:r>
              <a:rPr lang="en-US" sz="2800" b="1" dirty="0">
                <a:solidFill>
                  <a:srgbClr val="FFFF00"/>
                </a:solidFill>
              </a:rPr>
              <a:t>When</a:t>
            </a:r>
            <a:r>
              <a:rPr lang="en-US" sz="2800" dirty="0">
                <a:solidFill>
                  <a:srgbClr val="FFFF00"/>
                </a:solidFill>
              </a:rPr>
              <a:t> will they occur?</a:t>
            </a:r>
          </a:p>
          <a:p>
            <a:endParaRPr lang="en-US" sz="2800" dirty="0">
              <a:solidFill>
                <a:srgbClr val="00FF00"/>
              </a:solidFill>
            </a:endParaRPr>
          </a:p>
          <a:p>
            <a:r>
              <a:rPr lang="en-US" sz="2800" b="1" dirty="0">
                <a:solidFill>
                  <a:srgbClr val="00FF00"/>
                </a:solidFill>
              </a:rPr>
              <a:t>How large </a:t>
            </a:r>
            <a:r>
              <a:rPr lang="en-US" sz="2800" dirty="0">
                <a:solidFill>
                  <a:srgbClr val="00FF00"/>
                </a:solidFill>
              </a:rPr>
              <a:t>will they be?</a:t>
            </a:r>
          </a:p>
          <a:p>
            <a:endParaRPr lang="en-US" sz="2800" dirty="0">
              <a:solidFill>
                <a:srgbClr val="00FF00"/>
              </a:solidFill>
            </a:endParaRPr>
          </a:p>
          <a:p>
            <a:r>
              <a:rPr lang="en-US" sz="2800" b="1" dirty="0">
                <a:solidFill>
                  <a:srgbClr val="00FF00"/>
                </a:solidFill>
              </a:rPr>
              <a:t>How strong </a:t>
            </a:r>
            <a:r>
              <a:rPr lang="en-US" sz="2800" dirty="0">
                <a:solidFill>
                  <a:srgbClr val="00FF00"/>
                </a:solidFill>
              </a:rPr>
              <a:t>will their shaking be?</a:t>
            </a:r>
            <a:endParaRPr lang="en-US" sz="2800" dirty="0"/>
          </a:p>
        </p:txBody>
      </p:sp>
    </p:spTree>
    <p:extLst>
      <p:ext uri="{BB962C8B-B14F-4D97-AF65-F5344CB8AC3E}">
        <p14:creationId xmlns:p14="http://schemas.microsoft.com/office/powerpoint/2010/main" val="232051032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ailfig1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80" y="99616"/>
            <a:ext cx="5684520" cy="6486144"/>
          </a:xfrm>
          <a:prstGeom prst="rect">
            <a:avLst/>
          </a:prstGeom>
        </p:spPr>
      </p:pic>
      <p:sp>
        <p:nvSpPr>
          <p:cNvPr id="3" name="Footer Placeholder 2"/>
          <p:cNvSpPr>
            <a:spLocks noGrp="1"/>
          </p:cNvSpPr>
          <p:nvPr>
            <p:ph type="ftr" sz="quarter" idx="11"/>
          </p:nvPr>
        </p:nvSpPr>
        <p:spPr>
          <a:xfrm>
            <a:off x="5116360" y="6356350"/>
            <a:ext cx="2895600" cy="365125"/>
          </a:xfrm>
        </p:spPr>
        <p:txBody>
          <a:bodyPr/>
          <a:lstStyle/>
          <a:p>
            <a:r>
              <a:rPr lang="en-US" smtClean="0"/>
              <a:t>Lecture 10</a:t>
            </a:r>
            <a:endParaRPr lang="en-US"/>
          </a:p>
        </p:txBody>
      </p:sp>
      <p:sp>
        <p:nvSpPr>
          <p:cNvPr id="4" name="Slide Number Placeholder 3"/>
          <p:cNvSpPr>
            <a:spLocks noGrp="1"/>
          </p:cNvSpPr>
          <p:nvPr>
            <p:ph type="sldNum" sz="quarter" idx="12"/>
          </p:nvPr>
        </p:nvSpPr>
        <p:spPr/>
        <p:txBody>
          <a:bodyPr/>
          <a:lstStyle/>
          <a:p>
            <a:fld id="{10744F1E-4BC9-3C43-B362-3A5E519C64DB}" type="slidenum">
              <a:rPr lang="en-US" smtClean="0"/>
              <a:t>21</a:t>
            </a:fld>
            <a:endParaRPr lang="en-US"/>
          </a:p>
        </p:txBody>
      </p:sp>
      <p:sp>
        <p:nvSpPr>
          <p:cNvPr id="5" name="TextBox 4"/>
          <p:cNvSpPr txBox="1"/>
          <p:nvPr/>
        </p:nvSpPr>
        <p:spPr>
          <a:xfrm>
            <a:off x="6287959" y="298851"/>
            <a:ext cx="2602344" cy="5324535"/>
          </a:xfrm>
          <a:prstGeom prst="rect">
            <a:avLst/>
          </a:prstGeom>
          <a:noFill/>
        </p:spPr>
        <p:txBody>
          <a:bodyPr wrap="square" rtlCol="0">
            <a:spAutoFit/>
          </a:bodyPr>
          <a:lstStyle/>
          <a:p>
            <a:r>
              <a:rPr lang="en-US" sz="2000" b="1" dirty="0" smtClean="0">
                <a:solidFill>
                  <a:srgbClr val="FFFF00"/>
                </a:solidFill>
              </a:rPr>
              <a:t>PAN </a:t>
            </a:r>
            <a:r>
              <a:rPr lang="en-US" sz="2000" b="1" dirty="0">
                <a:solidFill>
                  <a:srgbClr val="FFFF00"/>
                </a:solidFill>
              </a:rPr>
              <a:t>10.9: Top: Schematic comparison of time-independent and time-dependent models for different seismic </a:t>
            </a:r>
            <a:r>
              <a:rPr lang="en-US" sz="2000" b="1" dirty="0" smtClean="0">
                <a:solidFill>
                  <a:srgbClr val="FFFF00"/>
                </a:solidFill>
              </a:rPr>
              <a:t>zones.</a:t>
            </a:r>
          </a:p>
          <a:p>
            <a:endParaRPr lang="en-US" sz="2000" b="1" dirty="0" smtClean="0">
              <a:solidFill>
                <a:srgbClr val="FFFF00"/>
              </a:solidFill>
            </a:endParaRPr>
          </a:p>
          <a:p>
            <a:r>
              <a:rPr lang="en-US" sz="2000" b="1" dirty="0" smtClean="0">
                <a:solidFill>
                  <a:srgbClr val="FFFF00"/>
                </a:solidFill>
              </a:rPr>
              <a:t>Bottom</a:t>
            </a:r>
            <a:r>
              <a:rPr lang="en-US" sz="2000" b="1" dirty="0">
                <a:solidFill>
                  <a:srgbClr val="FFFF00"/>
                </a:solidFill>
              </a:rPr>
              <a:t>: Comparison of the conditional probability of a large earthquake in the New Madrid zone in the next 50 years, assuming that the mean recurrence time is 500 years. </a:t>
            </a:r>
            <a:r>
              <a:rPr lang="en-US" sz="2000" b="1" dirty="0" smtClean="0">
                <a:solidFill>
                  <a:srgbClr val="FFFF00"/>
                </a:solidFill>
              </a:rPr>
              <a:t>(</a:t>
            </a:r>
            <a:r>
              <a:rPr lang="en-US" sz="2000" b="1" dirty="0" err="1">
                <a:solidFill>
                  <a:srgbClr val="FFFF00"/>
                </a:solidFill>
              </a:rPr>
              <a:t>Hebden</a:t>
            </a:r>
            <a:r>
              <a:rPr lang="en-US" sz="2000" b="1" dirty="0">
                <a:solidFill>
                  <a:srgbClr val="FFFF00"/>
                </a:solidFill>
              </a:rPr>
              <a:t> and Stein, 2009)</a:t>
            </a:r>
            <a:r>
              <a:rPr lang="en-US" sz="2000" dirty="0">
                <a:solidFill>
                  <a:srgbClr val="FFFF00"/>
                </a:solidFill>
              </a:rPr>
              <a:t> </a:t>
            </a:r>
          </a:p>
        </p:txBody>
      </p:sp>
    </p:spTree>
    <p:extLst>
      <p:ext uri="{BB962C8B-B14F-4D97-AF65-F5344CB8AC3E}">
        <p14:creationId xmlns:p14="http://schemas.microsoft.com/office/powerpoint/2010/main" val="21920471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ailfig16.jpg"/>
          <p:cNvPicPr>
            <a:picLocks noChangeAspect="1"/>
          </p:cNvPicPr>
          <p:nvPr/>
        </p:nvPicPr>
        <p:blipFill rotWithShape="1">
          <a:blip r:embed="rId2">
            <a:extLst>
              <a:ext uri="{28A0092B-C50C-407E-A947-70E740481C1C}">
                <a14:useLocalDpi xmlns:a14="http://schemas.microsoft.com/office/drawing/2010/main" val="0"/>
              </a:ext>
            </a:extLst>
          </a:blip>
          <a:srcRect b="58724"/>
          <a:stretch/>
        </p:blipFill>
        <p:spPr>
          <a:xfrm>
            <a:off x="335280" y="99616"/>
            <a:ext cx="5684520" cy="2677205"/>
          </a:xfrm>
          <a:prstGeom prst="rect">
            <a:avLst/>
          </a:prstGeom>
        </p:spPr>
      </p:pic>
      <p:sp>
        <p:nvSpPr>
          <p:cNvPr id="3" name="Footer Placeholder 2"/>
          <p:cNvSpPr>
            <a:spLocks noGrp="1"/>
          </p:cNvSpPr>
          <p:nvPr>
            <p:ph type="ftr" sz="quarter" idx="11"/>
          </p:nvPr>
        </p:nvSpPr>
        <p:spPr>
          <a:xfrm>
            <a:off x="5116360" y="6356350"/>
            <a:ext cx="2895600" cy="365125"/>
          </a:xfrm>
        </p:spPr>
        <p:txBody>
          <a:bodyPr/>
          <a:lstStyle/>
          <a:p>
            <a:r>
              <a:rPr lang="en-US" smtClean="0"/>
              <a:t>Lecture 10</a:t>
            </a:r>
            <a:endParaRPr lang="en-US"/>
          </a:p>
        </p:txBody>
      </p:sp>
      <p:sp>
        <p:nvSpPr>
          <p:cNvPr id="4" name="Slide Number Placeholder 3"/>
          <p:cNvSpPr>
            <a:spLocks noGrp="1"/>
          </p:cNvSpPr>
          <p:nvPr>
            <p:ph type="sldNum" sz="quarter" idx="12"/>
          </p:nvPr>
        </p:nvSpPr>
        <p:spPr/>
        <p:txBody>
          <a:bodyPr/>
          <a:lstStyle/>
          <a:p>
            <a:fld id="{10744F1E-4BC9-3C43-B362-3A5E519C64DB}" type="slidenum">
              <a:rPr lang="en-US" smtClean="0"/>
              <a:t>22</a:t>
            </a:fld>
            <a:endParaRPr lang="en-US"/>
          </a:p>
        </p:txBody>
      </p:sp>
      <p:sp>
        <p:nvSpPr>
          <p:cNvPr id="6" name="TextBox 5"/>
          <p:cNvSpPr txBox="1"/>
          <p:nvPr/>
        </p:nvSpPr>
        <p:spPr>
          <a:xfrm>
            <a:off x="572765" y="3324714"/>
            <a:ext cx="7831933" cy="2308324"/>
          </a:xfrm>
          <a:prstGeom prst="rect">
            <a:avLst/>
          </a:prstGeom>
          <a:noFill/>
        </p:spPr>
        <p:txBody>
          <a:bodyPr wrap="square" rtlCol="0">
            <a:spAutoFit/>
          </a:bodyPr>
          <a:lstStyle/>
          <a:p>
            <a:r>
              <a:rPr lang="en-US" sz="2400" dirty="0" smtClean="0">
                <a:solidFill>
                  <a:srgbClr val="FFFF00"/>
                </a:solidFill>
              </a:rPr>
              <a:t>CQ: would </a:t>
            </a:r>
            <a:r>
              <a:rPr lang="en-US" sz="2400" dirty="0">
                <a:solidFill>
                  <a:srgbClr val="FFFF00"/>
                </a:solidFill>
              </a:rPr>
              <a:t>you favor stronger and more expensive building standards near the "Fort </a:t>
            </a:r>
            <a:r>
              <a:rPr lang="en-US" sz="2400" dirty="0" err="1">
                <a:solidFill>
                  <a:srgbClr val="FFFF00"/>
                </a:solidFill>
              </a:rPr>
              <a:t>Tejon</a:t>
            </a:r>
            <a:r>
              <a:rPr lang="en-US" sz="2400" dirty="0">
                <a:solidFill>
                  <a:srgbClr val="FFFF00"/>
                </a:solidFill>
              </a:rPr>
              <a:t>" segment of the San Andreas fault than in San Francisco? Why or why not? Conversely, would you favor less stringent and less expensive standards after a large earthquake? Why or why not?</a:t>
            </a:r>
          </a:p>
          <a:p>
            <a:endParaRPr lang="en-US" sz="2400" dirty="0">
              <a:solidFill>
                <a:srgbClr val="FFFF00"/>
              </a:solidFill>
            </a:endParaRPr>
          </a:p>
        </p:txBody>
      </p:sp>
    </p:spTree>
    <p:extLst>
      <p:ext uri="{BB962C8B-B14F-4D97-AF65-F5344CB8AC3E}">
        <p14:creationId xmlns:p14="http://schemas.microsoft.com/office/powerpoint/2010/main" val="26113424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ailfig1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54" y="279128"/>
            <a:ext cx="6751202" cy="6171065"/>
          </a:xfrm>
          <a:prstGeom prst="rect">
            <a:avLst/>
          </a:prstGeom>
        </p:spPr>
      </p:pic>
      <p:sp>
        <p:nvSpPr>
          <p:cNvPr id="4" name="Footer Placeholder 3"/>
          <p:cNvSpPr>
            <a:spLocks noGrp="1"/>
          </p:cNvSpPr>
          <p:nvPr>
            <p:ph type="ftr" sz="quarter" idx="11"/>
          </p:nvPr>
        </p:nvSpPr>
        <p:spPr/>
        <p:txBody>
          <a:bodyPr/>
          <a:lstStyle/>
          <a:p>
            <a:r>
              <a:rPr lang="en-US" smtClean="0"/>
              <a:t>Lecture 10</a:t>
            </a:r>
            <a:endParaRPr lang="en-US"/>
          </a:p>
        </p:txBody>
      </p:sp>
      <p:sp>
        <p:nvSpPr>
          <p:cNvPr id="5" name="Slide Number Placeholder 4"/>
          <p:cNvSpPr>
            <a:spLocks noGrp="1"/>
          </p:cNvSpPr>
          <p:nvPr>
            <p:ph type="sldNum" sz="quarter" idx="12"/>
          </p:nvPr>
        </p:nvSpPr>
        <p:spPr/>
        <p:txBody>
          <a:bodyPr/>
          <a:lstStyle/>
          <a:p>
            <a:fld id="{10744F1E-4BC9-3C43-B362-3A5E519C64DB}" type="slidenum">
              <a:rPr lang="en-US" smtClean="0"/>
              <a:t>23</a:t>
            </a:fld>
            <a:endParaRPr lang="en-US"/>
          </a:p>
        </p:txBody>
      </p:sp>
      <p:sp>
        <p:nvSpPr>
          <p:cNvPr id="6" name="TextBox 5"/>
          <p:cNvSpPr txBox="1"/>
          <p:nvPr/>
        </p:nvSpPr>
        <p:spPr>
          <a:xfrm>
            <a:off x="7296523" y="386015"/>
            <a:ext cx="1543974" cy="1938992"/>
          </a:xfrm>
          <a:prstGeom prst="rect">
            <a:avLst/>
          </a:prstGeom>
          <a:noFill/>
        </p:spPr>
        <p:txBody>
          <a:bodyPr wrap="square" rtlCol="0">
            <a:spAutoFit/>
          </a:bodyPr>
          <a:lstStyle/>
          <a:p>
            <a:r>
              <a:rPr lang="en-US" sz="2000" b="1" dirty="0" smtClean="0">
                <a:solidFill>
                  <a:srgbClr val="FFFF00"/>
                </a:solidFill>
              </a:rPr>
              <a:t>PAN </a:t>
            </a:r>
            <a:r>
              <a:rPr lang="en-US" sz="2000" b="1" dirty="0">
                <a:solidFill>
                  <a:srgbClr val="FFFF00"/>
                </a:solidFill>
              </a:rPr>
              <a:t>10.10: Comparison of hazard maps for the New Madrid zone. </a:t>
            </a:r>
            <a:endParaRPr lang="en-US" sz="2000" dirty="0">
              <a:solidFill>
                <a:srgbClr val="FFFF00"/>
              </a:solidFill>
            </a:endParaRPr>
          </a:p>
        </p:txBody>
      </p:sp>
    </p:spTree>
    <p:extLst>
      <p:ext uri="{BB962C8B-B14F-4D97-AF65-F5344CB8AC3E}">
        <p14:creationId xmlns:p14="http://schemas.microsoft.com/office/powerpoint/2010/main" val="8391486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idx="4294967295"/>
          </p:nvPr>
        </p:nvSpPr>
        <p:spPr>
          <a:xfrm>
            <a:off x="685800" y="685800"/>
            <a:ext cx="8153400" cy="1143000"/>
          </a:xfrm>
        </p:spPr>
        <p:txBody>
          <a:bodyPr>
            <a:normAutofit fontScale="90000"/>
          </a:bodyPr>
          <a:lstStyle/>
          <a:p>
            <a:r>
              <a:rPr lang="en-US" sz="3200" dirty="0">
                <a:solidFill>
                  <a:schemeClr val="bg2"/>
                </a:solidFill>
                <a:latin typeface="Arial" charset="0"/>
                <a:ea typeface="ＭＳ Ｐゴシック" charset="0"/>
                <a:cs typeface="ＭＳ Ｐゴシック" charset="0"/>
              </a:rPr>
              <a:t>Hazard maps are hard to get right: success depends on accuracy of four assumptions over 500-2500 years </a:t>
            </a:r>
            <a:br>
              <a:rPr lang="en-US" sz="3200" dirty="0">
                <a:solidFill>
                  <a:schemeClr val="bg2"/>
                </a:solidFill>
                <a:latin typeface="Arial" charset="0"/>
                <a:ea typeface="ＭＳ Ｐゴシック" charset="0"/>
                <a:cs typeface="ＭＳ Ｐゴシック" charset="0"/>
              </a:rPr>
            </a:br>
            <a:r>
              <a:rPr lang="en-US" sz="3200" dirty="0">
                <a:solidFill>
                  <a:schemeClr val="bg2"/>
                </a:solidFill>
                <a:latin typeface="Arial" charset="0"/>
                <a:ea typeface="ＭＳ Ｐゴシック" charset="0"/>
                <a:cs typeface="ＭＳ Ｐゴシック" charset="0"/>
              </a:rPr>
              <a:t/>
            </a:r>
            <a:br>
              <a:rPr lang="en-US" sz="3200" dirty="0">
                <a:solidFill>
                  <a:schemeClr val="bg2"/>
                </a:solidFill>
                <a:latin typeface="Arial" charset="0"/>
                <a:ea typeface="ＭＳ Ｐゴシック" charset="0"/>
                <a:cs typeface="ＭＳ Ｐゴシック" charset="0"/>
              </a:rPr>
            </a:br>
            <a:endParaRPr lang="en-US" sz="2800" dirty="0">
              <a:solidFill>
                <a:schemeClr val="bg2"/>
              </a:solidFill>
              <a:latin typeface="Arial" charset="0"/>
              <a:ea typeface="ＭＳ Ｐゴシック" charset="0"/>
              <a:cs typeface="ＭＳ Ｐゴシック" charset="0"/>
            </a:endParaRPr>
          </a:p>
        </p:txBody>
      </p:sp>
      <p:sp>
        <p:nvSpPr>
          <p:cNvPr id="41987" name="TextBox 3"/>
          <p:cNvSpPr txBox="1">
            <a:spLocks noChangeArrowheads="1"/>
          </p:cNvSpPr>
          <p:nvPr/>
        </p:nvSpPr>
        <p:spPr bwMode="auto">
          <a:xfrm>
            <a:off x="1371600" y="1871663"/>
            <a:ext cx="6400800" cy="308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37931725" indent="-37474525">
              <a:defRPr sz="2400" i="1">
                <a:solidFill>
                  <a:schemeClr val="tx1"/>
                </a:solidFill>
                <a:latin typeface="Arial" charset="0"/>
                <a:ea typeface="ＭＳ Ｐゴシック" charset="0"/>
              </a:defRPr>
            </a:lvl2pPr>
            <a:lvl3pPr>
              <a:defRPr sz="2400" i="1">
                <a:solidFill>
                  <a:schemeClr val="tx1"/>
                </a:solidFill>
                <a:latin typeface="Arial" charset="0"/>
                <a:ea typeface="ＭＳ Ｐゴシック" charset="0"/>
              </a:defRPr>
            </a:lvl3pPr>
            <a:lvl4pPr>
              <a:defRPr sz="2400" i="1">
                <a:solidFill>
                  <a:schemeClr val="tx1"/>
                </a:solidFill>
                <a:latin typeface="Arial" charset="0"/>
                <a:ea typeface="ＭＳ Ｐゴシック" charset="0"/>
              </a:defRPr>
            </a:lvl4pPr>
            <a:lvl5pPr>
              <a:defRPr sz="2400" i="1">
                <a:solidFill>
                  <a:schemeClr val="tx1"/>
                </a:solidFill>
                <a:latin typeface="Arial" charset="0"/>
                <a:ea typeface="ＭＳ Ｐゴシック" charset="0"/>
              </a:defRPr>
            </a:lvl5pPr>
            <a:lvl6pPr marL="457200" eaLnBrk="0" fontAlgn="base" hangingPunct="0">
              <a:spcBef>
                <a:spcPct val="0"/>
              </a:spcBef>
              <a:spcAft>
                <a:spcPct val="0"/>
              </a:spcAft>
              <a:defRPr sz="2400" i="1">
                <a:solidFill>
                  <a:schemeClr val="tx1"/>
                </a:solidFill>
                <a:latin typeface="Arial" charset="0"/>
                <a:ea typeface="ＭＳ Ｐゴシック" charset="0"/>
              </a:defRPr>
            </a:lvl6pPr>
            <a:lvl7pPr marL="914400" eaLnBrk="0" fontAlgn="base" hangingPunct="0">
              <a:spcBef>
                <a:spcPct val="0"/>
              </a:spcBef>
              <a:spcAft>
                <a:spcPct val="0"/>
              </a:spcAft>
              <a:defRPr sz="2400" i="1">
                <a:solidFill>
                  <a:schemeClr val="tx1"/>
                </a:solidFill>
                <a:latin typeface="Arial" charset="0"/>
                <a:ea typeface="ＭＳ Ｐゴシック" charset="0"/>
              </a:defRPr>
            </a:lvl7pPr>
            <a:lvl8pPr marL="1371600" eaLnBrk="0" fontAlgn="base" hangingPunct="0">
              <a:spcBef>
                <a:spcPct val="0"/>
              </a:spcBef>
              <a:spcAft>
                <a:spcPct val="0"/>
              </a:spcAft>
              <a:defRPr sz="2400" i="1">
                <a:solidFill>
                  <a:schemeClr val="tx1"/>
                </a:solidFill>
                <a:latin typeface="Arial" charset="0"/>
                <a:ea typeface="ＭＳ Ｐゴシック" charset="0"/>
              </a:defRPr>
            </a:lvl8pPr>
            <a:lvl9pPr marL="1828800" eaLnBrk="0" fontAlgn="base" hangingPunct="0">
              <a:spcBef>
                <a:spcPct val="0"/>
              </a:spcBef>
              <a:spcAft>
                <a:spcPct val="0"/>
              </a:spcAft>
              <a:defRPr sz="2400" i="1">
                <a:solidFill>
                  <a:schemeClr val="tx1"/>
                </a:solidFill>
                <a:latin typeface="Arial" charset="0"/>
                <a:ea typeface="ＭＳ Ｐゴシック" charset="0"/>
              </a:defRPr>
            </a:lvl9pPr>
          </a:lstStyle>
          <a:p>
            <a:r>
              <a:rPr lang="en-US" sz="2800" b="1" dirty="0">
                <a:solidFill>
                  <a:srgbClr val="39FF53"/>
                </a:solidFill>
              </a:rPr>
              <a:t>Where</a:t>
            </a:r>
            <a:r>
              <a:rPr lang="en-US" sz="2800" dirty="0">
                <a:solidFill>
                  <a:srgbClr val="39FF53"/>
                </a:solidFill>
              </a:rPr>
              <a:t> will large earthquakes occur?</a:t>
            </a:r>
          </a:p>
          <a:p>
            <a:endParaRPr lang="en-US" sz="2800" dirty="0">
              <a:solidFill>
                <a:srgbClr val="00FF00"/>
              </a:solidFill>
            </a:endParaRPr>
          </a:p>
          <a:p>
            <a:r>
              <a:rPr lang="en-US" sz="2800" b="1" dirty="0">
                <a:solidFill>
                  <a:srgbClr val="00FF00"/>
                </a:solidFill>
              </a:rPr>
              <a:t>When</a:t>
            </a:r>
            <a:r>
              <a:rPr lang="en-US" sz="2800" dirty="0">
                <a:solidFill>
                  <a:srgbClr val="00FF00"/>
                </a:solidFill>
              </a:rPr>
              <a:t> will they occur?</a:t>
            </a:r>
          </a:p>
          <a:p>
            <a:endParaRPr lang="en-US" sz="2800" dirty="0">
              <a:solidFill>
                <a:srgbClr val="00FF00"/>
              </a:solidFill>
            </a:endParaRPr>
          </a:p>
          <a:p>
            <a:r>
              <a:rPr lang="en-US" sz="2800" b="1" dirty="0">
                <a:solidFill>
                  <a:srgbClr val="FFFF00"/>
                </a:solidFill>
              </a:rPr>
              <a:t>How large </a:t>
            </a:r>
            <a:r>
              <a:rPr lang="en-US" sz="2800" dirty="0">
                <a:solidFill>
                  <a:srgbClr val="FFFF00"/>
                </a:solidFill>
              </a:rPr>
              <a:t>will they be?</a:t>
            </a:r>
          </a:p>
          <a:p>
            <a:endParaRPr lang="en-US" sz="2800" dirty="0">
              <a:solidFill>
                <a:srgbClr val="FFFF00"/>
              </a:solidFill>
            </a:endParaRPr>
          </a:p>
          <a:p>
            <a:r>
              <a:rPr lang="en-US" sz="2800" b="1" dirty="0">
                <a:solidFill>
                  <a:srgbClr val="00FF00"/>
                </a:solidFill>
              </a:rPr>
              <a:t>How strong </a:t>
            </a:r>
            <a:r>
              <a:rPr lang="en-US" sz="2800" dirty="0">
                <a:solidFill>
                  <a:srgbClr val="00FF00"/>
                </a:solidFill>
              </a:rPr>
              <a:t>will their shaking be?</a:t>
            </a:r>
            <a:endParaRPr lang="en-US" sz="2800" dirty="0"/>
          </a:p>
        </p:txBody>
      </p:sp>
    </p:spTree>
    <p:extLst>
      <p:ext uri="{BB962C8B-B14F-4D97-AF65-F5344CB8AC3E}">
        <p14:creationId xmlns:p14="http://schemas.microsoft.com/office/powerpoint/2010/main" val="370114562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TextBox 2"/>
          <p:cNvSpPr txBox="1">
            <a:spLocks noChangeArrowheads="1"/>
          </p:cNvSpPr>
          <p:nvPr/>
        </p:nvSpPr>
        <p:spPr bwMode="auto">
          <a:xfrm>
            <a:off x="4038600" y="6319838"/>
            <a:ext cx="1295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r>
              <a:rPr lang="en-US">
                <a:solidFill>
                  <a:srgbClr val="FFFF00"/>
                </a:solidFill>
              </a:rPr>
              <a:t>Ms 5.4</a:t>
            </a:r>
          </a:p>
        </p:txBody>
      </p:sp>
      <p:sp>
        <p:nvSpPr>
          <p:cNvPr id="3" name="Footer Placeholder 2"/>
          <p:cNvSpPr>
            <a:spLocks noGrp="1"/>
          </p:cNvSpPr>
          <p:nvPr>
            <p:ph type="ftr" sz="quarter" idx="11"/>
          </p:nvPr>
        </p:nvSpPr>
        <p:spPr/>
        <p:txBody>
          <a:bodyPr/>
          <a:lstStyle/>
          <a:p>
            <a:r>
              <a:rPr lang="en-US" smtClean="0"/>
              <a:t>Lecture 10</a:t>
            </a:r>
            <a:endParaRPr lang="en-US"/>
          </a:p>
        </p:txBody>
      </p:sp>
      <p:sp>
        <p:nvSpPr>
          <p:cNvPr id="4" name="Slide Number Placeholder 3"/>
          <p:cNvSpPr>
            <a:spLocks noGrp="1"/>
          </p:cNvSpPr>
          <p:nvPr>
            <p:ph type="sldNum" sz="quarter" idx="12"/>
          </p:nvPr>
        </p:nvSpPr>
        <p:spPr/>
        <p:txBody>
          <a:bodyPr/>
          <a:lstStyle/>
          <a:p>
            <a:fld id="{10744F1E-4BC9-3C43-B362-3A5E519C64DB}" type="slidenum">
              <a:rPr lang="en-US" smtClean="0"/>
              <a:t>25</a:t>
            </a:fld>
            <a:endParaRPr lang="en-US"/>
          </a:p>
        </p:txBody>
      </p:sp>
      <p:pic>
        <p:nvPicPr>
          <p:cNvPr id="6" name="roermond92.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79499" y="94456"/>
            <a:ext cx="7495931" cy="6090444"/>
          </a:xfrm>
          <a:prstGeom prst="rect">
            <a:avLst/>
          </a:prstGeom>
        </p:spPr>
      </p:pic>
    </p:spTree>
    <p:extLst>
      <p:ext uri="{BB962C8B-B14F-4D97-AF65-F5344CB8AC3E}">
        <p14:creationId xmlns:p14="http://schemas.microsoft.com/office/powerpoint/2010/main" val="90110087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Lecture 10</a:t>
            </a:r>
            <a:endParaRPr lang="en-US"/>
          </a:p>
        </p:txBody>
      </p:sp>
      <p:sp>
        <p:nvSpPr>
          <p:cNvPr id="3" name="Slide Number Placeholder 2"/>
          <p:cNvSpPr>
            <a:spLocks noGrp="1"/>
          </p:cNvSpPr>
          <p:nvPr>
            <p:ph type="sldNum" sz="quarter" idx="12"/>
          </p:nvPr>
        </p:nvSpPr>
        <p:spPr/>
        <p:txBody>
          <a:bodyPr/>
          <a:lstStyle/>
          <a:p>
            <a:fld id="{10744F1E-4BC9-3C43-B362-3A5E519C64DB}" type="slidenum">
              <a:rPr lang="en-US" smtClean="0"/>
              <a:t>26</a:t>
            </a:fld>
            <a:endParaRPr lang="en-US"/>
          </a:p>
        </p:txBody>
      </p:sp>
      <p:pic>
        <p:nvPicPr>
          <p:cNvPr id="11" name="Picture 10"/>
          <p:cNvPicPr>
            <a:picLocks noChangeAspect="1"/>
          </p:cNvPicPr>
          <p:nvPr/>
        </p:nvPicPr>
        <p:blipFill rotWithShape="1">
          <a:blip r:embed="rId2"/>
          <a:srcRect r="3148"/>
          <a:stretch/>
        </p:blipFill>
        <p:spPr>
          <a:xfrm>
            <a:off x="271317" y="530399"/>
            <a:ext cx="8280015" cy="5825951"/>
          </a:xfrm>
          <a:prstGeom prst="rect">
            <a:avLst/>
          </a:prstGeom>
        </p:spPr>
      </p:pic>
      <p:pic>
        <p:nvPicPr>
          <p:cNvPr id="12" name="Picture 3" descr="df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4336" y="215155"/>
            <a:ext cx="4024564" cy="30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ight Arrow 12"/>
          <p:cNvSpPr/>
          <p:nvPr/>
        </p:nvSpPr>
        <p:spPr>
          <a:xfrm>
            <a:off x="3124200" y="2811318"/>
            <a:ext cx="542636" cy="300182"/>
          </a:xfrm>
          <a:prstGeom prst="rightArrow">
            <a:avLst/>
          </a:prstGeom>
          <a:solidFill>
            <a:srgbClr val="66006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Left Arrow 15"/>
          <p:cNvSpPr/>
          <p:nvPr/>
        </p:nvSpPr>
        <p:spPr>
          <a:xfrm>
            <a:off x="7175500" y="4356100"/>
            <a:ext cx="520700" cy="215900"/>
          </a:xfrm>
          <a:prstGeom prst="lef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550203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4" name="TextBox 8"/>
          <p:cNvSpPr txBox="1">
            <a:spLocks noChangeArrowheads="1"/>
          </p:cNvSpPr>
          <p:nvPr/>
        </p:nvSpPr>
        <p:spPr bwMode="auto">
          <a:xfrm>
            <a:off x="228600" y="152400"/>
            <a:ext cx="82931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r>
              <a:rPr lang="en-US" sz="3200" b="1" dirty="0">
                <a:solidFill>
                  <a:srgbClr val="FFFF00"/>
                </a:solidFill>
                <a:latin typeface="Helvetica" charset="0"/>
                <a:cs typeface="Helvetica" charset="0"/>
              </a:rPr>
              <a:t>What’s the maximum magnitude to expect in the Lower Rhine </a:t>
            </a:r>
            <a:r>
              <a:rPr lang="en-US" sz="3200" b="1" dirty="0" err="1">
                <a:solidFill>
                  <a:srgbClr val="FFFF00"/>
                </a:solidFill>
                <a:latin typeface="Helvetica" charset="0"/>
                <a:cs typeface="Helvetica" charset="0"/>
              </a:rPr>
              <a:t>Graben</a:t>
            </a:r>
            <a:r>
              <a:rPr lang="en-US" sz="3200" b="1" dirty="0">
                <a:solidFill>
                  <a:srgbClr val="FFFF00"/>
                </a:solidFill>
                <a:latin typeface="Helvetica" charset="0"/>
                <a:cs typeface="Helvetica" charset="0"/>
              </a:rPr>
              <a:t>?</a:t>
            </a:r>
          </a:p>
        </p:txBody>
      </p:sp>
      <p:sp>
        <p:nvSpPr>
          <p:cNvPr id="163845" name="TextBox 9"/>
          <p:cNvSpPr txBox="1">
            <a:spLocks noChangeArrowheads="1"/>
          </p:cNvSpPr>
          <p:nvPr/>
        </p:nvSpPr>
        <p:spPr bwMode="auto">
          <a:xfrm>
            <a:off x="6952996" y="2552700"/>
            <a:ext cx="2191004" cy="1200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r>
              <a:rPr lang="en-US" dirty="0">
                <a:solidFill>
                  <a:srgbClr val="00FF00"/>
                </a:solidFill>
              </a:rPr>
              <a:t>Nuclear plants designed for 1/10,000 </a:t>
            </a:r>
            <a:r>
              <a:rPr lang="en-US" dirty="0" err="1">
                <a:solidFill>
                  <a:srgbClr val="00FF00"/>
                </a:solidFill>
              </a:rPr>
              <a:t>yrs</a:t>
            </a:r>
            <a:endParaRPr lang="en-US" dirty="0">
              <a:solidFill>
                <a:srgbClr val="00FF00"/>
              </a:solidFill>
            </a:endParaRPr>
          </a:p>
        </p:txBody>
      </p:sp>
      <p:sp>
        <p:nvSpPr>
          <p:cNvPr id="2" name="Footer Placeholder 1"/>
          <p:cNvSpPr>
            <a:spLocks noGrp="1"/>
          </p:cNvSpPr>
          <p:nvPr>
            <p:ph type="ftr" sz="quarter" idx="11"/>
          </p:nvPr>
        </p:nvSpPr>
        <p:spPr/>
        <p:txBody>
          <a:bodyPr/>
          <a:lstStyle/>
          <a:p>
            <a:r>
              <a:rPr lang="en-US" smtClean="0"/>
              <a:t>Lecture 10</a:t>
            </a:r>
            <a:endParaRPr lang="en-US"/>
          </a:p>
        </p:txBody>
      </p:sp>
      <p:sp>
        <p:nvSpPr>
          <p:cNvPr id="3" name="Slide Number Placeholder 2"/>
          <p:cNvSpPr>
            <a:spLocks noGrp="1"/>
          </p:cNvSpPr>
          <p:nvPr>
            <p:ph type="sldNum" sz="quarter" idx="12"/>
          </p:nvPr>
        </p:nvSpPr>
        <p:spPr/>
        <p:txBody>
          <a:bodyPr/>
          <a:lstStyle/>
          <a:p>
            <a:fld id="{10744F1E-4BC9-3C43-B362-3A5E519C64DB}" type="slidenum">
              <a:rPr lang="en-US" smtClean="0"/>
              <a:t>27</a:t>
            </a:fld>
            <a:endParaRPr lang="en-US"/>
          </a:p>
        </p:txBody>
      </p:sp>
      <p:pic>
        <p:nvPicPr>
          <p:cNvPr id="5" name="Picture 4" descr="lrgbva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000" y="1339342"/>
            <a:ext cx="5937504" cy="5017008"/>
          </a:xfrm>
          <a:prstGeom prst="rect">
            <a:avLst/>
          </a:prstGeom>
        </p:spPr>
      </p:pic>
      <p:cxnSp>
        <p:nvCxnSpPr>
          <p:cNvPr id="13" name="Straight Arrow Connector 15"/>
          <p:cNvCxnSpPr>
            <a:cxnSpLocks noChangeShapeType="1"/>
          </p:cNvCxnSpPr>
          <p:nvPr/>
        </p:nvCxnSpPr>
        <p:spPr bwMode="auto">
          <a:xfrm flipV="1">
            <a:off x="5303838" y="5016500"/>
            <a:ext cx="0" cy="228600"/>
          </a:xfrm>
          <a:prstGeom prst="straightConnector1">
            <a:avLst/>
          </a:prstGeom>
          <a:noFill/>
          <a:ln w="9525">
            <a:solidFill>
              <a:srgbClr val="FF0000"/>
            </a:solidFill>
            <a:round/>
            <a:headEnd/>
            <a:tailEnd type="arrow" w="med" len="med"/>
          </a:ln>
        </p:spPr>
      </p:cxnSp>
      <p:cxnSp>
        <p:nvCxnSpPr>
          <p:cNvPr id="15" name="Straight Arrow Connector 11"/>
          <p:cNvCxnSpPr>
            <a:cxnSpLocks noChangeShapeType="1"/>
          </p:cNvCxnSpPr>
          <p:nvPr/>
        </p:nvCxnSpPr>
        <p:spPr bwMode="auto">
          <a:xfrm>
            <a:off x="6273800" y="5422900"/>
            <a:ext cx="0" cy="228600"/>
          </a:xfrm>
          <a:prstGeom prst="straightConnector1">
            <a:avLst/>
          </a:prstGeom>
          <a:noFill/>
          <a:ln w="9525">
            <a:solidFill>
              <a:srgbClr val="FF0000"/>
            </a:solidFill>
            <a:round/>
            <a:headEnd/>
            <a:tailEnd type="arrow" w="med" len="med"/>
          </a:ln>
        </p:spPr>
      </p:cxnSp>
    </p:spTree>
    <p:extLst>
      <p:ext uri="{BB962C8B-B14F-4D97-AF65-F5344CB8AC3E}">
        <p14:creationId xmlns:p14="http://schemas.microsoft.com/office/powerpoint/2010/main" val="400778907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RG_TR=00475_Mmax=5.7_Catalog=MLE_Mmax6.5_mean.png"/>
          <p:cNvPicPr>
            <a:picLocks noChangeAspect="1"/>
          </p:cNvPicPr>
          <p:nvPr/>
        </p:nvPicPr>
        <p:blipFill rotWithShape="1">
          <a:blip r:embed="rId2">
            <a:extLst>
              <a:ext uri="{28A0092B-C50C-407E-A947-70E740481C1C}">
                <a14:useLocalDpi xmlns:a14="http://schemas.microsoft.com/office/drawing/2010/main" val="0"/>
              </a:ext>
            </a:extLst>
          </a:blip>
          <a:srcRect l="12455" r="9887"/>
          <a:stretch/>
        </p:blipFill>
        <p:spPr>
          <a:xfrm>
            <a:off x="0" y="498782"/>
            <a:ext cx="3081130" cy="2975678"/>
          </a:xfrm>
          <a:prstGeom prst="rect">
            <a:avLst/>
          </a:prstGeom>
        </p:spPr>
      </p:pic>
      <p:pic>
        <p:nvPicPr>
          <p:cNvPr id="5" name="Picture 4" descr="LRG_TR=00475_Mmax=6.7_Catalog=MLE_Mmax6.5_mean.png"/>
          <p:cNvPicPr>
            <a:picLocks noChangeAspect="1"/>
          </p:cNvPicPr>
          <p:nvPr/>
        </p:nvPicPr>
        <p:blipFill rotWithShape="1">
          <a:blip r:embed="rId3">
            <a:extLst>
              <a:ext uri="{28A0092B-C50C-407E-A947-70E740481C1C}">
                <a14:useLocalDpi xmlns:a14="http://schemas.microsoft.com/office/drawing/2010/main" val="0"/>
              </a:ext>
            </a:extLst>
          </a:blip>
          <a:srcRect l="13055" t="1460" r="7245" b="1223"/>
          <a:stretch/>
        </p:blipFill>
        <p:spPr>
          <a:xfrm>
            <a:off x="3055235" y="516466"/>
            <a:ext cx="3217362" cy="2946401"/>
          </a:xfrm>
          <a:prstGeom prst="rect">
            <a:avLst/>
          </a:prstGeom>
        </p:spPr>
      </p:pic>
      <p:pic>
        <p:nvPicPr>
          <p:cNvPr id="6" name="Picture 5" descr="LRG_TR=00475_Mmax=7.3_Catalog=MLE_Mmax6.5_mean.png"/>
          <p:cNvPicPr>
            <a:picLocks noChangeAspect="1"/>
          </p:cNvPicPr>
          <p:nvPr/>
        </p:nvPicPr>
        <p:blipFill rotWithShape="1">
          <a:blip r:embed="rId4">
            <a:extLst>
              <a:ext uri="{28A0092B-C50C-407E-A947-70E740481C1C}">
                <a14:useLocalDpi xmlns:a14="http://schemas.microsoft.com/office/drawing/2010/main" val="0"/>
              </a:ext>
            </a:extLst>
          </a:blip>
          <a:srcRect l="13055" r="8755" b="1738"/>
          <a:stretch/>
        </p:blipFill>
        <p:spPr>
          <a:xfrm>
            <a:off x="6051826" y="512584"/>
            <a:ext cx="3103217" cy="2924883"/>
          </a:xfrm>
          <a:prstGeom prst="rect">
            <a:avLst/>
          </a:prstGeom>
        </p:spPr>
      </p:pic>
      <p:pic>
        <p:nvPicPr>
          <p:cNvPr id="7" name="Picture 6" descr="LRG_TR=10000_Mmax=5.7_Catalog=MLE_Mmax6.5_mean.png"/>
          <p:cNvPicPr>
            <a:picLocks noChangeAspect="1"/>
          </p:cNvPicPr>
          <p:nvPr/>
        </p:nvPicPr>
        <p:blipFill rotWithShape="1">
          <a:blip r:embed="rId5">
            <a:extLst>
              <a:ext uri="{28A0092B-C50C-407E-A947-70E740481C1C}">
                <a14:useLocalDpi xmlns:a14="http://schemas.microsoft.com/office/drawing/2010/main" val="0"/>
              </a:ext>
            </a:extLst>
          </a:blip>
          <a:srcRect l="13736" r="8677"/>
          <a:stretch/>
        </p:blipFill>
        <p:spPr>
          <a:xfrm>
            <a:off x="46449" y="3876244"/>
            <a:ext cx="3064012" cy="2961876"/>
          </a:xfrm>
          <a:prstGeom prst="rect">
            <a:avLst/>
          </a:prstGeom>
        </p:spPr>
      </p:pic>
      <p:pic>
        <p:nvPicPr>
          <p:cNvPr id="8" name="Picture 7" descr="LRG_TR=10000_Mmax=6.7_Catalog=MLE_Mmax6.5_mean.png"/>
          <p:cNvPicPr>
            <a:picLocks noChangeAspect="1"/>
          </p:cNvPicPr>
          <p:nvPr/>
        </p:nvPicPr>
        <p:blipFill rotWithShape="1">
          <a:blip r:embed="rId6">
            <a:extLst>
              <a:ext uri="{28A0092B-C50C-407E-A947-70E740481C1C}">
                <a14:useLocalDpi xmlns:a14="http://schemas.microsoft.com/office/drawing/2010/main" val="0"/>
              </a:ext>
            </a:extLst>
          </a:blip>
          <a:srcRect l="13471" r="8943" b="245"/>
          <a:stretch/>
        </p:blipFill>
        <p:spPr>
          <a:xfrm>
            <a:off x="3055234" y="3876245"/>
            <a:ext cx="3092174" cy="2981756"/>
          </a:xfrm>
          <a:prstGeom prst="rect">
            <a:avLst/>
          </a:prstGeom>
        </p:spPr>
      </p:pic>
      <p:pic>
        <p:nvPicPr>
          <p:cNvPr id="9" name="Picture 8" descr="LRG_TR=10000_Mmax=7.3_Catalog=MLE_Mmax6.5_mean.png"/>
          <p:cNvPicPr>
            <a:picLocks noChangeAspect="1"/>
          </p:cNvPicPr>
          <p:nvPr/>
        </p:nvPicPr>
        <p:blipFill rotWithShape="1">
          <a:blip r:embed="rId7">
            <a:extLst>
              <a:ext uri="{28A0092B-C50C-407E-A947-70E740481C1C}">
                <a14:useLocalDpi xmlns:a14="http://schemas.microsoft.com/office/drawing/2010/main" val="0"/>
              </a:ext>
            </a:extLst>
          </a:blip>
          <a:srcRect l="13206" r="9207"/>
          <a:stretch/>
        </p:blipFill>
        <p:spPr>
          <a:xfrm>
            <a:off x="6037742" y="3872571"/>
            <a:ext cx="3073125" cy="2970685"/>
          </a:xfrm>
          <a:prstGeom prst="rect">
            <a:avLst/>
          </a:prstGeom>
        </p:spPr>
      </p:pic>
      <p:sp>
        <p:nvSpPr>
          <p:cNvPr id="2" name="TextBox 1"/>
          <p:cNvSpPr txBox="1"/>
          <p:nvPr/>
        </p:nvSpPr>
        <p:spPr>
          <a:xfrm>
            <a:off x="1828800" y="-12700"/>
            <a:ext cx="5598583" cy="461665"/>
          </a:xfrm>
          <a:prstGeom prst="rect">
            <a:avLst/>
          </a:prstGeom>
          <a:noFill/>
        </p:spPr>
        <p:txBody>
          <a:bodyPr wrap="square" rtlCol="0">
            <a:spAutoFit/>
          </a:bodyPr>
          <a:lstStyle/>
          <a:p>
            <a:r>
              <a:rPr lang="en-US" sz="2400" dirty="0" smtClean="0">
                <a:solidFill>
                  <a:srgbClr val="FFFF00"/>
                </a:solidFill>
              </a:rPr>
              <a:t>Hazard map – 475  year return period</a:t>
            </a:r>
            <a:endParaRPr lang="en-US" sz="2400" dirty="0">
              <a:solidFill>
                <a:srgbClr val="FFFF00"/>
              </a:solidFill>
            </a:endParaRPr>
          </a:p>
        </p:txBody>
      </p:sp>
      <p:sp>
        <p:nvSpPr>
          <p:cNvPr id="10" name="TextBox 9"/>
          <p:cNvSpPr txBox="1"/>
          <p:nvPr/>
        </p:nvSpPr>
        <p:spPr>
          <a:xfrm>
            <a:off x="1907130" y="3380217"/>
            <a:ext cx="6246270" cy="461665"/>
          </a:xfrm>
          <a:prstGeom prst="rect">
            <a:avLst/>
          </a:prstGeom>
          <a:noFill/>
        </p:spPr>
        <p:txBody>
          <a:bodyPr wrap="square" rtlCol="0">
            <a:spAutoFit/>
          </a:bodyPr>
          <a:lstStyle/>
          <a:p>
            <a:r>
              <a:rPr lang="en-US" sz="2400" dirty="0" smtClean="0">
                <a:solidFill>
                  <a:srgbClr val="FFFF00"/>
                </a:solidFill>
              </a:rPr>
              <a:t>Hazard map – 10,000  year return period</a:t>
            </a:r>
            <a:endParaRPr lang="en-US" sz="2400" dirty="0">
              <a:solidFill>
                <a:srgbClr val="FFFF00"/>
              </a:solidFill>
            </a:endParaRPr>
          </a:p>
        </p:txBody>
      </p:sp>
      <p:sp>
        <p:nvSpPr>
          <p:cNvPr id="3" name="TextBox 2"/>
          <p:cNvSpPr txBox="1"/>
          <p:nvPr/>
        </p:nvSpPr>
        <p:spPr>
          <a:xfrm>
            <a:off x="228600" y="2362200"/>
            <a:ext cx="1828800" cy="461665"/>
          </a:xfrm>
          <a:prstGeom prst="rect">
            <a:avLst/>
          </a:prstGeom>
          <a:noFill/>
        </p:spPr>
        <p:txBody>
          <a:bodyPr wrap="square" rtlCol="0">
            <a:spAutoFit/>
          </a:bodyPr>
          <a:lstStyle/>
          <a:p>
            <a:r>
              <a:rPr lang="en-US" dirty="0" err="1" smtClean="0"/>
              <a:t>Mmax</a:t>
            </a:r>
            <a:r>
              <a:rPr lang="en-US" dirty="0" smtClean="0"/>
              <a:t> 5.7</a:t>
            </a:r>
            <a:endParaRPr lang="en-US" dirty="0"/>
          </a:p>
        </p:txBody>
      </p:sp>
      <p:sp>
        <p:nvSpPr>
          <p:cNvPr id="11" name="TextBox 10"/>
          <p:cNvSpPr txBox="1"/>
          <p:nvPr/>
        </p:nvSpPr>
        <p:spPr>
          <a:xfrm>
            <a:off x="228600" y="5786735"/>
            <a:ext cx="1600200" cy="461665"/>
          </a:xfrm>
          <a:prstGeom prst="rect">
            <a:avLst/>
          </a:prstGeom>
          <a:noFill/>
        </p:spPr>
        <p:txBody>
          <a:bodyPr wrap="square" rtlCol="0">
            <a:spAutoFit/>
          </a:bodyPr>
          <a:lstStyle/>
          <a:p>
            <a:r>
              <a:rPr lang="en-US" dirty="0" err="1" smtClean="0"/>
              <a:t>Mmax</a:t>
            </a:r>
            <a:r>
              <a:rPr lang="en-US" dirty="0" smtClean="0"/>
              <a:t> 5.7</a:t>
            </a:r>
            <a:endParaRPr lang="en-US" dirty="0"/>
          </a:p>
        </p:txBody>
      </p:sp>
      <p:sp>
        <p:nvSpPr>
          <p:cNvPr id="12" name="TextBox 11"/>
          <p:cNvSpPr txBox="1"/>
          <p:nvPr/>
        </p:nvSpPr>
        <p:spPr>
          <a:xfrm>
            <a:off x="3276600" y="2362200"/>
            <a:ext cx="1642476" cy="369332"/>
          </a:xfrm>
          <a:prstGeom prst="rect">
            <a:avLst/>
          </a:prstGeom>
          <a:noFill/>
        </p:spPr>
        <p:txBody>
          <a:bodyPr wrap="square" rtlCol="0">
            <a:spAutoFit/>
          </a:bodyPr>
          <a:lstStyle/>
          <a:p>
            <a:r>
              <a:rPr lang="en-US" dirty="0" err="1" smtClean="0"/>
              <a:t>Mmax</a:t>
            </a:r>
            <a:r>
              <a:rPr lang="en-US" dirty="0"/>
              <a:t> </a:t>
            </a:r>
            <a:r>
              <a:rPr lang="en-US" dirty="0" smtClean="0"/>
              <a:t>6.2</a:t>
            </a:r>
            <a:endParaRPr lang="en-US" dirty="0"/>
          </a:p>
        </p:txBody>
      </p:sp>
      <p:sp>
        <p:nvSpPr>
          <p:cNvPr id="14" name="TextBox 13"/>
          <p:cNvSpPr txBox="1"/>
          <p:nvPr/>
        </p:nvSpPr>
        <p:spPr>
          <a:xfrm>
            <a:off x="3310524" y="5802868"/>
            <a:ext cx="1642476" cy="369332"/>
          </a:xfrm>
          <a:prstGeom prst="rect">
            <a:avLst/>
          </a:prstGeom>
          <a:noFill/>
        </p:spPr>
        <p:txBody>
          <a:bodyPr wrap="square" rtlCol="0">
            <a:spAutoFit/>
          </a:bodyPr>
          <a:lstStyle/>
          <a:p>
            <a:r>
              <a:rPr lang="en-US" dirty="0" err="1" smtClean="0"/>
              <a:t>Mmax</a:t>
            </a:r>
            <a:r>
              <a:rPr lang="en-US" dirty="0"/>
              <a:t> </a:t>
            </a:r>
            <a:r>
              <a:rPr lang="en-US" dirty="0" smtClean="0"/>
              <a:t>6.2</a:t>
            </a:r>
            <a:endParaRPr lang="en-US" dirty="0"/>
          </a:p>
        </p:txBody>
      </p:sp>
      <p:sp>
        <p:nvSpPr>
          <p:cNvPr id="15" name="TextBox 14"/>
          <p:cNvSpPr txBox="1"/>
          <p:nvPr/>
        </p:nvSpPr>
        <p:spPr>
          <a:xfrm>
            <a:off x="6324600" y="2362200"/>
            <a:ext cx="1642476" cy="369332"/>
          </a:xfrm>
          <a:prstGeom prst="rect">
            <a:avLst/>
          </a:prstGeom>
          <a:noFill/>
        </p:spPr>
        <p:txBody>
          <a:bodyPr wrap="square" rtlCol="0">
            <a:spAutoFit/>
          </a:bodyPr>
          <a:lstStyle/>
          <a:p>
            <a:r>
              <a:rPr lang="en-US" dirty="0" err="1" smtClean="0"/>
              <a:t>Mmax</a:t>
            </a:r>
            <a:r>
              <a:rPr lang="en-US" dirty="0"/>
              <a:t> </a:t>
            </a:r>
            <a:r>
              <a:rPr lang="en-US" dirty="0" smtClean="0"/>
              <a:t>7.3</a:t>
            </a:r>
            <a:endParaRPr lang="en-US" dirty="0"/>
          </a:p>
        </p:txBody>
      </p:sp>
      <p:sp>
        <p:nvSpPr>
          <p:cNvPr id="16" name="TextBox 15"/>
          <p:cNvSpPr txBox="1"/>
          <p:nvPr/>
        </p:nvSpPr>
        <p:spPr>
          <a:xfrm>
            <a:off x="6248400" y="5791200"/>
            <a:ext cx="1642476" cy="369332"/>
          </a:xfrm>
          <a:prstGeom prst="rect">
            <a:avLst/>
          </a:prstGeom>
          <a:noFill/>
        </p:spPr>
        <p:txBody>
          <a:bodyPr wrap="square" rtlCol="0">
            <a:spAutoFit/>
          </a:bodyPr>
          <a:lstStyle/>
          <a:p>
            <a:r>
              <a:rPr lang="en-US" dirty="0" err="1" smtClean="0"/>
              <a:t>Mmax</a:t>
            </a:r>
            <a:r>
              <a:rPr lang="en-US" dirty="0"/>
              <a:t> </a:t>
            </a:r>
            <a:r>
              <a:rPr lang="en-US" dirty="0" smtClean="0"/>
              <a:t>7.3</a:t>
            </a:r>
            <a:endParaRPr lang="en-US" dirty="0"/>
          </a:p>
        </p:txBody>
      </p:sp>
      <p:sp>
        <p:nvSpPr>
          <p:cNvPr id="17" name="TextBox 7"/>
          <p:cNvSpPr txBox="1">
            <a:spLocks noChangeArrowheads="1"/>
          </p:cNvSpPr>
          <p:nvPr/>
        </p:nvSpPr>
        <p:spPr bwMode="auto">
          <a:xfrm>
            <a:off x="7686061" y="6602213"/>
            <a:ext cx="29718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r>
              <a:rPr lang="en-US" sz="1200" dirty="0" smtClean="0"/>
              <a:t>K. </a:t>
            </a:r>
            <a:r>
              <a:rPr lang="en-US" sz="1200" dirty="0" err="1" smtClean="0"/>
              <a:t>Vanneste</a:t>
            </a:r>
            <a:r>
              <a:rPr lang="en-US" sz="1200" dirty="0" smtClean="0"/>
              <a:t> ROB</a:t>
            </a:r>
            <a:endParaRPr lang="en-US" sz="1200" dirty="0"/>
          </a:p>
        </p:txBody>
      </p:sp>
    </p:spTree>
    <p:extLst>
      <p:ext uri="{BB962C8B-B14F-4D97-AF65-F5344CB8AC3E}">
        <p14:creationId xmlns:p14="http://schemas.microsoft.com/office/powerpoint/2010/main" val="357299902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TextBox 1"/>
          <p:cNvSpPr txBox="1">
            <a:spLocks noChangeArrowheads="1"/>
          </p:cNvSpPr>
          <p:nvPr/>
        </p:nvSpPr>
        <p:spPr bwMode="auto">
          <a:xfrm>
            <a:off x="76200" y="-152400"/>
            <a:ext cx="8839200" cy="4585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lgn="ctr"/>
            <a:endParaRPr lang="en-US" sz="2800" dirty="0">
              <a:solidFill>
                <a:srgbClr val="FFFF00"/>
              </a:solidFill>
            </a:endParaRPr>
          </a:p>
          <a:p>
            <a:pPr algn="ctr"/>
            <a:r>
              <a:rPr lang="en-US" sz="2800" b="1" dirty="0" smtClean="0">
                <a:solidFill>
                  <a:srgbClr val="00FF00"/>
                </a:solidFill>
              </a:rPr>
              <a:t>Given 700 </a:t>
            </a:r>
            <a:r>
              <a:rPr lang="en-US" sz="2800" b="1" dirty="0">
                <a:solidFill>
                  <a:srgbClr val="00FF00"/>
                </a:solidFill>
              </a:rPr>
              <a:t>years of data, what </a:t>
            </a:r>
            <a:r>
              <a:rPr lang="en-US" sz="2800" b="1" dirty="0" err="1">
                <a:solidFill>
                  <a:srgbClr val="00FF00"/>
                </a:solidFill>
              </a:rPr>
              <a:t>Mmax</a:t>
            </a:r>
            <a:r>
              <a:rPr lang="en-US" sz="2800" b="1" dirty="0">
                <a:solidFill>
                  <a:srgbClr val="00FF00"/>
                </a:solidFill>
              </a:rPr>
              <a:t> would we observe if </a:t>
            </a:r>
            <a:r>
              <a:rPr lang="en-US" sz="2800" b="1" dirty="0" err="1">
                <a:solidFill>
                  <a:srgbClr val="00FF00"/>
                </a:solidFill>
              </a:rPr>
              <a:t>Mmax</a:t>
            </a:r>
            <a:r>
              <a:rPr lang="en-US" sz="2800" b="1" dirty="0">
                <a:solidFill>
                  <a:srgbClr val="00FF00"/>
                </a:solidFill>
              </a:rPr>
              <a:t> were really </a:t>
            </a:r>
            <a:r>
              <a:rPr lang="en-US" sz="2800" b="1" dirty="0" smtClean="0">
                <a:solidFill>
                  <a:srgbClr val="00FF00"/>
                </a:solidFill>
              </a:rPr>
              <a:t>6.2, 6.5, 6.8, 7.1?</a:t>
            </a:r>
            <a:endParaRPr lang="en-US" sz="2800" b="1" dirty="0">
              <a:solidFill>
                <a:srgbClr val="00FF00"/>
              </a:solidFill>
            </a:endParaRPr>
          </a:p>
          <a:p>
            <a:pPr algn="ctr"/>
            <a:endParaRPr lang="en-US" sz="2000" dirty="0">
              <a:solidFill>
                <a:schemeClr val="bg1"/>
              </a:solidFill>
            </a:endParaRPr>
          </a:p>
          <a:p>
            <a:pPr algn="ctr"/>
            <a:r>
              <a:rPr lang="en-US" dirty="0" smtClean="0">
                <a:solidFill>
                  <a:srgbClr val="FFFF00"/>
                </a:solidFill>
              </a:rPr>
              <a:t>Synthetic seismicity experiment – 10,000 catalogs</a:t>
            </a:r>
          </a:p>
          <a:p>
            <a:pPr algn="ctr"/>
            <a:r>
              <a:rPr lang="en-US" dirty="0" smtClean="0">
                <a:solidFill>
                  <a:srgbClr val="FFFF00"/>
                </a:solidFill>
              </a:rPr>
              <a:t> We generally </a:t>
            </a:r>
            <a:r>
              <a:rPr lang="en-US" dirty="0">
                <a:solidFill>
                  <a:srgbClr val="FFFF00"/>
                </a:solidFill>
              </a:rPr>
              <a:t>miss </a:t>
            </a:r>
            <a:r>
              <a:rPr lang="en-US" dirty="0" smtClean="0">
                <a:solidFill>
                  <a:srgbClr val="FFFF00"/>
                </a:solidFill>
              </a:rPr>
              <a:t>the </a:t>
            </a:r>
            <a:r>
              <a:rPr lang="en-US" dirty="0">
                <a:solidFill>
                  <a:srgbClr val="FFFF00"/>
                </a:solidFill>
              </a:rPr>
              <a:t>largest events and so underestimate </a:t>
            </a:r>
            <a:r>
              <a:rPr lang="en-US" dirty="0" err="1">
                <a:solidFill>
                  <a:srgbClr val="FFFF00"/>
                </a:solidFill>
              </a:rPr>
              <a:t>Mmax</a:t>
            </a:r>
            <a:endParaRPr lang="en-US" dirty="0">
              <a:solidFill>
                <a:srgbClr val="FFFF00"/>
              </a:solidFill>
            </a:endParaRPr>
          </a:p>
          <a:p>
            <a:pPr algn="ctr"/>
            <a:endParaRPr lang="en-US" sz="2200" dirty="0">
              <a:solidFill>
                <a:schemeClr val="bg1"/>
              </a:solidFill>
            </a:endParaRPr>
          </a:p>
          <a:p>
            <a:pPr algn="ctr"/>
            <a:r>
              <a:rPr lang="en-US" sz="2200" dirty="0">
                <a:solidFill>
                  <a:schemeClr val="bg1"/>
                </a:solidFill>
              </a:rPr>
              <a:t>Most likely to observe </a:t>
            </a:r>
            <a:r>
              <a:rPr lang="en-US" sz="2200" dirty="0" err="1">
                <a:solidFill>
                  <a:schemeClr val="bg1"/>
                </a:solidFill>
              </a:rPr>
              <a:t>Mmax</a:t>
            </a:r>
            <a:r>
              <a:rPr lang="en-US" sz="2200" dirty="0">
                <a:solidFill>
                  <a:schemeClr val="bg1"/>
                </a:solidFill>
              </a:rPr>
              <a:t> </a:t>
            </a:r>
            <a:r>
              <a:rPr lang="en-US" sz="2200" dirty="0" smtClean="0">
                <a:solidFill>
                  <a:schemeClr val="bg1"/>
                </a:solidFill>
              </a:rPr>
              <a:t>~6 </a:t>
            </a:r>
            <a:r>
              <a:rPr lang="en-US" sz="2200" dirty="0">
                <a:solidFill>
                  <a:schemeClr val="bg1"/>
                </a:solidFill>
              </a:rPr>
              <a:t>with recurrence time ~ sample length</a:t>
            </a:r>
          </a:p>
          <a:p>
            <a:endParaRPr lang="en-US" dirty="0">
              <a:solidFill>
                <a:schemeClr val="bg1"/>
              </a:solidFill>
            </a:endParaRPr>
          </a:p>
          <a:p>
            <a:endParaRPr lang="en-US" dirty="0">
              <a:solidFill>
                <a:schemeClr val="bg1"/>
              </a:solidFill>
            </a:endParaRPr>
          </a:p>
          <a:p>
            <a:endParaRPr lang="en-US" dirty="0"/>
          </a:p>
        </p:txBody>
      </p:sp>
      <p:sp>
        <p:nvSpPr>
          <p:cNvPr id="115714" name="Text Box 16"/>
          <p:cNvSpPr txBox="1">
            <a:spLocks noChangeArrowheads="1"/>
          </p:cNvSpPr>
          <p:nvPr/>
        </p:nvSpPr>
        <p:spPr bwMode="auto">
          <a:xfrm>
            <a:off x="5791200" y="6477000"/>
            <a:ext cx="31242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spcBef>
                <a:spcPct val="50000"/>
              </a:spcBef>
            </a:pPr>
            <a:r>
              <a:rPr lang="en-US" sz="1600" dirty="0" smtClean="0">
                <a:solidFill>
                  <a:schemeClr val="bg1"/>
                </a:solidFill>
              </a:rPr>
              <a:t>M. Merino, PhD  thesis, 2014</a:t>
            </a:r>
            <a:endParaRPr lang="en-US" sz="1600" dirty="0">
              <a:solidFill>
                <a:schemeClr val="bg1"/>
              </a:solidFill>
            </a:endParaRPr>
          </a:p>
        </p:txBody>
      </p:sp>
      <p:pic>
        <p:nvPicPr>
          <p:cNvPr id="2" name="Picture 1"/>
          <p:cNvPicPr>
            <a:picLocks noChangeAspect="1"/>
          </p:cNvPicPr>
          <p:nvPr/>
        </p:nvPicPr>
        <p:blipFill rotWithShape="1">
          <a:blip r:embed="rId2"/>
          <a:srcRect l="1667" r="3888"/>
          <a:stretch/>
        </p:blipFill>
        <p:spPr>
          <a:xfrm>
            <a:off x="165099" y="3581400"/>
            <a:ext cx="8785689" cy="2667000"/>
          </a:xfrm>
          <a:prstGeom prst="rect">
            <a:avLst/>
          </a:prstGeom>
        </p:spPr>
      </p:pic>
    </p:spTree>
    <p:extLst>
      <p:ext uri="{BB962C8B-B14F-4D97-AF65-F5344CB8AC3E}">
        <p14:creationId xmlns:p14="http://schemas.microsoft.com/office/powerpoint/2010/main" val="180133238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Lecture 10</a:t>
            </a:r>
            <a:endParaRPr lang="en-US"/>
          </a:p>
        </p:txBody>
      </p:sp>
      <p:sp>
        <p:nvSpPr>
          <p:cNvPr id="5" name="Slide Number Placeholder 4"/>
          <p:cNvSpPr>
            <a:spLocks noGrp="1"/>
          </p:cNvSpPr>
          <p:nvPr>
            <p:ph type="sldNum" sz="quarter" idx="12"/>
          </p:nvPr>
        </p:nvSpPr>
        <p:spPr/>
        <p:txBody>
          <a:bodyPr/>
          <a:lstStyle/>
          <a:p>
            <a:fld id="{10744F1E-4BC9-3C43-B362-3A5E519C64DB}" type="slidenum">
              <a:rPr lang="en-US" smtClean="0"/>
              <a:t>3</a:t>
            </a:fld>
            <a:endParaRPr lang="en-US"/>
          </a:p>
        </p:txBody>
      </p:sp>
      <p:pic>
        <p:nvPicPr>
          <p:cNvPr id="7" name="thames.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7999" y="565726"/>
            <a:ext cx="8169051" cy="4595091"/>
          </a:xfrm>
          <a:prstGeom prst="rect">
            <a:avLst/>
          </a:prstGeom>
        </p:spPr>
      </p:pic>
      <p:sp>
        <p:nvSpPr>
          <p:cNvPr id="8" name="TextBox 7"/>
          <p:cNvSpPr txBox="1"/>
          <p:nvPr/>
        </p:nvSpPr>
        <p:spPr>
          <a:xfrm>
            <a:off x="3001818" y="5818909"/>
            <a:ext cx="4687455" cy="338554"/>
          </a:xfrm>
          <a:prstGeom prst="rect">
            <a:avLst/>
          </a:prstGeom>
          <a:noFill/>
        </p:spPr>
        <p:txBody>
          <a:bodyPr wrap="square" rtlCol="0">
            <a:spAutoFit/>
          </a:bodyPr>
          <a:lstStyle/>
          <a:p>
            <a:r>
              <a:rPr lang="en-US" sz="1600" dirty="0">
                <a:solidFill>
                  <a:schemeClr val="bg1"/>
                </a:solidFill>
              </a:rPr>
              <a:t>http://</a:t>
            </a:r>
            <a:r>
              <a:rPr lang="en-US" sz="1600" dirty="0" err="1">
                <a:solidFill>
                  <a:schemeClr val="bg1"/>
                </a:solidFill>
              </a:rPr>
              <a:t>www.youtube.com</a:t>
            </a:r>
            <a:r>
              <a:rPr lang="en-US" sz="1600" dirty="0">
                <a:solidFill>
                  <a:schemeClr val="bg1"/>
                </a:solidFill>
              </a:rPr>
              <a:t>/</a:t>
            </a:r>
            <a:r>
              <a:rPr lang="en-US" sz="1600" dirty="0" err="1">
                <a:solidFill>
                  <a:schemeClr val="bg1"/>
                </a:solidFill>
              </a:rPr>
              <a:t>watch?v</a:t>
            </a:r>
            <a:r>
              <a:rPr lang="en-US" sz="1600" dirty="0">
                <a:solidFill>
                  <a:schemeClr val="bg1"/>
                </a:solidFill>
              </a:rPr>
              <a:t>=Dvg2asACsG0</a:t>
            </a:r>
          </a:p>
        </p:txBody>
      </p:sp>
    </p:spTree>
    <p:extLst>
      <p:ext uri="{BB962C8B-B14F-4D97-AF65-F5344CB8AC3E}">
        <p14:creationId xmlns:p14="http://schemas.microsoft.com/office/powerpoint/2010/main" val="4257950135"/>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TextBox 3"/>
          <p:cNvSpPr txBox="1">
            <a:spLocks noChangeArrowheads="1"/>
          </p:cNvSpPr>
          <p:nvPr/>
        </p:nvSpPr>
        <p:spPr bwMode="auto">
          <a:xfrm>
            <a:off x="228600" y="152400"/>
            <a:ext cx="3200400" cy="6494463"/>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r>
              <a:rPr lang="en-US" sz="2600">
                <a:solidFill>
                  <a:srgbClr val="00FF00"/>
                </a:solidFill>
              </a:rPr>
              <a:t>A catalog shorter than an earthquake’s mean recurrence time is likely to not contain an event of that size. </a:t>
            </a:r>
          </a:p>
          <a:p>
            <a:endParaRPr lang="en-US" sz="2600">
              <a:solidFill>
                <a:srgbClr val="FFFF00"/>
              </a:solidFill>
            </a:endParaRPr>
          </a:p>
          <a:p>
            <a:r>
              <a:rPr lang="en-US" sz="2600">
                <a:solidFill>
                  <a:srgbClr val="FFFF00"/>
                </a:solidFill>
              </a:rPr>
              <a:t>The largest earthquake observed likely reflects the length of the earthquake history used, even if larger earthquakes occur.</a:t>
            </a:r>
          </a:p>
        </p:txBody>
      </p:sp>
      <p:pic>
        <p:nvPicPr>
          <p:cNvPr id="116738" name="Picture 4" descr="F4.tif"/>
          <p:cNvPicPr>
            <a:picLocks noChangeAspect="1"/>
          </p:cNvPicPr>
          <p:nvPr/>
        </p:nvPicPr>
        <p:blipFill>
          <a:blip r:embed="rId2">
            <a:extLst>
              <a:ext uri="{28A0092B-C50C-407E-A947-70E740481C1C}">
                <a14:useLocalDpi xmlns:a14="http://schemas.microsoft.com/office/drawing/2010/main" val="0"/>
              </a:ext>
            </a:extLst>
          </a:blip>
          <a:srcRect l="4408"/>
          <a:stretch>
            <a:fillRect/>
          </a:stretch>
        </p:blipFill>
        <p:spPr bwMode="auto">
          <a:xfrm>
            <a:off x="3429000" y="360363"/>
            <a:ext cx="5556250" cy="581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39" name="Text Box 16"/>
          <p:cNvSpPr txBox="1">
            <a:spLocks noChangeArrowheads="1"/>
          </p:cNvSpPr>
          <p:nvPr/>
        </p:nvSpPr>
        <p:spPr bwMode="auto">
          <a:xfrm>
            <a:off x="5791200" y="6519863"/>
            <a:ext cx="31242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spcBef>
                <a:spcPct val="50000"/>
              </a:spcBef>
            </a:pPr>
            <a:r>
              <a:rPr lang="en-US" sz="1600">
                <a:solidFill>
                  <a:schemeClr val="bg1"/>
                </a:solidFill>
              </a:rPr>
              <a:t>Merino, Stein, Adams, 2013</a:t>
            </a:r>
          </a:p>
        </p:txBody>
      </p:sp>
    </p:spTree>
    <p:extLst>
      <p:ext uri="{BB962C8B-B14F-4D97-AF65-F5344CB8AC3E}">
        <p14:creationId xmlns:p14="http://schemas.microsoft.com/office/powerpoint/2010/main" val="259921644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Lecture 10</a:t>
            </a:r>
            <a:endParaRPr lang="en-US"/>
          </a:p>
        </p:txBody>
      </p:sp>
      <p:sp>
        <p:nvSpPr>
          <p:cNvPr id="3" name="Slide Number Placeholder 2"/>
          <p:cNvSpPr>
            <a:spLocks noGrp="1"/>
          </p:cNvSpPr>
          <p:nvPr>
            <p:ph type="sldNum" sz="quarter" idx="12"/>
          </p:nvPr>
        </p:nvSpPr>
        <p:spPr/>
        <p:txBody>
          <a:bodyPr/>
          <a:lstStyle/>
          <a:p>
            <a:fld id="{10744F1E-4BC9-3C43-B362-3A5E519C64DB}" type="slidenum">
              <a:rPr lang="en-US" smtClean="0"/>
              <a:t>31</a:t>
            </a:fld>
            <a:endParaRPr lang="en-US"/>
          </a:p>
        </p:txBody>
      </p:sp>
      <p:pic>
        <p:nvPicPr>
          <p:cNvPr id="4" name="Picture 3"/>
          <p:cNvPicPr>
            <a:picLocks noChangeAspect="1"/>
          </p:cNvPicPr>
          <p:nvPr/>
        </p:nvPicPr>
        <p:blipFill rotWithShape="1">
          <a:blip r:embed="rId2"/>
          <a:srcRect l="2390" t="3889" r="4421" b="1991"/>
          <a:stretch/>
        </p:blipFill>
        <p:spPr>
          <a:xfrm>
            <a:off x="609600" y="266700"/>
            <a:ext cx="5943600" cy="6454775"/>
          </a:xfrm>
          <a:prstGeom prst="rect">
            <a:avLst/>
          </a:prstGeom>
        </p:spPr>
      </p:pic>
      <p:sp>
        <p:nvSpPr>
          <p:cNvPr id="6" name="TextBox 5"/>
          <p:cNvSpPr txBox="1"/>
          <p:nvPr/>
        </p:nvSpPr>
        <p:spPr>
          <a:xfrm>
            <a:off x="7175500" y="3162300"/>
            <a:ext cx="1371600" cy="1200329"/>
          </a:xfrm>
          <a:prstGeom prst="rect">
            <a:avLst/>
          </a:prstGeom>
          <a:noFill/>
        </p:spPr>
        <p:txBody>
          <a:bodyPr wrap="square" rtlCol="0">
            <a:spAutoFit/>
          </a:bodyPr>
          <a:lstStyle/>
          <a:p>
            <a:r>
              <a:rPr lang="en-US" dirty="0" err="1" smtClean="0">
                <a:solidFill>
                  <a:schemeClr val="bg2"/>
                </a:solidFill>
              </a:rPr>
              <a:t>Kübler</a:t>
            </a:r>
            <a:r>
              <a:rPr lang="en-US" dirty="0">
                <a:solidFill>
                  <a:schemeClr val="bg2"/>
                </a:solidFill>
              </a:rPr>
              <a:t>, </a:t>
            </a:r>
            <a:r>
              <a:rPr lang="en-US" dirty="0" smtClean="0">
                <a:solidFill>
                  <a:schemeClr val="bg2"/>
                </a:solidFill>
              </a:rPr>
              <a:t>Friedrich &amp;</a:t>
            </a:r>
            <a:endParaRPr lang="en-US" dirty="0">
              <a:solidFill>
                <a:schemeClr val="bg2"/>
              </a:solidFill>
            </a:endParaRPr>
          </a:p>
          <a:p>
            <a:r>
              <a:rPr lang="en-US" dirty="0" err="1" smtClean="0">
                <a:solidFill>
                  <a:schemeClr val="bg2"/>
                </a:solidFill>
              </a:rPr>
              <a:t>Strecker</a:t>
            </a:r>
            <a:r>
              <a:rPr lang="en-US" dirty="0" smtClean="0">
                <a:solidFill>
                  <a:schemeClr val="bg2"/>
                </a:solidFill>
              </a:rPr>
              <a:t>, 2014</a:t>
            </a:r>
            <a:endParaRPr lang="en-US" dirty="0">
              <a:solidFill>
                <a:schemeClr val="bg2"/>
              </a:solidFill>
            </a:endParaRPr>
          </a:p>
        </p:txBody>
      </p:sp>
    </p:spTree>
    <p:extLst>
      <p:ext uri="{BB962C8B-B14F-4D97-AF65-F5344CB8AC3E}">
        <p14:creationId xmlns:p14="http://schemas.microsoft.com/office/powerpoint/2010/main" val="112073059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idx="4294967295"/>
          </p:nvPr>
        </p:nvSpPr>
        <p:spPr>
          <a:xfrm>
            <a:off x="685800" y="685800"/>
            <a:ext cx="8153400" cy="1143000"/>
          </a:xfrm>
        </p:spPr>
        <p:txBody>
          <a:bodyPr>
            <a:normAutofit fontScale="90000"/>
          </a:bodyPr>
          <a:lstStyle/>
          <a:p>
            <a:r>
              <a:rPr lang="en-US" sz="3200" dirty="0">
                <a:solidFill>
                  <a:schemeClr val="bg2"/>
                </a:solidFill>
                <a:latin typeface="Arial" charset="0"/>
                <a:ea typeface="ＭＳ Ｐゴシック" charset="0"/>
                <a:cs typeface="ＭＳ Ｐゴシック" charset="0"/>
              </a:rPr>
              <a:t>Hazard maps are hard to get right: success depends on accuracy of four assumptions over 500-2500 years </a:t>
            </a:r>
            <a:br>
              <a:rPr lang="en-US" sz="3200" dirty="0">
                <a:solidFill>
                  <a:schemeClr val="bg2"/>
                </a:solidFill>
                <a:latin typeface="Arial" charset="0"/>
                <a:ea typeface="ＭＳ Ｐゴシック" charset="0"/>
                <a:cs typeface="ＭＳ Ｐゴシック" charset="0"/>
              </a:rPr>
            </a:br>
            <a:r>
              <a:rPr lang="en-US" sz="3200" dirty="0">
                <a:solidFill>
                  <a:schemeClr val="bg2"/>
                </a:solidFill>
                <a:latin typeface="Arial" charset="0"/>
                <a:ea typeface="ＭＳ Ｐゴシック" charset="0"/>
                <a:cs typeface="ＭＳ Ｐゴシック" charset="0"/>
              </a:rPr>
              <a:t/>
            </a:r>
            <a:br>
              <a:rPr lang="en-US" sz="3200" dirty="0">
                <a:solidFill>
                  <a:schemeClr val="bg2"/>
                </a:solidFill>
                <a:latin typeface="Arial" charset="0"/>
                <a:ea typeface="ＭＳ Ｐゴシック" charset="0"/>
                <a:cs typeface="ＭＳ Ｐゴシック" charset="0"/>
              </a:rPr>
            </a:br>
            <a:endParaRPr lang="en-US" sz="2800" dirty="0">
              <a:solidFill>
                <a:schemeClr val="bg2"/>
              </a:solidFill>
              <a:latin typeface="Arial" charset="0"/>
              <a:ea typeface="ＭＳ Ｐゴシック" charset="0"/>
              <a:cs typeface="ＭＳ Ｐゴシック" charset="0"/>
            </a:endParaRPr>
          </a:p>
        </p:txBody>
      </p:sp>
      <p:sp>
        <p:nvSpPr>
          <p:cNvPr id="41987" name="TextBox 3"/>
          <p:cNvSpPr txBox="1">
            <a:spLocks noChangeArrowheads="1"/>
          </p:cNvSpPr>
          <p:nvPr/>
        </p:nvSpPr>
        <p:spPr bwMode="auto">
          <a:xfrm>
            <a:off x="1371600" y="1871663"/>
            <a:ext cx="6400800" cy="308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37931725" indent="-37474525">
              <a:defRPr sz="2400" i="1">
                <a:solidFill>
                  <a:schemeClr val="tx1"/>
                </a:solidFill>
                <a:latin typeface="Arial" charset="0"/>
                <a:ea typeface="ＭＳ Ｐゴシック" charset="0"/>
              </a:defRPr>
            </a:lvl2pPr>
            <a:lvl3pPr>
              <a:defRPr sz="2400" i="1">
                <a:solidFill>
                  <a:schemeClr val="tx1"/>
                </a:solidFill>
                <a:latin typeface="Arial" charset="0"/>
                <a:ea typeface="ＭＳ Ｐゴシック" charset="0"/>
              </a:defRPr>
            </a:lvl3pPr>
            <a:lvl4pPr>
              <a:defRPr sz="2400" i="1">
                <a:solidFill>
                  <a:schemeClr val="tx1"/>
                </a:solidFill>
                <a:latin typeface="Arial" charset="0"/>
                <a:ea typeface="ＭＳ Ｐゴシック" charset="0"/>
              </a:defRPr>
            </a:lvl4pPr>
            <a:lvl5pPr>
              <a:defRPr sz="2400" i="1">
                <a:solidFill>
                  <a:schemeClr val="tx1"/>
                </a:solidFill>
                <a:latin typeface="Arial" charset="0"/>
                <a:ea typeface="ＭＳ Ｐゴシック" charset="0"/>
              </a:defRPr>
            </a:lvl5pPr>
            <a:lvl6pPr marL="457200" eaLnBrk="0" fontAlgn="base" hangingPunct="0">
              <a:spcBef>
                <a:spcPct val="0"/>
              </a:spcBef>
              <a:spcAft>
                <a:spcPct val="0"/>
              </a:spcAft>
              <a:defRPr sz="2400" i="1">
                <a:solidFill>
                  <a:schemeClr val="tx1"/>
                </a:solidFill>
                <a:latin typeface="Arial" charset="0"/>
                <a:ea typeface="ＭＳ Ｐゴシック" charset="0"/>
              </a:defRPr>
            </a:lvl6pPr>
            <a:lvl7pPr marL="914400" eaLnBrk="0" fontAlgn="base" hangingPunct="0">
              <a:spcBef>
                <a:spcPct val="0"/>
              </a:spcBef>
              <a:spcAft>
                <a:spcPct val="0"/>
              </a:spcAft>
              <a:defRPr sz="2400" i="1">
                <a:solidFill>
                  <a:schemeClr val="tx1"/>
                </a:solidFill>
                <a:latin typeface="Arial" charset="0"/>
                <a:ea typeface="ＭＳ Ｐゴシック" charset="0"/>
              </a:defRPr>
            </a:lvl7pPr>
            <a:lvl8pPr marL="1371600" eaLnBrk="0" fontAlgn="base" hangingPunct="0">
              <a:spcBef>
                <a:spcPct val="0"/>
              </a:spcBef>
              <a:spcAft>
                <a:spcPct val="0"/>
              </a:spcAft>
              <a:defRPr sz="2400" i="1">
                <a:solidFill>
                  <a:schemeClr val="tx1"/>
                </a:solidFill>
                <a:latin typeface="Arial" charset="0"/>
                <a:ea typeface="ＭＳ Ｐゴシック" charset="0"/>
              </a:defRPr>
            </a:lvl8pPr>
            <a:lvl9pPr marL="1828800" eaLnBrk="0" fontAlgn="base" hangingPunct="0">
              <a:spcBef>
                <a:spcPct val="0"/>
              </a:spcBef>
              <a:spcAft>
                <a:spcPct val="0"/>
              </a:spcAft>
              <a:defRPr sz="2400" i="1">
                <a:solidFill>
                  <a:schemeClr val="tx1"/>
                </a:solidFill>
                <a:latin typeface="Arial" charset="0"/>
                <a:ea typeface="ＭＳ Ｐゴシック" charset="0"/>
              </a:defRPr>
            </a:lvl9pPr>
          </a:lstStyle>
          <a:p>
            <a:r>
              <a:rPr lang="en-US" sz="2800" b="1" dirty="0">
                <a:solidFill>
                  <a:srgbClr val="39FF53"/>
                </a:solidFill>
              </a:rPr>
              <a:t>Where</a:t>
            </a:r>
            <a:r>
              <a:rPr lang="en-US" sz="2800" dirty="0">
                <a:solidFill>
                  <a:srgbClr val="39FF53"/>
                </a:solidFill>
              </a:rPr>
              <a:t> will large earthquakes occur?</a:t>
            </a:r>
          </a:p>
          <a:p>
            <a:endParaRPr lang="en-US" sz="2800" dirty="0">
              <a:solidFill>
                <a:srgbClr val="00FF00"/>
              </a:solidFill>
            </a:endParaRPr>
          </a:p>
          <a:p>
            <a:r>
              <a:rPr lang="en-US" sz="2800" b="1" dirty="0">
                <a:solidFill>
                  <a:srgbClr val="00FF00"/>
                </a:solidFill>
              </a:rPr>
              <a:t>When</a:t>
            </a:r>
            <a:r>
              <a:rPr lang="en-US" sz="2800" dirty="0">
                <a:solidFill>
                  <a:srgbClr val="00FF00"/>
                </a:solidFill>
              </a:rPr>
              <a:t> will they occur?</a:t>
            </a:r>
          </a:p>
          <a:p>
            <a:endParaRPr lang="en-US" sz="2800" dirty="0">
              <a:solidFill>
                <a:srgbClr val="00FF00"/>
              </a:solidFill>
            </a:endParaRPr>
          </a:p>
          <a:p>
            <a:r>
              <a:rPr lang="en-US" sz="2800" b="1" dirty="0">
                <a:solidFill>
                  <a:srgbClr val="00FF00"/>
                </a:solidFill>
              </a:rPr>
              <a:t>How large </a:t>
            </a:r>
            <a:r>
              <a:rPr lang="en-US" sz="2800" dirty="0">
                <a:solidFill>
                  <a:srgbClr val="00FF00"/>
                </a:solidFill>
              </a:rPr>
              <a:t>will they be?</a:t>
            </a:r>
          </a:p>
          <a:p>
            <a:endParaRPr lang="en-US" sz="2800" dirty="0">
              <a:solidFill>
                <a:srgbClr val="00FF00"/>
              </a:solidFill>
            </a:endParaRPr>
          </a:p>
          <a:p>
            <a:r>
              <a:rPr lang="en-US" sz="2800" b="1" dirty="0">
                <a:solidFill>
                  <a:srgbClr val="FFFF00"/>
                </a:solidFill>
              </a:rPr>
              <a:t>How strong </a:t>
            </a:r>
            <a:r>
              <a:rPr lang="en-US" sz="2800" dirty="0">
                <a:solidFill>
                  <a:srgbClr val="FFFF00"/>
                </a:solidFill>
              </a:rPr>
              <a:t>will their shaking be?</a:t>
            </a:r>
          </a:p>
        </p:txBody>
      </p:sp>
    </p:spTree>
    <p:extLst>
      <p:ext uri="{BB962C8B-B14F-4D97-AF65-F5344CB8AC3E}">
        <p14:creationId xmlns:p14="http://schemas.microsoft.com/office/powerpoint/2010/main" val="28752258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4412" t="5475" r="2447"/>
          <a:stretch/>
        </p:blipFill>
        <p:spPr>
          <a:xfrm>
            <a:off x="174320" y="171592"/>
            <a:ext cx="5989125" cy="6521307"/>
          </a:xfrm>
          <a:prstGeom prst="rect">
            <a:avLst/>
          </a:prstGeom>
        </p:spPr>
      </p:pic>
      <p:sp>
        <p:nvSpPr>
          <p:cNvPr id="4" name="Footer Placeholder 3"/>
          <p:cNvSpPr>
            <a:spLocks noGrp="1"/>
          </p:cNvSpPr>
          <p:nvPr>
            <p:ph type="ftr" sz="quarter" idx="11"/>
          </p:nvPr>
        </p:nvSpPr>
        <p:spPr>
          <a:xfrm>
            <a:off x="6461068" y="6356350"/>
            <a:ext cx="2895600" cy="365125"/>
          </a:xfrm>
        </p:spPr>
        <p:txBody>
          <a:bodyPr/>
          <a:lstStyle/>
          <a:p>
            <a:r>
              <a:rPr lang="en-US" dirty="0" smtClean="0"/>
              <a:t>Lecture 10</a:t>
            </a:r>
            <a:endParaRPr lang="en-US" dirty="0"/>
          </a:p>
        </p:txBody>
      </p:sp>
      <p:sp>
        <p:nvSpPr>
          <p:cNvPr id="5" name="Slide Number Placeholder 4"/>
          <p:cNvSpPr>
            <a:spLocks noGrp="1"/>
          </p:cNvSpPr>
          <p:nvPr>
            <p:ph type="sldNum" sz="quarter" idx="12"/>
          </p:nvPr>
        </p:nvSpPr>
        <p:spPr/>
        <p:txBody>
          <a:bodyPr/>
          <a:lstStyle/>
          <a:p>
            <a:fld id="{10744F1E-4BC9-3C43-B362-3A5E519C64DB}" type="slidenum">
              <a:rPr lang="en-US" smtClean="0"/>
              <a:t>33</a:t>
            </a:fld>
            <a:endParaRPr lang="en-US"/>
          </a:p>
        </p:txBody>
      </p:sp>
      <p:sp>
        <p:nvSpPr>
          <p:cNvPr id="6" name="TextBox 5"/>
          <p:cNvSpPr txBox="1"/>
          <p:nvPr/>
        </p:nvSpPr>
        <p:spPr>
          <a:xfrm>
            <a:off x="6649050" y="286399"/>
            <a:ext cx="2203898" cy="5632312"/>
          </a:xfrm>
          <a:prstGeom prst="rect">
            <a:avLst/>
          </a:prstGeom>
          <a:noFill/>
        </p:spPr>
        <p:txBody>
          <a:bodyPr wrap="square" rtlCol="0">
            <a:spAutoFit/>
          </a:bodyPr>
          <a:lstStyle/>
          <a:p>
            <a:r>
              <a:rPr lang="en-US" b="1" dirty="0" smtClean="0">
                <a:solidFill>
                  <a:srgbClr val="FFFF00"/>
                </a:solidFill>
              </a:rPr>
              <a:t>PAN 10.12</a:t>
            </a:r>
            <a:r>
              <a:rPr lang="en-US" b="1" dirty="0">
                <a:solidFill>
                  <a:srgbClr val="FFFF00"/>
                </a:solidFill>
              </a:rPr>
              <a:t>: Comparison of ground motion (peak ground acceleration and 1 Hz) as a function of distance for different earthquake magnitudes predicted by three models for the central U.S. </a:t>
            </a:r>
            <a:endParaRPr lang="en-US" b="1" dirty="0" smtClean="0">
              <a:solidFill>
                <a:srgbClr val="FFFF00"/>
              </a:solidFill>
            </a:endParaRPr>
          </a:p>
          <a:p>
            <a:endParaRPr lang="en-US" b="1" dirty="0">
              <a:solidFill>
                <a:srgbClr val="FFFF00"/>
              </a:solidFill>
            </a:endParaRPr>
          </a:p>
          <a:p>
            <a:r>
              <a:rPr lang="en-US" b="1" dirty="0" smtClean="0">
                <a:solidFill>
                  <a:srgbClr val="FFFF00"/>
                </a:solidFill>
              </a:rPr>
              <a:t>For </a:t>
            </a:r>
            <a:r>
              <a:rPr lang="en-US" b="1" dirty="0">
                <a:solidFill>
                  <a:srgbClr val="FFFF00"/>
                </a:solidFill>
              </a:rPr>
              <a:t>Mw 8, the Frankel et al. (1996) relation predicts significantly higher values than the others. (Newman et al., 2001) </a:t>
            </a:r>
            <a:endParaRPr lang="en-US" dirty="0">
              <a:solidFill>
                <a:srgbClr val="FFFF00"/>
              </a:solidFill>
            </a:endParaRPr>
          </a:p>
        </p:txBody>
      </p:sp>
    </p:spTree>
    <p:extLst>
      <p:ext uri="{BB962C8B-B14F-4D97-AF65-F5344CB8AC3E}">
        <p14:creationId xmlns:p14="http://schemas.microsoft.com/office/powerpoint/2010/main" val="2649394582"/>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4412" t="5475" r="2447"/>
          <a:stretch/>
        </p:blipFill>
        <p:spPr>
          <a:xfrm>
            <a:off x="174320" y="171592"/>
            <a:ext cx="5989125" cy="6521307"/>
          </a:xfrm>
          <a:prstGeom prst="rect">
            <a:avLst/>
          </a:prstGeom>
        </p:spPr>
      </p:pic>
      <p:sp>
        <p:nvSpPr>
          <p:cNvPr id="4" name="Footer Placeholder 3"/>
          <p:cNvSpPr>
            <a:spLocks noGrp="1"/>
          </p:cNvSpPr>
          <p:nvPr>
            <p:ph type="ftr" sz="quarter" idx="11"/>
          </p:nvPr>
        </p:nvSpPr>
        <p:spPr>
          <a:xfrm>
            <a:off x="6461068" y="6356350"/>
            <a:ext cx="2895600" cy="365125"/>
          </a:xfrm>
        </p:spPr>
        <p:txBody>
          <a:bodyPr/>
          <a:lstStyle/>
          <a:p>
            <a:r>
              <a:rPr lang="en-US" dirty="0" smtClean="0"/>
              <a:t>Lecture 10</a:t>
            </a:r>
            <a:endParaRPr lang="en-US" dirty="0"/>
          </a:p>
        </p:txBody>
      </p:sp>
      <p:sp>
        <p:nvSpPr>
          <p:cNvPr id="5" name="Slide Number Placeholder 4"/>
          <p:cNvSpPr>
            <a:spLocks noGrp="1"/>
          </p:cNvSpPr>
          <p:nvPr>
            <p:ph type="sldNum" sz="quarter" idx="12"/>
          </p:nvPr>
        </p:nvSpPr>
        <p:spPr/>
        <p:txBody>
          <a:bodyPr/>
          <a:lstStyle/>
          <a:p>
            <a:fld id="{10744F1E-4BC9-3C43-B362-3A5E519C64DB}" type="slidenum">
              <a:rPr lang="en-US" smtClean="0"/>
              <a:t>34</a:t>
            </a:fld>
            <a:endParaRPr lang="en-US"/>
          </a:p>
        </p:txBody>
      </p:sp>
      <p:sp>
        <p:nvSpPr>
          <p:cNvPr id="6" name="TextBox 5"/>
          <p:cNvSpPr txBox="1"/>
          <p:nvPr/>
        </p:nvSpPr>
        <p:spPr>
          <a:xfrm>
            <a:off x="6649050" y="286399"/>
            <a:ext cx="2203898" cy="4431983"/>
          </a:xfrm>
          <a:prstGeom prst="rect">
            <a:avLst/>
          </a:prstGeom>
          <a:noFill/>
        </p:spPr>
        <p:txBody>
          <a:bodyPr wrap="square" rtlCol="0">
            <a:spAutoFit/>
          </a:bodyPr>
          <a:lstStyle/>
          <a:p>
            <a:r>
              <a:rPr lang="en-US" sz="2400" dirty="0" smtClean="0">
                <a:solidFill>
                  <a:srgbClr val="FFFF00"/>
                </a:solidFill>
              </a:rPr>
              <a:t>CQ: </a:t>
            </a:r>
            <a:r>
              <a:rPr lang="en-US" sz="2400" dirty="0">
                <a:solidFill>
                  <a:srgbClr val="FFFF00"/>
                </a:solidFill>
              </a:rPr>
              <a:t>On physical grounds, why would you expect the shaking from an earthquake to decrease so rapidly with distance from the earthquake?</a:t>
            </a:r>
          </a:p>
          <a:p>
            <a:endParaRPr lang="en-US" dirty="0">
              <a:solidFill>
                <a:srgbClr val="FFFF00"/>
              </a:solidFill>
            </a:endParaRPr>
          </a:p>
        </p:txBody>
      </p:sp>
    </p:spTree>
    <p:extLst>
      <p:ext uri="{BB962C8B-B14F-4D97-AF65-F5344CB8AC3E}">
        <p14:creationId xmlns:p14="http://schemas.microsoft.com/office/powerpoint/2010/main" val="920130642"/>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ailfig22.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392" y="149424"/>
            <a:ext cx="5236711" cy="6650623"/>
          </a:xfrm>
          <a:prstGeom prst="rect">
            <a:avLst/>
          </a:prstGeom>
        </p:spPr>
      </p:pic>
      <p:sp>
        <p:nvSpPr>
          <p:cNvPr id="3" name="Footer Placeholder 2"/>
          <p:cNvSpPr>
            <a:spLocks noGrp="1"/>
          </p:cNvSpPr>
          <p:nvPr>
            <p:ph type="ftr" sz="quarter" idx="11"/>
          </p:nvPr>
        </p:nvSpPr>
        <p:spPr>
          <a:xfrm>
            <a:off x="6019800" y="6356350"/>
            <a:ext cx="2895600" cy="365125"/>
          </a:xfrm>
        </p:spPr>
        <p:txBody>
          <a:bodyPr/>
          <a:lstStyle/>
          <a:p>
            <a:r>
              <a:rPr lang="en-US" smtClean="0"/>
              <a:t>Lecture 10</a:t>
            </a:r>
            <a:endParaRPr lang="en-US"/>
          </a:p>
        </p:txBody>
      </p:sp>
      <p:sp>
        <p:nvSpPr>
          <p:cNvPr id="4" name="Slide Number Placeholder 3"/>
          <p:cNvSpPr>
            <a:spLocks noGrp="1"/>
          </p:cNvSpPr>
          <p:nvPr>
            <p:ph type="sldNum" sz="quarter" idx="12"/>
          </p:nvPr>
        </p:nvSpPr>
        <p:spPr/>
        <p:txBody>
          <a:bodyPr/>
          <a:lstStyle/>
          <a:p>
            <a:fld id="{10744F1E-4BC9-3C43-B362-3A5E519C64DB}" type="slidenum">
              <a:rPr lang="en-US" smtClean="0"/>
              <a:t>35</a:t>
            </a:fld>
            <a:endParaRPr lang="en-US"/>
          </a:p>
        </p:txBody>
      </p:sp>
      <p:sp>
        <p:nvSpPr>
          <p:cNvPr id="5" name="TextBox 4"/>
          <p:cNvSpPr txBox="1"/>
          <p:nvPr/>
        </p:nvSpPr>
        <p:spPr>
          <a:xfrm>
            <a:off x="5615583" y="361111"/>
            <a:ext cx="3071217" cy="4401205"/>
          </a:xfrm>
          <a:prstGeom prst="rect">
            <a:avLst/>
          </a:prstGeom>
          <a:noFill/>
        </p:spPr>
        <p:txBody>
          <a:bodyPr wrap="square" rtlCol="0">
            <a:spAutoFit/>
          </a:bodyPr>
          <a:lstStyle/>
          <a:p>
            <a:r>
              <a:rPr lang="en-US" sz="2000" b="1" dirty="0" smtClean="0">
                <a:solidFill>
                  <a:srgbClr val="FFFF00"/>
                </a:solidFill>
              </a:rPr>
              <a:t>PAN 10.13: </a:t>
            </a:r>
            <a:r>
              <a:rPr lang="en-US" sz="2000" b="1" dirty="0">
                <a:solidFill>
                  <a:srgbClr val="FFFF00"/>
                </a:solidFill>
              </a:rPr>
              <a:t>Comparison of ground motion (peak ground acceleration and 1 Hz) as a function of distance for different earthquake magnitudes predicted by three models for the central U.S. </a:t>
            </a:r>
            <a:endParaRPr lang="en-US" sz="2000" b="1" dirty="0" smtClean="0">
              <a:solidFill>
                <a:srgbClr val="FFFF00"/>
              </a:solidFill>
            </a:endParaRPr>
          </a:p>
          <a:p>
            <a:endParaRPr lang="en-US" sz="2000" b="1" dirty="0">
              <a:solidFill>
                <a:srgbClr val="FFFF00"/>
              </a:solidFill>
            </a:endParaRPr>
          </a:p>
          <a:p>
            <a:r>
              <a:rPr lang="en-US" sz="2000" b="1" dirty="0" smtClean="0">
                <a:solidFill>
                  <a:srgbClr val="FFFF00"/>
                </a:solidFill>
              </a:rPr>
              <a:t>For M </a:t>
            </a:r>
            <a:r>
              <a:rPr lang="en-US" sz="2000" b="1" dirty="0">
                <a:solidFill>
                  <a:srgbClr val="FFFF00"/>
                </a:solidFill>
              </a:rPr>
              <a:t>8, the Frankel et al. (1996) relation predicts significantly higher values than the others. (Newman et al., 2001) </a:t>
            </a:r>
            <a:endParaRPr lang="en-US" sz="2000" dirty="0">
              <a:solidFill>
                <a:srgbClr val="FFFF00"/>
              </a:solidFill>
            </a:endParaRPr>
          </a:p>
        </p:txBody>
      </p:sp>
    </p:spTree>
    <p:extLst>
      <p:ext uri="{BB962C8B-B14F-4D97-AF65-F5344CB8AC3E}">
        <p14:creationId xmlns:p14="http://schemas.microsoft.com/office/powerpoint/2010/main" val="716295645"/>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ailfig23.jpg"/>
          <p:cNvPicPr>
            <a:picLocks noChangeAspect="1"/>
          </p:cNvPicPr>
          <p:nvPr/>
        </p:nvPicPr>
        <p:blipFill rotWithShape="1">
          <a:blip r:embed="rId2">
            <a:extLst>
              <a:ext uri="{28A0092B-C50C-407E-A947-70E740481C1C}">
                <a14:useLocalDpi xmlns:a14="http://schemas.microsoft.com/office/drawing/2010/main" val="0"/>
              </a:ext>
            </a:extLst>
          </a:blip>
          <a:srcRect r="13802" b="9126"/>
          <a:stretch/>
        </p:blipFill>
        <p:spPr>
          <a:xfrm>
            <a:off x="759535" y="153717"/>
            <a:ext cx="7782128" cy="5536898"/>
          </a:xfrm>
          <a:prstGeom prst="rect">
            <a:avLst/>
          </a:prstGeom>
        </p:spPr>
      </p:pic>
      <p:sp>
        <p:nvSpPr>
          <p:cNvPr id="3" name="Footer Placeholder 2"/>
          <p:cNvSpPr>
            <a:spLocks noGrp="1"/>
          </p:cNvSpPr>
          <p:nvPr>
            <p:ph type="ftr" sz="quarter" idx="11"/>
          </p:nvPr>
        </p:nvSpPr>
        <p:spPr>
          <a:xfrm>
            <a:off x="6386468" y="6356350"/>
            <a:ext cx="2895600" cy="365125"/>
          </a:xfrm>
        </p:spPr>
        <p:txBody>
          <a:bodyPr/>
          <a:lstStyle/>
          <a:p>
            <a:r>
              <a:rPr lang="en-US" smtClean="0"/>
              <a:t>Lecture 10</a:t>
            </a:r>
            <a:endParaRPr lang="en-US"/>
          </a:p>
        </p:txBody>
      </p:sp>
      <p:sp>
        <p:nvSpPr>
          <p:cNvPr id="4" name="Slide Number Placeholder 3"/>
          <p:cNvSpPr>
            <a:spLocks noGrp="1"/>
          </p:cNvSpPr>
          <p:nvPr>
            <p:ph type="sldNum" sz="quarter" idx="12"/>
          </p:nvPr>
        </p:nvSpPr>
        <p:spPr/>
        <p:txBody>
          <a:bodyPr/>
          <a:lstStyle/>
          <a:p>
            <a:fld id="{10744F1E-4BC9-3C43-B362-3A5E519C64DB}" type="slidenum">
              <a:rPr lang="en-US" smtClean="0"/>
              <a:t>36</a:t>
            </a:fld>
            <a:endParaRPr lang="en-US"/>
          </a:p>
        </p:txBody>
      </p:sp>
      <p:sp>
        <p:nvSpPr>
          <p:cNvPr id="5" name="TextBox 4"/>
          <p:cNvSpPr txBox="1"/>
          <p:nvPr/>
        </p:nvSpPr>
        <p:spPr>
          <a:xfrm>
            <a:off x="361091" y="5852493"/>
            <a:ext cx="8043607" cy="707886"/>
          </a:xfrm>
          <a:prstGeom prst="rect">
            <a:avLst/>
          </a:prstGeom>
          <a:noFill/>
        </p:spPr>
        <p:txBody>
          <a:bodyPr wrap="square" rtlCol="0">
            <a:spAutoFit/>
          </a:bodyPr>
          <a:lstStyle/>
          <a:p>
            <a:pPr algn="ctr"/>
            <a:r>
              <a:rPr lang="en-US" sz="2000" b="1" dirty="0" smtClean="0">
                <a:solidFill>
                  <a:srgbClr val="FFFF00"/>
                </a:solidFill>
              </a:rPr>
              <a:t>PAN </a:t>
            </a:r>
            <a:r>
              <a:rPr lang="en-US" sz="2000" b="1" dirty="0">
                <a:solidFill>
                  <a:srgbClr val="FFFF00"/>
                </a:solidFill>
              </a:rPr>
              <a:t>10.14: Comparison of the hazard at St Louis and Memphis predicted by the different hazard maps of the New Madrid </a:t>
            </a:r>
            <a:r>
              <a:rPr lang="en-US" sz="2000" b="1" dirty="0" smtClean="0">
                <a:solidFill>
                  <a:srgbClr val="FFFF00"/>
                </a:solidFill>
              </a:rPr>
              <a:t>zone.</a:t>
            </a:r>
            <a:endParaRPr lang="en-US" sz="2000" dirty="0">
              <a:solidFill>
                <a:srgbClr val="FFFF00"/>
              </a:solidFill>
            </a:endParaRPr>
          </a:p>
        </p:txBody>
      </p:sp>
    </p:spTree>
    <p:extLst>
      <p:ext uri="{BB962C8B-B14F-4D97-AF65-F5344CB8AC3E}">
        <p14:creationId xmlns:p14="http://schemas.microsoft.com/office/powerpoint/2010/main" val="1281358322"/>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nfig10.1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2298" y="331290"/>
            <a:ext cx="6724747" cy="4761622"/>
          </a:xfrm>
          <a:prstGeom prst="rect">
            <a:avLst/>
          </a:prstGeom>
        </p:spPr>
      </p:pic>
      <p:sp>
        <p:nvSpPr>
          <p:cNvPr id="3" name="Footer Placeholder 2"/>
          <p:cNvSpPr>
            <a:spLocks noGrp="1"/>
          </p:cNvSpPr>
          <p:nvPr>
            <p:ph type="ftr" sz="quarter" idx="11"/>
          </p:nvPr>
        </p:nvSpPr>
        <p:spPr/>
        <p:txBody>
          <a:bodyPr/>
          <a:lstStyle/>
          <a:p>
            <a:r>
              <a:rPr lang="en-US" smtClean="0"/>
              <a:t>Lecture 10</a:t>
            </a:r>
            <a:endParaRPr lang="en-US"/>
          </a:p>
        </p:txBody>
      </p:sp>
      <p:sp>
        <p:nvSpPr>
          <p:cNvPr id="4" name="Slide Number Placeholder 3"/>
          <p:cNvSpPr>
            <a:spLocks noGrp="1"/>
          </p:cNvSpPr>
          <p:nvPr>
            <p:ph type="sldNum" sz="quarter" idx="12"/>
          </p:nvPr>
        </p:nvSpPr>
        <p:spPr/>
        <p:txBody>
          <a:bodyPr/>
          <a:lstStyle/>
          <a:p>
            <a:fld id="{10744F1E-4BC9-3C43-B362-3A5E519C64DB}" type="slidenum">
              <a:rPr lang="en-US" smtClean="0"/>
              <a:t>37</a:t>
            </a:fld>
            <a:endParaRPr lang="en-US"/>
          </a:p>
        </p:txBody>
      </p:sp>
      <p:sp>
        <p:nvSpPr>
          <p:cNvPr id="5" name="TextBox 4"/>
          <p:cNvSpPr txBox="1"/>
          <p:nvPr/>
        </p:nvSpPr>
        <p:spPr>
          <a:xfrm>
            <a:off x="1029186" y="5324710"/>
            <a:ext cx="7657614" cy="1015663"/>
          </a:xfrm>
          <a:prstGeom prst="rect">
            <a:avLst/>
          </a:prstGeom>
          <a:noFill/>
        </p:spPr>
        <p:txBody>
          <a:bodyPr wrap="square" rtlCol="0">
            <a:spAutoFit/>
          </a:bodyPr>
          <a:lstStyle/>
          <a:p>
            <a:r>
              <a:rPr lang="en-US" sz="2000" b="1" dirty="0" smtClean="0">
                <a:solidFill>
                  <a:srgbClr val="FFFF00"/>
                </a:solidFill>
              </a:rPr>
              <a:t>PAN 10.15</a:t>
            </a:r>
            <a:r>
              <a:rPr lang="en-US" sz="2000" b="1" dirty="0">
                <a:solidFill>
                  <a:srgbClr val="FFFF00"/>
                </a:solidFill>
              </a:rPr>
              <a:t>: Logic tree combining the four models in Figure 10.13 to predict shaking at St. </a:t>
            </a:r>
            <a:r>
              <a:rPr lang="en-US" sz="2000" b="1" dirty="0" smtClean="0">
                <a:solidFill>
                  <a:srgbClr val="FFFF00"/>
                </a:solidFill>
              </a:rPr>
              <a:t>Louis. These </a:t>
            </a:r>
            <a:r>
              <a:rPr lang="en-US" sz="2000" b="1" dirty="0">
                <a:solidFill>
                  <a:srgbClr val="FFFF00"/>
                </a:solidFill>
              </a:rPr>
              <a:t>weights give a value of 0.26 g, or 26% of the acceleration of </a:t>
            </a:r>
            <a:r>
              <a:rPr lang="en-US" sz="2000" b="1" dirty="0" smtClean="0">
                <a:solidFill>
                  <a:srgbClr val="FFFF00"/>
                </a:solidFill>
              </a:rPr>
              <a:t>gravity  (Stein, 2010).</a:t>
            </a:r>
            <a:endParaRPr lang="en-US" sz="2000" dirty="0" smtClean="0">
              <a:solidFill>
                <a:srgbClr val="FFFF00"/>
              </a:solidFill>
            </a:endParaRPr>
          </a:p>
        </p:txBody>
      </p:sp>
      <p:sp>
        <p:nvSpPr>
          <p:cNvPr id="6" name="TextBox 5"/>
          <p:cNvSpPr txBox="1"/>
          <p:nvPr/>
        </p:nvSpPr>
        <p:spPr>
          <a:xfrm>
            <a:off x="1456815" y="3063219"/>
            <a:ext cx="884050" cy="646331"/>
          </a:xfrm>
          <a:prstGeom prst="rect">
            <a:avLst/>
          </a:prstGeom>
          <a:noFill/>
        </p:spPr>
        <p:txBody>
          <a:bodyPr wrap="square" rtlCol="0">
            <a:spAutoFit/>
          </a:bodyPr>
          <a:lstStyle/>
          <a:p>
            <a:r>
              <a:rPr lang="en-US" dirty="0" smtClean="0"/>
              <a:t>Result:</a:t>
            </a:r>
          </a:p>
          <a:p>
            <a:r>
              <a:rPr lang="en-US" dirty="0" smtClean="0"/>
              <a:t>0.26 g</a:t>
            </a:r>
            <a:endParaRPr lang="en-US" dirty="0"/>
          </a:p>
        </p:txBody>
      </p:sp>
    </p:spTree>
    <p:extLst>
      <p:ext uri="{BB962C8B-B14F-4D97-AF65-F5344CB8AC3E}">
        <p14:creationId xmlns:p14="http://schemas.microsoft.com/office/powerpoint/2010/main" val="896035133"/>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nfig10.1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2298" y="331290"/>
            <a:ext cx="6724747" cy="4761622"/>
          </a:xfrm>
          <a:prstGeom prst="rect">
            <a:avLst/>
          </a:prstGeom>
        </p:spPr>
      </p:pic>
      <p:sp>
        <p:nvSpPr>
          <p:cNvPr id="3" name="Footer Placeholder 2"/>
          <p:cNvSpPr>
            <a:spLocks noGrp="1"/>
          </p:cNvSpPr>
          <p:nvPr>
            <p:ph type="ftr" sz="quarter" idx="11"/>
          </p:nvPr>
        </p:nvSpPr>
        <p:spPr/>
        <p:txBody>
          <a:bodyPr/>
          <a:lstStyle/>
          <a:p>
            <a:r>
              <a:rPr lang="en-US" smtClean="0"/>
              <a:t>Lecture 10</a:t>
            </a:r>
            <a:endParaRPr lang="en-US"/>
          </a:p>
        </p:txBody>
      </p:sp>
      <p:sp>
        <p:nvSpPr>
          <p:cNvPr id="4" name="Slide Number Placeholder 3"/>
          <p:cNvSpPr>
            <a:spLocks noGrp="1"/>
          </p:cNvSpPr>
          <p:nvPr>
            <p:ph type="sldNum" sz="quarter" idx="12"/>
          </p:nvPr>
        </p:nvSpPr>
        <p:spPr/>
        <p:txBody>
          <a:bodyPr/>
          <a:lstStyle/>
          <a:p>
            <a:fld id="{10744F1E-4BC9-3C43-B362-3A5E519C64DB}" type="slidenum">
              <a:rPr lang="en-US" smtClean="0"/>
              <a:t>38</a:t>
            </a:fld>
            <a:endParaRPr lang="en-US"/>
          </a:p>
        </p:txBody>
      </p:sp>
      <p:sp>
        <p:nvSpPr>
          <p:cNvPr id="5" name="TextBox 4"/>
          <p:cNvSpPr txBox="1"/>
          <p:nvPr/>
        </p:nvSpPr>
        <p:spPr>
          <a:xfrm>
            <a:off x="1029186" y="5324710"/>
            <a:ext cx="7657614" cy="1015663"/>
          </a:xfrm>
          <a:prstGeom prst="rect">
            <a:avLst/>
          </a:prstGeom>
          <a:noFill/>
        </p:spPr>
        <p:txBody>
          <a:bodyPr wrap="square" rtlCol="0">
            <a:spAutoFit/>
          </a:bodyPr>
          <a:lstStyle/>
          <a:p>
            <a:r>
              <a:rPr lang="en-US" sz="2000" dirty="0">
                <a:solidFill>
                  <a:srgbClr val="FFFF00"/>
                </a:solidFill>
              </a:rPr>
              <a:t>CQ</a:t>
            </a:r>
            <a:r>
              <a:rPr lang="en-US" sz="2000" dirty="0" smtClean="0">
                <a:solidFill>
                  <a:srgbClr val="FFFF00"/>
                </a:solidFill>
              </a:rPr>
              <a:t>: How would </a:t>
            </a:r>
            <a:r>
              <a:rPr lang="en-US" sz="2000" dirty="0">
                <a:solidFill>
                  <a:srgbClr val="FFFF00"/>
                </a:solidFill>
              </a:rPr>
              <a:t>you change the weights on the magnitude and ground motion model branches if you wanted to raise the hazard from 0.26 to 0.4 g? How could you lower it to 0.22 g</a:t>
            </a:r>
            <a:r>
              <a:rPr lang="en-US" sz="2000" dirty="0" smtClean="0">
                <a:solidFill>
                  <a:srgbClr val="FFFF00"/>
                </a:solidFill>
              </a:rPr>
              <a:t>? </a:t>
            </a:r>
          </a:p>
        </p:txBody>
      </p:sp>
      <p:sp>
        <p:nvSpPr>
          <p:cNvPr id="6" name="TextBox 5"/>
          <p:cNvSpPr txBox="1"/>
          <p:nvPr/>
        </p:nvSpPr>
        <p:spPr>
          <a:xfrm>
            <a:off x="1456815" y="3063219"/>
            <a:ext cx="884050" cy="646331"/>
          </a:xfrm>
          <a:prstGeom prst="rect">
            <a:avLst/>
          </a:prstGeom>
          <a:noFill/>
        </p:spPr>
        <p:txBody>
          <a:bodyPr wrap="square" rtlCol="0">
            <a:spAutoFit/>
          </a:bodyPr>
          <a:lstStyle/>
          <a:p>
            <a:r>
              <a:rPr lang="en-US" dirty="0" smtClean="0"/>
              <a:t>Result:</a:t>
            </a:r>
          </a:p>
          <a:p>
            <a:r>
              <a:rPr lang="en-US" dirty="0" smtClean="0"/>
              <a:t>0.26 g</a:t>
            </a:r>
            <a:endParaRPr lang="en-US" dirty="0"/>
          </a:p>
        </p:txBody>
      </p:sp>
    </p:spTree>
    <p:extLst>
      <p:ext uri="{BB962C8B-B14F-4D97-AF65-F5344CB8AC3E}">
        <p14:creationId xmlns:p14="http://schemas.microsoft.com/office/powerpoint/2010/main" val="386315970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10896" y="452919"/>
            <a:ext cx="4587695" cy="6143585"/>
          </a:xfrm>
          <a:prstGeom prst="rect">
            <a:avLst/>
          </a:prstGeom>
        </p:spPr>
      </p:pic>
      <p:sp>
        <p:nvSpPr>
          <p:cNvPr id="3" name="Footer Placeholder 2"/>
          <p:cNvSpPr>
            <a:spLocks noGrp="1"/>
          </p:cNvSpPr>
          <p:nvPr>
            <p:ph type="ftr" sz="quarter" idx="11"/>
          </p:nvPr>
        </p:nvSpPr>
        <p:spPr>
          <a:xfrm>
            <a:off x="6534773" y="6343898"/>
            <a:ext cx="2895600" cy="365125"/>
          </a:xfrm>
        </p:spPr>
        <p:txBody>
          <a:bodyPr/>
          <a:lstStyle/>
          <a:p>
            <a:r>
              <a:rPr lang="en-US" dirty="0" smtClean="0"/>
              <a:t>Lecture 10</a:t>
            </a:r>
            <a:endParaRPr lang="en-US" dirty="0"/>
          </a:p>
        </p:txBody>
      </p:sp>
      <p:sp>
        <p:nvSpPr>
          <p:cNvPr id="4" name="Slide Number Placeholder 3"/>
          <p:cNvSpPr>
            <a:spLocks noGrp="1"/>
          </p:cNvSpPr>
          <p:nvPr>
            <p:ph type="sldNum" sz="quarter" idx="12"/>
          </p:nvPr>
        </p:nvSpPr>
        <p:spPr/>
        <p:txBody>
          <a:bodyPr/>
          <a:lstStyle/>
          <a:p>
            <a:fld id="{10744F1E-4BC9-3C43-B362-3A5E519C64DB}" type="slidenum">
              <a:rPr lang="en-US" smtClean="0"/>
              <a:t>4</a:t>
            </a:fld>
            <a:endParaRPr lang="en-US"/>
          </a:p>
        </p:txBody>
      </p:sp>
      <p:sp>
        <p:nvSpPr>
          <p:cNvPr id="5" name="TextBox 4"/>
          <p:cNvSpPr txBox="1"/>
          <p:nvPr/>
        </p:nvSpPr>
        <p:spPr>
          <a:xfrm>
            <a:off x="5565778" y="622606"/>
            <a:ext cx="3121022" cy="4401205"/>
          </a:xfrm>
          <a:prstGeom prst="rect">
            <a:avLst/>
          </a:prstGeom>
          <a:noFill/>
        </p:spPr>
        <p:txBody>
          <a:bodyPr wrap="square" rtlCol="0">
            <a:spAutoFit/>
          </a:bodyPr>
          <a:lstStyle/>
          <a:p>
            <a:r>
              <a:rPr lang="en-US" sz="2000" b="1" dirty="0" smtClean="0">
                <a:solidFill>
                  <a:srgbClr val="FFFF00"/>
                </a:solidFill>
              </a:rPr>
              <a:t>PAN 10.1</a:t>
            </a:r>
            <a:r>
              <a:rPr lang="en-US" sz="2000" b="1" dirty="0">
                <a:solidFill>
                  <a:srgbClr val="FFFF00"/>
                </a:solidFill>
              </a:rPr>
              <a:t>: Comparison of the 1982 and 1996 U.S. Geological Survey earthquake hazard maps for the US. The predicted hazard is shown as a percentage of the acceleration of gravity. Redefining the hazard raised the predicted hazard in the Midwest from much less than in California to even greater than California's. (Stein, </a:t>
            </a:r>
            <a:r>
              <a:rPr lang="en-US" sz="2000" b="1" dirty="0" smtClean="0">
                <a:solidFill>
                  <a:srgbClr val="FFFF00"/>
                </a:solidFill>
              </a:rPr>
              <a:t>2010)</a:t>
            </a:r>
            <a:r>
              <a:rPr lang="en-US" sz="2000" dirty="0" smtClean="0">
                <a:solidFill>
                  <a:srgbClr val="FFFF00"/>
                </a:solidFill>
              </a:rPr>
              <a:t> </a:t>
            </a:r>
            <a:endParaRPr lang="en-US" sz="2000" dirty="0">
              <a:solidFill>
                <a:srgbClr val="FFFF00"/>
              </a:solidFill>
            </a:endParaRPr>
          </a:p>
        </p:txBody>
      </p:sp>
    </p:spTree>
    <p:extLst>
      <p:ext uri="{BB962C8B-B14F-4D97-AF65-F5344CB8AC3E}">
        <p14:creationId xmlns:p14="http://schemas.microsoft.com/office/powerpoint/2010/main" val="341836669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nfig10.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790" y="211685"/>
            <a:ext cx="8703490" cy="3287357"/>
          </a:xfrm>
          <a:prstGeom prst="rect">
            <a:avLst/>
          </a:prstGeom>
        </p:spPr>
      </p:pic>
      <p:sp>
        <p:nvSpPr>
          <p:cNvPr id="3" name="Footer Placeholder 2"/>
          <p:cNvSpPr>
            <a:spLocks noGrp="1"/>
          </p:cNvSpPr>
          <p:nvPr>
            <p:ph type="ftr" sz="quarter" idx="11"/>
          </p:nvPr>
        </p:nvSpPr>
        <p:spPr/>
        <p:txBody>
          <a:bodyPr/>
          <a:lstStyle/>
          <a:p>
            <a:r>
              <a:rPr lang="en-US" dirty="0" smtClean="0"/>
              <a:t>Lecture 10</a:t>
            </a:r>
            <a:endParaRPr lang="en-US" dirty="0"/>
          </a:p>
        </p:txBody>
      </p:sp>
      <p:sp>
        <p:nvSpPr>
          <p:cNvPr id="4" name="Slide Number Placeholder 3"/>
          <p:cNvSpPr>
            <a:spLocks noGrp="1"/>
          </p:cNvSpPr>
          <p:nvPr>
            <p:ph type="sldNum" sz="quarter" idx="12"/>
          </p:nvPr>
        </p:nvSpPr>
        <p:spPr/>
        <p:txBody>
          <a:bodyPr/>
          <a:lstStyle/>
          <a:p>
            <a:fld id="{10744F1E-4BC9-3C43-B362-3A5E519C64DB}" type="slidenum">
              <a:rPr lang="en-US" smtClean="0"/>
              <a:t>5</a:t>
            </a:fld>
            <a:endParaRPr lang="en-US"/>
          </a:p>
        </p:txBody>
      </p:sp>
      <p:sp>
        <p:nvSpPr>
          <p:cNvPr id="5" name="TextBox 4"/>
          <p:cNvSpPr txBox="1"/>
          <p:nvPr/>
        </p:nvSpPr>
        <p:spPr>
          <a:xfrm>
            <a:off x="971210" y="3791673"/>
            <a:ext cx="7715590" cy="1631216"/>
          </a:xfrm>
          <a:prstGeom prst="rect">
            <a:avLst/>
          </a:prstGeom>
          <a:noFill/>
        </p:spPr>
        <p:txBody>
          <a:bodyPr wrap="square" rtlCol="0">
            <a:spAutoFit/>
          </a:bodyPr>
          <a:lstStyle/>
          <a:p>
            <a:pPr algn="ctr"/>
            <a:r>
              <a:rPr lang="en-US" sz="2000" b="1" dirty="0" smtClean="0">
                <a:solidFill>
                  <a:srgbClr val="FFFF00"/>
                </a:solidFill>
              </a:rPr>
              <a:t>PAN </a:t>
            </a:r>
            <a:r>
              <a:rPr lang="en-US" sz="2000" b="1" dirty="0">
                <a:solidFill>
                  <a:srgbClr val="FFFF00"/>
                </a:solidFill>
              </a:rPr>
              <a:t>10.2: Schematic illustration showing how the predicted earthquake hazard increases for longer time window. The circles show areas within which shaking above a certain level will occur</a:t>
            </a:r>
            <a:r>
              <a:rPr lang="en-US" sz="2000" b="1" dirty="0" smtClean="0">
                <a:solidFill>
                  <a:srgbClr val="FFFF00"/>
                </a:solidFill>
              </a:rPr>
              <a:t>.                </a:t>
            </a:r>
            <a:r>
              <a:rPr lang="en-US" sz="2000" b="1" dirty="0">
                <a:solidFill>
                  <a:srgbClr val="FFFF00"/>
                </a:solidFill>
              </a:rPr>
              <a:t>(Stein, 2010)</a:t>
            </a:r>
            <a:endParaRPr lang="en-US" sz="2000" dirty="0">
              <a:solidFill>
                <a:srgbClr val="FFFF00"/>
              </a:solidFill>
            </a:endParaRPr>
          </a:p>
          <a:p>
            <a:endParaRPr lang="en-US" sz="2000" dirty="0">
              <a:solidFill>
                <a:srgbClr val="FFFF00"/>
              </a:solidFill>
            </a:endParaRPr>
          </a:p>
        </p:txBody>
      </p:sp>
    </p:spTree>
    <p:extLst>
      <p:ext uri="{BB962C8B-B14F-4D97-AF65-F5344CB8AC3E}">
        <p14:creationId xmlns:p14="http://schemas.microsoft.com/office/powerpoint/2010/main" val="215677054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idx="4294967295"/>
          </p:nvPr>
        </p:nvSpPr>
        <p:spPr>
          <a:xfrm>
            <a:off x="685800" y="685800"/>
            <a:ext cx="8153400" cy="1143000"/>
          </a:xfrm>
        </p:spPr>
        <p:txBody>
          <a:bodyPr>
            <a:normAutofit fontScale="90000"/>
          </a:bodyPr>
          <a:lstStyle/>
          <a:p>
            <a:r>
              <a:rPr lang="en-US" sz="3200">
                <a:solidFill>
                  <a:srgbClr val="FFFF00"/>
                </a:solidFill>
                <a:latin typeface="Arial" charset="0"/>
                <a:ea typeface="ＭＳ Ｐゴシック" charset="0"/>
                <a:cs typeface="ＭＳ Ｐゴシック" charset="0"/>
              </a:rPr>
              <a:t>Hazard maps are hard to get right: success depends on accuracy of four assumptions over 500-2500 years </a:t>
            </a:r>
            <a:br>
              <a:rPr lang="en-US" sz="3200">
                <a:solidFill>
                  <a:srgbClr val="FFFF00"/>
                </a:solidFill>
                <a:latin typeface="Arial" charset="0"/>
                <a:ea typeface="ＭＳ Ｐゴシック" charset="0"/>
                <a:cs typeface="ＭＳ Ｐゴシック" charset="0"/>
              </a:rPr>
            </a:br>
            <a:r>
              <a:rPr lang="en-US" sz="3200">
                <a:solidFill>
                  <a:srgbClr val="FFFF00"/>
                </a:solidFill>
                <a:latin typeface="Arial" charset="0"/>
                <a:ea typeface="ＭＳ Ｐゴシック" charset="0"/>
                <a:cs typeface="ＭＳ Ｐゴシック" charset="0"/>
              </a:rPr>
              <a:t/>
            </a:r>
            <a:br>
              <a:rPr lang="en-US" sz="3200">
                <a:solidFill>
                  <a:srgbClr val="FFFF00"/>
                </a:solidFill>
                <a:latin typeface="Arial" charset="0"/>
                <a:ea typeface="ＭＳ Ｐゴシック" charset="0"/>
                <a:cs typeface="ＭＳ Ｐゴシック" charset="0"/>
              </a:rPr>
            </a:br>
            <a:endParaRPr lang="en-US" sz="2800">
              <a:solidFill>
                <a:srgbClr val="FFFF00"/>
              </a:solidFill>
              <a:latin typeface="Arial" charset="0"/>
              <a:ea typeface="ＭＳ Ｐゴシック" charset="0"/>
              <a:cs typeface="ＭＳ Ｐゴシック" charset="0"/>
            </a:endParaRPr>
          </a:p>
        </p:txBody>
      </p:sp>
      <p:sp>
        <p:nvSpPr>
          <p:cNvPr id="41987" name="TextBox 3"/>
          <p:cNvSpPr txBox="1">
            <a:spLocks noChangeArrowheads="1"/>
          </p:cNvSpPr>
          <p:nvPr/>
        </p:nvSpPr>
        <p:spPr bwMode="auto">
          <a:xfrm>
            <a:off x="1371600" y="1871663"/>
            <a:ext cx="6400800" cy="308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37931725" indent="-37474525">
              <a:defRPr sz="2400" i="1">
                <a:solidFill>
                  <a:schemeClr val="tx1"/>
                </a:solidFill>
                <a:latin typeface="Arial" charset="0"/>
                <a:ea typeface="ＭＳ Ｐゴシック" charset="0"/>
              </a:defRPr>
            </a:lvl2pPr>
            <a:lvl3pPr>
              <a:defRPr sz="2400" i="1">
                <a:solidFill>
                  <a:schemeClr val="tx1"/>
                </a:solidFill>
                <a:latin typeface="Arial" charset="0"/>
                <a:ea typeface="ＭＳ Ｐゴシック" charset="0"/>
              </a:defRPr>
            </a:lvl3pPr>
            <a:lvl4pPr>
              <a:defRPr sz="2400" i="1">
                <a:solidFill>
                  <a:schemeClr val="tx1"/>
                </a:solidFill>
                <a:latin typeface="Arial" charset="0"/>
                <a:ea typeface="ＭＳ Ｐゴシック" charset="0"/>
              </a:defRPr>
            </a:lvl4pPr>
            <a:lvl5pPr>
              <a:defRPr sz="2400" i="1">
                <a:solidFill>
                  <a:schemeClr val="tx1"/>
                </a:solidFill>
                <a:latin typeface="Arial" charset="0"/>
                <a:ea typeface="ＭＳ Ｐゴシック" charset="0"/>
              </a:defRPr>
            </a:lvl5pPr>
            <a:lvl6pPr marL="457200" eaLnBrk="0" fontAlgn="base" hangingPunct="0">
              <a:spcBef>
                <a:spcPct val="0"/>
              </a:spcBef>
              <a:spcAft>
                <a:spcPct val="0"/>
              </a:spcAft>
              <a:defRPr sz="2400" i="1">
                <a:solidFill>
                  <a:schemeClr val="tx1"/>
                </a:solidFill>
                <a:latin typeface="Arial" charset="0"/>
                <a:ea typeface="ＭＳ Ｐゴシック" charset="0"/>
              </a:defRPr>
            </a:lvl6pPr>
            <a:lvl7pPr marL="914400" eaLnBrk="0" fontAlgn="base" hangingPunct="0">
              <a:spcBef>
                <a:spcPct val="0"/>
              </a:spcBef>
              <a:spcAft>
                <a:spcPct val="0"/>
              </a:spcAft>
              <a:defRPr sz="2400" i="1">
                <a:solidFill>
                  <a:schemeClr val="tx1"/>
                </a:solidFill>
                <a:latin typeface="Arial" charset="0"/>
                <a:ea typeface="ＭＳ Ｐゴシック" charset="0"/>
              </a:defRPr>
            </a:lvl7pPr>
            <a:lvl8pPr marL="1371600" eaLnBrk="0" fontAlgn="base" hangingPunct="0">
              <a:spcBef>
                <a:spcPct val="0"/>
              </a:spcBef>
              <a:spcAft>
                <a:spcPct val="0"/>
              </a:spcAft>
              <a:defRPr sz="2400" i="1">
                <a:solidFill>
                  <a:schemeClr val="tx1"/>
                </a:solidFill>
                <a:latin typeface="Arial" charset="0"/>
                <a:ea typeface="ＭＳ Ｐゴシック" charset="0"/>
              </a:defRPr>
            </a:lvl8pPr>
            <a:lvl9pPr marL="1828800" eaLnBrk="0" fontAlgn="base" hangingPunct="0">
              <a:spcBef>
                <a:spcPct val="0"/>
              </a:spcBef>
              <a:spcAft>
                <a:spcPct val="0"/>
              </a:spcAft>
              <a:defRPr sz="2400" i="1">
                <a:solidFill>
                  <a:schemeClr val="tx1"/>
                </a:solidFill>
                <a:latin typeface="Arial" charset="0"/>
                <a:ea typeface="ＭＳ Ｐゴシック" charset="0"/>
              </a:defRPr>
            </a:lvl9pPr>
          </a:lstStyle>
          <a:p>
            <a:r>
              <a:rPr lang="en-US" sz="2800" b="1" dirty="0">
                <a:solidFill>
                  <a:srgbClr val="00FF00"/>
                </a:solidFill>
              </a:rPr>
              <a:t>Where</a:t>
            </a:r>
            <a:r>
              <a:rPr lang="en-US" sz="2800" dirty="0">
                <a:solidFill>
                  <a:srgbClr val="00FF00"/>
                </a:solidFill>
              </a:rPr>
              <a:t> will large earthquakes occur?</a:t>
            </a:r>
          </a:p>
          <a:p>
            <a:endParaRPr lang="en-US" sz="2800" dirty="0">
              <a:solidFill>
                <a:srgbClr val="00FF00"/>
              </a:solidFill>
            </a:endParaRPr>
          </a:p>
          <a:p>
            <a:r>
              <a:rPr lang="en-US" sz="2800" b="1" dirty="0">
                <a:solidFill>
                  <a:srgbClr val="00FF00"/>
                </a:solidFill>
              </a:rPr>
              <a:t>When</a:t>
            </a:r>
            <a:r>
              <a:rPr lang="en-US" sz="2800" dirty="0">
                <a:solidFill>
                  <a:srgbClr val="00FF00"/>
                </a:solidFill>
              </a:rPr>
              <a:t> will they occur?</a:t>
            </a:r>
          </a:p>
          <a:p>
            <a:endParaRPr lang="en-US" sz="2800" dirty="0">
              <a:solidFill>
                <a:srgbClr val="00FF00"/>
              </a:solidFill>
            </a:endParaRPr>
          </a:p>
          <a:p>
            <a:r>
              <a:rPr lang="en-US" sz="2800" b="1" dirty="0">
                <a:solidFill>
                  <a:srgbClr val="00FF00"/>
                </a:solidFill>
              </a:rPr>
              <a:t>How large </a:t>
            </a:r>
            <a:r>
              <a:rPr lang="en-US" sz="2800" dirty="0">
                <a:solidFill>
                  <a:srgbClr val="00FF00"/>
                </a:solidFill>
              </a:rPr>
              <a:t>will they be?</a:t>
            </a:r>
          </a:p>
          <a:p>
            <a:endParaRPr lang="en-US" sz="2800" dirty="0">
              <a:solidFill>
                <a:srgbClr val="00FF00"/>
              </a:solidFill>
            </a:endParaRPr>
          </a:p>
          <a:p>
            <a:r>
              <a:rPr lang="en-US" sz="2800" b="1" dirty="0">
                <a:solidFill>
                  <a:srgbClr val="00FF00"/>
                </a:solidFill>
              </a:rPr>
              <a:t>How strong </a:t>
            </a:r>
            <a:r>
              <a:rPr lang="en-US" sz="2800" dirty="0">
                <a:solidFill>
                  <a:srgbClr val="00FF00"/>
                </a:solidFill>
              </a:rPr>
              <a:t>will their shaking be?</a:t>
            </a:r>
            <a:endParaRPr lang="en-US" sz="2800" dirty="0"/>
          </a:p>
        </p:txBody>
      </p:sp>
      <p:sp>
        <p:nvSpPr>
          <p:cNvPr id="41988" name="Text Box 4"/>
          <p:cNvSpPr txBox="1">
            <a:spLocks noChangeArrowheads="1"/>
          </p:cNvSpPr>
          <p:nvPr/>
        </p:nvSpPr>
        <p:spPr bwMode="auto">
          <a:xfrm>
            <a:off x="685800" y="5486400"/>
            <a:ext cx="7772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37931725" indent="-37474525">
              <a:defRPr sz="2400" i="1">
                <a:solidFill>
                  <a:schemeClr val="tx1"/>
                </a:solidFill>
                <a:latin typeface="Arial" charset="0"/>
                <a:ea typeface="ＭＳ Ｐゴシック" charset="0"/>
              </a:defRPr>
            </a:lvl2pPr>
            <a:lvl3pPr>
              <a:defRPr sz="2400" i="1">
                <a:solidFill>
                  <a:schemeClr val="tx1"/>
                </a:solidFill>
                <a:latin typeface="Arial" charset="0"/>
                <a:ea typeface="ＭＳ Ｐゴシック" charset="0"/>
              </a:defRPr>
            </a:lvl3pPr>
            <a:lvl4pPr>
              <a:defRPr sz="2400" i="1">
                <a:solidFill>
                  <a:schemeClr val="tx1"/>
                </a:solidFill>
                <a:latin typeface="Arial" charset="0"/>
                <a:ea typeface="ＭＳ Ｐゴシック" charset="0"/>
              </a:defRPr>
            </a:lvl4pPr>
            <a:lvl5pPr>
              <a:defRPr sz="2400" i="1">
                <a:solidFill>
                  <a:schemeClr val="tx1"/>
                </a:solidFill>
                <a:latin typeface="Arial" charset="0"/>
                <a:ea typeface="ＭＳ Ｐゴシック" charset="0"/>
              </a:defRPr>
            </a:lvl5pPr>
            <a:lvl6pPr marL="457200" eaLnBrk="0" fontAlgn="base" hangingPunct="0">
              <a:spcBef>
                <a:spcPct val="0"/>
              </a:spcBef>
              <a:spcAft>
                <a:spcPct val="0"/>
              </a:spcAft>
              <a:defRPr sz="2400" i="1">
                <a:solidFill>
                  <a:schemeClr val="tx1"/>
                </a:solidFill>
                <a:latin typeface="Arial" charset="0"/>
                <a:ea typeface="ＭＳ Ｐゴシック" charset="0"/>
              </a:defRPr>
            </a:lvl6pPr>
            <a:lvl7pPr marL="914400" eaLnBrk="0" fontAlgn="base" hangingPunct="0">
              <a:spcBef>
                <a:spcPct val="0"/>
              </a:spcBef>
              <a:spcAft>
                <a:spcPct val="0"/>
              </a:spcAft>
              <a:defRPr sz="2400" i="1">
                <a:solidFill>
                  <a:schemeClr val="tx1"/>
                </a:solidFill>
                <a:latin typeface="Arial" charset="0"/>
                <a:ea typeface="ＭＳ Ｐゴシック" charset="0"/>
              </a:defRPr>
            </a:lvl7pPr>
            <a:lvl8pPr marL="1371600" eaLnBrk="0" fontAlgn="base" hangingPunct="0">
              <a:spcBef>
                <a:spcPct val="0"/>
              </a:spcBef>
              <a:spcAft>
                <a:spcPct val="0"/>
              </a:spcAft>
              <a:defRPr sz="2400" i="1">
                <a:solidFill>
                  <a:schemeClr val="tx1"/>
                </a:solidFill>
                <a:latin typeface="Arial" charset="0"/>
                <a:ea typeface="ＭＳ Ｐゴシック" charset="0"/>
              </a:defRPr>
            </a:lvl8pPr>
            <a:lvl9pPr marL="1828800" eaLnBrk="0" fontAlgn="base" hangingPunct="0">
              <a:spcBef>
                <a:spcPct val="0"/>
              </a:spcBef>
              <a:spcAft>
                <a:spcPct val="0"/>
              </a:spcAft>
              <a:defRPr sz="2400" i="1">
                <a:solidFill>
                  <a:schemeClr val="tx1"/>
                </a:solidFill>
                <a:latin typeface="Arial" charset="0"/>
                <a:ea typeface="ＭＳ Ｐゴシック" charset="0"/>
              </a:defRPr>
            </a:lvl9pPr>
          </a:lstStyle>
          <a:p>
            <a:pPr algn="ctr">
              <a:spcBef>
                <a:spcPct val="50000"/>
              </a:spcBef>
            </a:pPr>
            <a:r>
              <a:rPr lang="en-US" sz="3200" i="0">
                <a:solidFill>
                  <a:srgbClr val="FFFF00"/>
                </a:solidFill>
              </a:rPr>
              <a:t>Uncertainty &amp; map failure result because these are often hard to assess</a:t>
            </a:r>
          </a:p>
        </p:txBody>
      </p:sp>
    </p:spTree>
    <p:extLst>
      <p:ext uri="{BB962C8B-B14F-4D97-AF65-F5344CB8AC3E}">
        <p14:creationId xmlns:p14="http://schemas.microsoft.com/office/powerpoint/2010/main" val="149923688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idx="4294967295"/>
          </p:nvPr>
        </p:nvSpPr>
        <p:spPr>
          <a:xfrm>
            <a:off x="685800" y="685800"/>
            <a:ext cx="8153400" cy="1143000"/>
          </a:xfrm>
        </p:spPr>
        <p:txBody>
          <a:bodyPr>
            <a:normAutofit fontScale="90000"/>
          </a:bodyPr>
          <a:lstStyle/>
          <a:p>
            <a:r>
              <a:rPr lang="en-US" sz="3200" dirty="0">
                <a:solidFill>
                  <a:schemeClr val="bg2"/>
                </a:solidFill>
                <a:latin typeface="Arial" charset="0"/>
                <a:ea typeface="ＭＳ Ｐゴシック" charset="0"/>
                <a:cs typeface="ＭＳ Ｐゴシック" charset="0"/>
              </a:rPr>
              <a:t>Hazard maps are hard to get right: success depends on accuracy of four assumptions over 500-2500 years </a:t>
            </a:r>
            <a:br>
              <a:rPr lang="en-US" sz="3200" dirty="0">
                <a:solidFill>
                  <a:schemeClr val="bg2"/>
                </a:solidFill>
                <a:latin typeface="Arial" charset="0"/>
                <a:ea typeface="ＭＳ Ｐゴシック" charset="0"/>
                <a:cs typeface="ＭＳ Ｐゴシック" charset="0"/>
              </a:rPr>
            </a:br>
            <a:r>
              <a:rPr lang="en-US" sz="3200" dirty="0">
                <a:solidFill>
                  <a:schemeClr val="bg2"/>
                </a:solidFill>
                <a:latin typeface="Arial" charset="0"/>
                <a:ea typeface="ＭＳ Ｐゴシック" charset="0"/>
                <a:cs typeface="ＭＳ Ｐゴシック" charset="0"/>
              </a:rPr>
              <a:t/>
            </a:r>
            <a:br>
              <a:rPr lang="en-US" sz="3200" dirty="0">
                <a:solidFill>
                  <a:schemeClr val="bg2"/>
                </a:solidFill>
                <a:latin typeface="Arial" charset="0"/>
                <a:ea typeface="ＭＳ Ｐゴシック" charset="0"/>
                <a:cs typeface="ＭＳ Ｐゴシック" charset="0"/>
              </a:rPr>
            </a:br>
            <a:endParaRPr lang="en-US" sz="2800" dirty="0">
              <a:solidFill>
                <a:schemeClr val="bg2"/>
              </a:solidFill>
              <a:latin typeface="Arial" charset="0"/>
              <a:ea typeface="ＭＳ Ｐゴシック" charset="0"/>
              <a:cs typeface="ＭＳ Ｐゴシック" charset="0"/>
            </a:endParaRPr>
          </a:p>
        </p:txBody>
      </p:sp>
      <p:sp>
        <p:nvSpPr>
          <p:cNvPr id="41987" name="TextBox 3"/>
          <p:cNvSpPr txBox="1">
            <a:spLocks noChangeArrowheads="1"/>
          </p:cNvSpPr>
          <p:nvPr/>
        </p:nvSpPr>
        <p:spPr bwMode="auto">
          <a:xfrm>
            <a:off x="1371600" y="1871663"/>
            <a:ext cx="6400800" cy="308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37931725" indent="-37474525">
              <a:defRPr sz="2400" i="1">
                <a:solidFill>
                  <a:schemeClr val="tx1"/>
                </a:solidFill>
                <a:latin typeface="Arial" charset="0"/>
                <a:ea typeface="ＭＳ Ｐゴシック" charset="0"/>
              </a:defRPr>
            </a:lvl2pPr>
            <a:lvl3pPr>
              <a:defRPr sz="2400" i="1">
                <a:solidFill>
                  <a:schemeClr val="tx1"/>
                </a:solidFill>
                <a:latin typeface="Arial" charset="0"/>
                <a:ea typeface="ＭＳ Ｐゴシック" charset="0"/>
              </a:defRPr>
            </a:lvl3pPr>
            <a:lvl4pPr>
              <a:defRPr sz="2400" i="1">
                <a:solidFill>
                  <a:schemeClr val="tx1"/>
                </a:solidFill>
                <a:latin typeface="Arial" charset="0"/>
                <a:ea typeface="ＭＳ Ｐゴシック" charset="0"/>
              </a:defRPr>
            </a:lvl4pPr>
            <a:lvl5pPr>
              <a:defRPr sz="2400" i="1">
                <a:solidFill>
                  <a:schemeClr val="tx1"/>
                </a:solidFill>
                <a:latin typeface="Arial" charset="0"/>
                <a:ea typeface="ＭＳ Ｐゴシック" charset="0"/>
              </a:defRPr>
            </a:lvl5pPr>
            <a:lvl6pPr marL="457200" eaLnBrk="0" fontAlgn="base" hangingPunct="0">
              <a:spcBef>
                <a:spcPct val="0"/>
              </a:spcBef>
              <a:spcAft>
                <a:spcPct val="0"/>
              </a:spcAft>
              <a:defRPr sz="2400" i="1">
                <a:solidFill>
                  <a:schemeClr val="tx1"/>
                </a:solidFill>
                <a:latin typeface="Arial" charset="0"/>
                <a:ea typeface="ＭＳ Ｐゴシック" charset="0"/>
              </a:defRPr>
            </a:lvl6pPr>
            <a:lvl7pPr marL="914400" eaLnBrk="0" fontAlgn="base" hangingPunct="0">
              <a:spcBef>
                <a:spcPct val="0"/>
              </a:spcBef>
              <a:spcAft>
                <a:spcPct val="0"/>
              </a:spcAft>
              <a:defRPr sz="2400" i="1">
                <a:solidFill>
                  <a:schemeClr val="tx1"/>
                </a:solidFill>
                <a:latin typeface="Arial" charset="0"/>
                <a:ea typeface="ＭＳ Ｐゴシック" charset="0"/>
              </a:defRPr>
            </a:lvl7pPr>
            <a:lvl8pPr marL="1371600" eaLnBrk="0" fontAlgn="base" hangingPunct="0">
              <a:spcBef>
                <a:spcPct val="0"/>
              </a:spcBef>
              <a:spcAft>
                <a:spcPct val="0"/>
              </a:spcAft>
              <a:defRPr sz="2400" i="1">
                <a:solidFill>
                  <a:schemeClr val="tx1"/>
                </a:solidFill>
                <a:latin typeface="Arial" charset="0"/>
                <a:ea typeface="ＭＳ Ｐゴシック" charset="0"/>
              </a:defRPr>
            </a:lvl8pPr>
            <a:lvl9pPr marL="1828800" eaLnBrk="0" fontAlgn="base" hangingPunct="0">
              <a:spcBef>
                <a:spcPct val="0"/>
              </a:spcBef>
              <a:spcAft>
                <a:spcPct val="0"/>
              </a:spcAft>
              <a:defRPr sz="2400" i="1">
                <a:solidFill>
                  <a:schemeClr val="tx1"/>
                </a:solidFill>
                <a:latin typeface="Arial" charset="0"/>
                <a:ea typeface="ＭＳ Ｐゴシック" charset="0"/>
              </a:defRPr>
            </a:lvl9pPr>
          </a:lstStyle>
          <a:p>
            <a:r>
              <a:rPr lang="en-US" sz="2800" b="1" dirty="0">
                <a:solidFill>
                  <a:srgbClr val="FFFF00"/>
                </a:solidFill>
              </a:rPr>
              <a:t>Where</a:t>
            </a:r>
            <a:r>
              <a:rPr lang="en-US" sz="2800" dirty="0">
                <a:solidFill>
                  <a:srgbClr val="FFFF00"/>
                </a:solidFill>
              </a:rPr>
              <a:t> will large earthquakes occur?</a:t>
            </a:r>
          </a:p>
          <a:p>
            <a:endParaRPr lang="en-US" sz="2800" dirty="0">
              <a:solidFill>
                <a:srgbClr val="00FF00"/>
              </a:solidFill>
            </a:endParaRPr>
          </a:p>
          <a:p>
            <a:r>
              <a:rPr lang="en-US" sz="2800" b="1" dirty="0">
                <a:solidFill>
                  <a:srgbClr val="00FF00"/>
                </a:solidFill>
              </a:rPr>
              <a:t>When</a:t>
            </a:r>
            <a:r>
              <a:rPr lang="en-US" sz="2800" dirty="0">
                <a:solidFill>
                  <a:srgbClr val="00FF00"/>
                </a:solidFill>
              </a:rPr>
              <a:t> will they occur?</a:t>
            </a:r>
          </a:p>
          <a:p>
            <a:endParaRPr lang="en-US" sz="2800" dirty="0">
              <a:solidFill>
                <a:srgbClr val="00FF00"/>
              </a:solidFill>
            </a:endParaRPr>
          </a:p>
          <a:p>
            <a:r>
              <a:rPr lang="en-US" sz="2800" b="1" dirty="0">
                <a:solidFill>
                  <a:srgbClr val="00FF00"/>
                </a:solidFill>
              </a:rPr>
              <a:t>How large </a:t>
            </a:r>
            <a:r>
              <a:rPr lang="en-US" sz="2800" dirty="0">
                <a:solidFill>
                  <a:srgbClr val="00FF00"/>
                </a:solidFill>
              </a:rPr>
              <a:t>will they be?</a:t>
            </a:r>
          </a:p>
          <a:p>
            <a:endParaRPr lang="en-US" sz="2800" dirty="0">
              <a:solidFill>
                <a:srgbClr val="00FF00"/>
              </a:solidFill>
            </a:endParaRPr>
          </a:p>
          <a:p>
            <a:r>
              <a:rPr lang="en-US" sz="2800" b="1" dirty="0">
                <a:solidFill>
                  <a:srgbClr val="00FF00"/>
                </a:solidFill>
              </a:rPr>
              <a:t>How strong </a:t>
            </a:r>
            <a:r>
              <a:rPr lang="en-US" sz="2800" dirty="0">
                <a:solidFill>
                  <a:srgbClr val="00FF00"/>
                </a:solidFill>
              </a:rPr>
              <a:t>will their shaking be?</a:t>
            </a:r>
            <a:endParaRPr lang="en-US" sz="2800" dirty="0"/>
          </a:p>
        </p:txBody>
      </p:sp>
    </p:spTree>
    <p:extLst>
      <p:ext uri="{BB962C8B-B14F-4D97-AF65-F5344CB8AC3E}">
        <p14:creationId xmlns:p14="http://schemas.microsoft.com/office/powerpoint/2010/main" val="400356355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48640" y="299175"/>
            <a:ext cx="5436145" cy="6210165"/>
          </a:xfrm>
          <a:prstGeom prst="rect">
            <a:avLst/>
          </a:prstGeom>
        </p:spPr>
      </p:pic>
      <p:sp>
        <p:nvSpPr>
          <p:cNvPr id="5" name="Footer Placeholder 4"/>
          <p:cNvSpPr>
            <a:spLocks noGrp="1"/>
          </p:cNvSpPr>
          <p:nvPr>
            <p:ph type="ftr" sz="quarter" idx="11"/>
          </p:nvPr>
        </p:nvSpPr>
        <p:spPr/>
        <p:txBody>
          <a:bodyPr/>
          <a:lstStyle/>
          <a:p>
            <a:r>
              <a:rPr lang="en-US" smtClean="0"/>
              <a:t>Lecture 10</a:t>
            </a:r>
            <a:endParaRPr lang="en-US"/>
          </a:p>
        </p:txBody>
      </p:sp>
      <p:sp>
        <p:nvSpPr>
          <p:cNvPr id="6" name="Slide Number Placeholder 5"/>
          <p:cNvSpPr>
            <a:spLocks noGrp="1"/>
          </p:cNvSpPr>
          <p:nvPr>
            <p:ph type="sldNum" sz="quarter" idx="12"/>
          </p:nvPr>
        </p:nvSpPr>
        <p:spPr/>
        <p:txBody>
          <a:bodyPr/>
          <a:lstStyle/>
          <a:p>
            <a:fld id="{10744F1E-4BC9-3C43-B362-3A5E519C64DB}" type="slidenum">
              <a:rPr lang="en-US" smtClean="0"/>
              <a:t>8</a:t>
            </a:fld>
            <a:endParaRPr lang="en-US"/>
          </a:p>
        </p:txBody>
      </p:sp>
      <p:sp>
        <p:nvSpPr>
          <p:cNvPr id="7" name="TextBox 6"/>
          <p:cNvSpPr txBox="1"/>
          <p:nvPr/>
        </p:nvSpPr>
        <p:spPr>
          <a:xfrm>
            <a:off x="6113639" y="510537"/>
            <a:ext cx="2573161" cy="5601533"/>
          </a:xfrm>
          <a:prstGeom prst="rect">
            <a:avLst/>
          </a:prstGeom>
          <a:noFill/>
        </p:spPr>
        <p:txBody>
          <a:bodyPr wrap="square" rtlCol="0">
            <a:spAutoFit/>
          </a:bodyPr>
          <a:lstStyle/>
          <a:p>
            <a:r>
              <a:rPr lang="en-US" sz="2000" b="1" dirty="0" smtClean="0">
                <a:solidFill>
                  <a:srgbClr val="FFFF00"/>
                </a:solidFill>
              </a:rPr>
              <a:t>PAN </a:t>
            </a:r>
            <a:r>
              <a:rPr lang="en-US" sz="2000" b="1" dirty="0">
                <a:solidFill>
                  <a:srgbClr val="FFFF00"/>
                </a:solidFill>
              </a:rPr>
              <a:t>10.3: Seismicity along the North Africa plate boundary for 1963-2004. </a:t>
            </a:r>
            <a:endParaRPr lang="en-US" sz="2000" b="1" dirty="0" smtClean="0">
              <a:solidFill>
                <a:srgbClr val="FFFF00"/>
              </a:solidFill>
            </a:endParaRPr>
          </a:p>
          <a:p>
            <a:endParaRPr lang="en-US" sz="2000" b="1" dirty="0">
              <a:solidFill>
                <a:srgbClr val="FFFF00"/>
              </a:solidFill>
            </a:endParaRPr>
          </a:p>
          <a:p>
            <a:r>
              <a:rPr lang="en-US" sz="2000" b="1" dirty="0" smtClean="0">
                <a:solidFill>
                  <a:srgbClr val="FFFF00"/>
                </a:solidFill>
              </a:rPr>
              <a:t>Simulations </a:t>
            </a:r>
            <a:r>
              <a:rPr lang="en-US" sz="2000" b="1" dirty="0">
                <a:solidFill>
                  <a:srgbClr val="FFFF00"/>
                </a:solidFill>
              </a:rPr>
              <a:t>using a frequency-magnitude relation derived from these data predict that if seismicity is uniform in the zone, about 8,000 years of record is needed to avoid apparent concentrations and gaps. (Swafford and Stein, 2007)</a:t>
            </a:r>
            <a:endParaRPr lang="en-US" sz="2000" dirty="0">
              <a:solidFill>
                <a:srgbClr val="FFFF00"/>
              </a:solidFill>
            </a:endParaRPr>
          </a:p>
          <a:p>
            <a:endParaRPr lang="en-US" dirty="0">
              <a:solidFill>
                <a:srgbClr val="FFFF00"/>
              </a:solidFill>
            </a:endParaRPr>
          </a:p>
        </p:txBody>
      </p:sp>
    </p:spTree>
    <p:extLst>
      <p:ext uri="{BB962C8B-B14F-4D97-AF65-F5344CB8AC3E}">
        <p14:creationId xmlns:p14="http://schemas.microsoft.com/office/powerpoint/2010/main" val="228334552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Lecture 10</a:t>
            </a:r>
            <a:endParaRPr lang="en-US"/>
          </a:p>
        </p:txBody>
      </p:sp>
      <p:sp>
        <p:nvSpPr>
          <p:cNvPr id="4" name="Slide Number Placeholder 3"/>
          <p:cNvSpPr>
            <a:spLocks noGrp="1"/>
          </p:cNvSpPr>
          <p:nvPr>
            <p:ph type="sldNum" sz="quarter" idx="12"/>
          </p:nvPr>
        </p:nvSpPr>
        <p:spPr/>
        <p:txBody>
          <a:bodyPr/>
          <a:lstStyle/>
          <a:p>
            <a:fld id="{10744F1E-4BC9-3C43-B362-3A5E519C64DB}" type="slidenum">
              <a:rPr lang="en-US" smtClean="0"/>
              <a:t>9</a:t>
            </a:fld>
            <a:endParaRPr lang="en-US"/>
          </a:p>
        </p:txBody>
      </p:sp>
      <p:sp>
        <p:nvSpPr>
          <p:cNvPr id="5" name="TextBox 4"/>
          <p:cNvSpPr txBox="1"/>
          <p:nvPr/>
        </p:nvSpPr>
        <p:spPr>
          <a:xfrm>
            <a:off x="655644" y="4059388"/>
            <a:ext cx="8031156" cy="2246769"/>
          </a:xfrm>
          <a:prstGeom prst="rect">
            <a:avLst/>
          </a:prstGeom>
          <a:noFill/>
        </p:spPr>
        <p:txBody>
          <a:bodyPr wrap="square" rtlCol="0">
            <a:spAutoFit/>
          </a:bodyPr>
          <a:lstStyle/>
          <a:p>
            <a:pPr algn="ctr"/>
            <a:r>
              <a:rPr lang="en-US" sz="2000" b="1" dirty="0" smtClean="0">
                <a:solidFill>
                  <a:srgbClr val="FFFF00"/>
                </a:solidFill>
              </a:rPr>
              <a:t>PAN 10.4</a:t>
            </a:r>
            <a:r>
              <a:rPr lang="en-US" sz="2000" b="1" dirty="0">
                <a:solidFill>
                  <a:srgbClr val="FFFF00"/>
                </a:solidFill>
              </a:rPr>
              <a:t>: Global Seismic Hazard Map (1999) for North Africa, showing peak ground acceleration in m/s</a:t>
            </a:r>
            <a:r>
              <a:rPr lang="en-US" sz="2000" b="1" baseline="30000" dirty="0">
                <a:solidFill>
                  <a:srgbClr val="FFFF00"/>
                </a:solidFill>
              </a:rPr>
              <a:t>2</a:t>
            </a:r>
            <a:r>
              <a:rPr lang="en-US" sz="2000" b="1" dirty="0">
                <a:solidFill>
                  <a:srgbClr val="FFFF00"/>
                </a:solidFill>
              </a:rPr>
              <a:t> expected at 10% probability in 50 years.  Note "bull-eye" at site of the 1980 </a:t>
            </a:r>
            <a:r>
              <a:rPr lang="en-US" sz="2000" b="1" dirty="0" err="1">
                <a:solidFill>
                  <a:srgbClr val="FFFF00"/>
                </a:solidFill>
              </a:rPr>
              <a:t>Ms</a:t>
            </a:r>
            <a:r>
              <a:rPr lang="en-US" sz="2000" b="1" dirty="0">
                <a:solidFill>
                  <a:srgbClr val="FFFF00"/>
                </a:solidFill>
              </a:rPr>
              <a:t> 7.3 El </a:t>
            </a:r>
            <a:r>
              <a:rPr lang="en-US" sz="2000" b="1" dirty="0" err="1">
                <a:solidFill>
                  <a:srgbClr val="FFFF00"/>
                </a:solidFill>
              </a:rPr>
              <a:t>Asnam</a:t>
            </a:r>
            <a:r>
              <a:rPr lang="en-US" sz="2000" b="1" dirty="0">
                <a:solidFill>
                  <a:srgbClr val="FFFF00"/>
                </a:solidFill>
              </a:rPr>
              <a:t> (EA) earthquake. The largest subsequent earthquakes to date, the May 2003 </a:t>
            </a:r>
            <a:r>
              <a:rPr lang="en-US" sz="2000" b="1" dirty="0" smtClean="0">
                <a:solidFill>
                  <a:srgbClr val="FFFF00"/>
                </a:solidFill>
              </a:rPr>
              <a:t>M </a:t>
            </a:r>
            <a:r>
              <a:rPr lang="en-US" sz="2000" b="1" dirty="0">
                <a:solidFill>
                  <a:srgbClr val="FFFF00"/>
                </a:solidFill>
              </a:rPr>
              <a:t>6.8 Algeria and February 2004 </a:t>
            </a:r>
            <a:r>
              <a:rPr lang="en-US" sz="2000" b="1" dirty="0" smtClean="0">
                <a:solidFill>
                  <a:srgbClr val="FFFF00"/>
                </a:solidFill>
              </a:rPr>
              <a:t>M </a:t>
            </a:r>
            <a:r>
              <a:rPr lang="en-US" sz="2000" b="1" dirty="0">
                <a:solidFill>
                  <a:srgbClr val="FFFF00"/>
                </a:solidFill>
              </a:rPr>
              <a:t>6.4 Morocco events (stars) did not occur in the predicted high hazard regions. (Swafford and Stein, 2007)</a:t>
            </a:r>
            <a:endParaRPr lang="en-US" sz="2000" dirty="0">
              <a:solidFill>
                <a:srgbClr val="FFFF00"/>
              </a:solidFill>
            </a:endParaRPr>
          </a:p>
          <a:p>
            <a:pPr algn="ctr"/>
            <a:endParaRPr lang="en-US" sz="2000" dirty="0">
              <a:solidFill>
                <a:srgbClr val="FFFF00"/>
              </a:solidFill>
            </a:endParaRPr>
          </a:p>
        </p:txBody>
      </p:sp>
      <p:pic>
        <p:nvPicPr>
          <p:cNvPr id="6" name="Picture 5"/>
          <p:cNvPicPr>
            <a:picLocks noChangeAspect="1"/>
          </p:cNvPicPr>
          <p:nvPr/>
        </p:nvPicPr>
        <p:blipFill rotWithShape="1">
          <a:blip r:embed="rId2"/>
          <a:srcRect l="3252" r="2268"/>
          <a:stretch/>
        </p:blipFill>
        <p:spPr>
          <a:xfrm>
            <a:off x="286383" y="170933"/>
            <a:ext cx="8522653" cy="3776385"/>
          </a:xfrm>
          <a:prstGeom prst="rect">
            <a:avLst/>
          </a:prstGeom>
        </p:spPr>
      </p:pic>
    </p:spTree>
    <p:extLst>
      <p:ext uri="{BB962C8B-B14F-4D97-AF65-F5344CB8AC3E}">
        <p14:creationId xmlns:p14="http://schemas.microsoft.com/office/powerpoint/2010/main" val="387065679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336</TotalTime>
  <Words>1864</Words>
  <Application>Microsoft Macintosh PowerPoint</Application>
  <PresentationFormat>On-screen Show (4:3)</PresentationFormat>
  <Paragraphs>241</Paragraphs>
  <Slides>38</Slides>
  <Notes>12</Notes>
  <HiddenSlides>0</HiddenSlides>
  <MMClips>3</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Office Theme</vt:lpstr>
      <vt:lpstr>PowerPoint Presentation</vt:lpstr>
      <vt:lpstr>PowerPoint Presentation</vt:lpstr>
      <vt:lpstr>PowerPoint Presentation</vt:lpstr>
      <vt:lpstr>PowerPoint Presentation</vt:lpstr>
      <vt:lpstr>PowerPoint Presentation</vt:lpstr>
      <vt:lpstr>Hazard maps are hard to get right: success depends on accuracy of four assumptions over 500-2500 years   </vt:lpstr>
      <vt:lpstr>Hazard maps are hard to get right: success depends on accuracy of four assumptions over 500-2500 years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Hazard maps are hard to get right: success depends on accuracy of four assumptions over 500-2500 years   </vt:lpstr>
      <vt:lpstr>PowerPoint Presentation</vt:lpstr>
      <vt:lpstr>PowerPoint Presentation</vt:lpstr>
      <vt:lpstr>PowerPoint Presentation</vt:lpstr>
      <vt:lpstr>Hazard maps are hard to get right: success depends on accuracy of four assumptions over 500-2500 years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Hazard maps are hard to get right: success depends on accuracy of four assumptions over 500-2500 years   </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Seth Stein</dc:creator>
  <cp:lastModifiedBy>Seth Stein</cp:lastModifiedBy>
  <cp:revision>54</cp:revision>
  <dcterms:created xsi:type="dcterms:W3CDTF">2014-03-10T11:03:23Z</dcterms:created>
  <dcterms:modified xsi:type="dcterms:W3CDTF">2015-03-27T17:05:54Z</dcterms:modified>
</cp:coreProperties>
</file>