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6" r:id="rId2"/>
    <p:sldId id="284" r:id="rId3"/>
    <p:sldId id="274" r:id="rId4"/>
    <p:sldId id="275" r:id="rId5"/>
    <p:sldId id="279" r:id="rId6"/>
    <p:sldId id="278" r:id="rId7"/>
    <p:sldId id="286" r:id="rId8"/>
    <p:sldId id="285" r:id="rId9"/>
    <p:sldId id="288" r:id="rId10"/>
    <p:sldId id="287" r:id="rId11"/>
    <p:sldId id="263" r:id="rId12"/>
    <p:sldId id="271" r:id="rId13"/>
    <p:sldId id="289" r:id="rId14"/>
    <p:sldId id="261" r:id="rId15"/>
    <p:sldId id="262" r:id="rId16"/>
    <p:sldId id="283" r:id="rId17"/>
    <p:sldId id="277" r:id="rId18"/>
    <p:sldId id="282" r:id="rId19"/>
    <p:sldId id="280" r:id="rId20"/>
    <p:sldId id="27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45F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50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BF22A-4590-0748-87F4-3DE4E116B350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6BCB9-BCBD-5A46-9E0A-1A0F584C0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123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3FF97-654F-9F47-BC38-97B1606466F1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B6105-539F-1142-9FB5-B77663D1F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084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9F9F-C7C3-734D-9654-FD3BF2008454}" type="datetime1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58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2576-BF03-0449-B45D-5EF7A3405529}" type="datetime1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47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B651C-451C-C148-89A1-DFA202E27EAF}" type="datetime1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97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73E3-588A-8F49-BF2C-7244816E6C66}" type="datetime1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2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C70F2-24C4-2C4A-882A-40A79B2442BA}" type="datetime1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87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2145-D6E2-8D47-B214-E58800EF67FE}" type="datetime1">
              <a:rPr lang="en-US" smtClean="0"/>
              <a:t>10/31/19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3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6A841-C48C-3A46-8A01-ACB3A147010C}" type="datetime1">
              <a:rPr lang="en-US" smtClean="0"/>
              <a:t>10/31/19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22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7B68-0709-6946-857A-8E88CBED0441}" type="datetime1">
              <a:rPr lang="en-US" smtClean="0"/>
              <a:t>10/31/19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3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D8D23-B311-174A-B52F-D03042F8B6F0}" type="datetime1">
              <a:rPr lang="en-US" smtClean="0"/>
              <a:t>10/31/19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10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22DB-00C4-4849-844D-C82A6593F4DE}" type="datetime1">
              <a:rPr lang="en-US" smtClean="0"/>
              <a:t>10/31/19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88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5D6E-F7ED-5449-8632-6CC97A6B6353}" type="datetime1">
              <a:rPr lang="en-US" smtClean="0"/>
              <a:t>10/31/19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58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AD0EA-DDAD-7E4F-88DA-74A547536A16}" type="datetime1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44F1E-4BC9-3C43-B362-3A5E519C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0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2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nancialcrisi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297" y="1054100"/>
            <a:ext cx="8566151" cy="4826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40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54000"/>
            <a:ext cx="85344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A third similarity to natural disasters is that the hazard and vulnerability were not recognized, as a result of using erroneous models. </a:t>
            </a:r>
            <a:endParaRPr lang="en-US" sz="24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Since </a:t>
            </a:r>
            <a:r>
              <a:rPr lang="en-US" sz="2400" dirty="0">
                <a:solidFill>
                  <a:srgbClr val="FFFF00"/>
                </a:solidFill>
              </a:rPr>
              <a:t>the 1970s, sophisticated mathematical models were used to develop arcane new financial instruments. Few within the industry beyond their practitioners, termed “quants,” understood how the models worked. </a:t>
            </a:r>
            <a:endParaRPr lang="en-US" sz="24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Nonetheless</a:t>
            </a:r>
            <a:r>
              <a:rPr lang="en-US" sz="2400" dirty="0">
                <a:solidFill>
                  <a:srgbClr val="FFFF00"/>
                </a:solidFill>
              </a:rPr>
              <a:t>, as described by Fischer Black, a leader in developing them, the models were </a:t>
            </a:r>
            <a:r>
              <a:rPr lang="en-US" sz="2400" dirty="0">
                <a:solidFill>
                  <a:srgbClr val="45FF43"/>
                </a:solidFill>
              </a:rPr>
              <a:t>“accepted not because it is confirmed by conventional empirical tests, but because </a:t>
            </a:r>
            <a:r>
              <a:rPr lang="en-US" sz="2400" dirty="0" smtClean="0">
                <a:solidFill>
                  <a:srgbClr val="45FF43"/>
                </a:solidFill>
              </a:rPr>
              <a:t>researc</a:t>
            </a:r>
            <a:r>
              <a:rPr lang="en-US" sz="2400" dirty="0">
                <a:solidFill>
                  <a:srgbClr val="45FF43"/>
                </a:solidFill>
              </a:rPr>
              <a:t>h</a:t>
            </a:r>
            <a:r>
              <a:rPr lang="en-US" sz="2400" dirty="0" smtClean="0">
                <a:solidFill>
                  <a:srgbClr val="45FF43"/>
                </a:solidFill>
              </a:rPr>
              <a:t>ers </a:t>
            </a:r>
            <a:r>
              <a:rPr lang="en-US" sz="2400" dirty="0">
                <a:solidFill>
                  <a:srgbClr val="45FF43"/>
                </a:solidFill>
              </a:rPr>
              <a:t>persuade one another that the theory is correct and relevant.”</a:t>
            </a:r>
            <a:r>
              <a:rPr lang="en-US" sz="2400" dirty="0">
                <a:solidFill>
                  <a:srgbClr val="FFFF00"/>
                </a:solidFill>
              </a:rPr>
              <a:t> This </a:t>
            </a:r>
            <a:r>
              <a:rPr lang="en-US" sz="2400" dirty="0" smtClean="0">
                <a:solidFill>
                  <a:srgbClr val="FFFF00"/>
                </a:solidFill>
              </a:rPr>
              <a:t>accep</a:t>
            </a:r>
            <a:r>
              <a:rPr lang="en-US" sz="2400" dirty="0">
                <a:solidFill>
                  <a:srgbClr val="FFFF00"/>
                </a:solidFill>
              </a:rPr>
              <a:t>t</a:t>
            </a:r>
            <a:r>
              <a:rPr lang="en-US" sz="2400" dirty="0" smtClean="0">
                <a:solidFill>
                  <a:srgbClr val="FFFF00"/>
                </a:solidFill>
              </a:rPr>
              <a:t>ance </a:t>
            </a:r>
            <a:r>
              <a:rPr lang="en-US" sz="2400" dirty="0">
                <a:solidFill>
                  <a:srgbClr val="FFFF00"/>
                </a:solidFill>
              </a:rPr>
              <a:t>was illustrated by the award in 1997 of the Nobel Prize in economics to Myron Scholes and Robert Merton for work based upon </a:t>
            </a:r>
            <a:r>
              <a:rPr lang="en-US" sz="2400" dirty="0" smtClean="0">
                <a:solidFill>
                  <a:srgbClr val="FFFF00"/>
                </a:solidFill>
              </a:rPr>
              <a:t>Black’s.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36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ChangeArrowheads="1"/>
          </p:cNvSpPr>
          <p:nvPr/>
        </p:nvSpPr>
        <p:spPr bwMode="auto">
          <a:xfrm>
            <a:off x="1295400" y="76200"/>
            <a:ext cx="4114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n-US" sz="4400" b="1" i="0">
              <a:solidFill>
                <a:schemeClr val="bg1"/>
              </a:solidFill>
              <a:latin typeface="Helvetica" charset="0"/>
              <a:cs typeface="Times" charset="0"/>
            </a:endParaRPr>
          </a:p>
        </p:txBody>
      </p:sp>
      <p:sp>
        <p:nvSpPr>
          <p:cNvPr id="254979" name="Text Box 3"/>
          <p:cNvSpPr txBox="1">
            <a:spLocks noChangeArrowheads="1"/>
          </p:cNvSpPr>
          <p:nvPr/>
        </p:nvSpPr>
        <p:spPr bwMode="auto">
          <a:xfrm>
            <a:off x="2362200" y="1295400"/>
            <a:ext cx="251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 sz="1800" b="1" i="0">
              <a:solidFill>
                <a:schemeClr val="bg1"/>
              </a:solidFill>
              <a:latin typeface="Helvetica" charset="0"/>
              <a:cs typeface="Times" charset="0"/>
            </a:endParaRPr>
          </a:p>
          <a:p>
            <a:pPr eaLnBrk="1" hangingPunct="1">
              <a:defRPr/>
            </a:pPr>
            <a:endParaRPr lang="en-US" sz="1800" b="1" i="0">
              <a:solidFill>
                <a:schemeClr val="bg1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54980" name="Text Box 4"/>
          <p:cNvSpPr txBox="1">
            <a:spLocks noChangeArrowheads="1"/>
          </p:cNvSpPr>
          <p:nvPr/>
        </p:nvSpPr>
        <p:spPr bwMode="auto">
          <a:xfrm>
            <a:off x="76200" y="661988"/>
            <a:ext cx="2133600" cy="558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100" i="0">
                <a:solidFill>
                  <a:srgbClr val="00FF00"/>
                </a:solidFill>
                <a:latin typeface="Helvetica" charset="0"/>
              </a:rPr>
              <a:t>Much ado made that on   January 1, 2000 computer systems would fail, because dates used only two digits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100" i="0">
                <a:solidFill>
                  <a:srgbClr val="00FF00"/>
                </a:solidFill>
                <a:latin typeface="Helvetica" charset="0"/>
              </a:rPr>
              <a:t>U.S. &amp; other governments established major programs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sz="2100" i="0">
              <a:solidFill>
                <a:srgbClr val="00FF00"/>
              </a:solidFill>
              <a:latin typeface="Helvetica" charset="0"/>
            </a:endParaRPr>
          </a:p>
          <a:p>
            <a:pPr eaLnBrk="1" hangingPunct="1">
              <a:defRPr/>
            </a:pPr>
            <a:r>
              <a:rPr lang="en-US" sz="2200" i="0">
                <a:solidFill>
                  <a:srgbClr val="FFFF00"/>
                </a:solidFill>
                <a:latin typeface="Helvetica" charset="0"/>
              </a:rPr>
              <a:t>Estimated $300    billion spent on preparations</a:t>
            </a:r>
          </a:p>
        </p:txBody>
      </p:sp>
      <p:sp>
        <p:nvSpPr>
          <p:cNvPr id="113669" name="Text Box 6"/>
          <p:cNvSpPr txBox="1">
            <a:spLocks noChangeArrowheads="1"/>
          </p:cNvSpPr>
          <p:nvPr/>
        </p:nvSpPr>
        <p:spPr bwMode="auto">
          <a:xfrm>
            <a:off x="2514600" y="0"/>
            <a:ext cx="678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i="0">
                <a:solidFill>
                  <a:srgbClr val="FFFF00"/>
                </a:solidFill>
                <a:latin typeface="Helvetica" charset="0"/>
              </a:rPr>
              <a:t>HAZARD OVERESTIMATED: Y2K</a:t>
            </a:r>
          </a:p>
        </p:txBody>
      </p:sp>
      <p:sp>
        <p:nvSpPr>
          <p:cNvPr id="113670" name="Text Box 7"/>
          <p:cNvSpPr txBox="1">
            <a:spLocks noChangeArrowheads="1"/>
          </p:cNvSpPr>
          <p:nvPr/>
        </p:nvSpPr>
        <p:spPr bwMode="auto">
          <a:xfrm>
            <a:off x="3048000" y="5638800"/>
            <a:ext cx="57150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i="0">
                <a:solidFill>
                  <a:srgbClr val="FFFF00"/>
                </a:solidFill>
                <a:latin typeface="Helvetica" charset="0"/>
              </a:rPr>
              <a:t>Few major problems occurred, even among businesses and countries who made little or no preparation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11</a:t>
            </a:fld>
            <a:endParaRPr lang="en-US"/>
          </a:p>
        </p:txBody>
      </p:sp>
      <p:pic>
        <p:nvPicPr>
          <p:cNvPr id="4" name="xY2K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8900" y="661988"/>
            <a:ext cx="6249392" cy="454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23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0900" y="596900"/>
            <a:ext cx="2628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CQ: Why do you think the Y2K scare was taken so seriously?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Picture 2" descr="panfig6.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700" y="381000"/>
            <a:ext cx="4565224" cy="62611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8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200818"/>
            <a:ext cx="8597900" cy="6155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GROUPTHINK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600" dirty="0" smtClean="0">
                <a:solidFill>
                  <a:srgbClr val="FFFF00"/>
                </a:solidFill>
              </a:rPr>
              <a:t>A common </a:t>
            </a:r>
            <a:r>
              <a:rPr lang="en-US" sz="2600" dirty="0">
                <a:solidFill>
                  <a:srgbClr val="FFFF00"/>
                </a:solidFill>
              </a:rPr>
              <a:t>problem in policy making, a consensus approach </a:t>
            </a:r>
            <a:r>
              <a:rPr lang="en-US" sz="2600" dirty="0" smtClean="0">
                <a:solidFill>
                  <a:srgbClr val="FFFF00"/>
                </a:solidFill>
              </a:rPr>
              <a:t>that </a:t>
            </a:r>
            <a:r>
              <a:rPr lang="en-US" sz="2600" dirty="0">
                <a:solidFill>
                  <a:srgbClr val="FFFF00"/>
                </a:solidFill>
              </a:rPr>
              <a:t>often causes errors. </a:t>
            </a:r>
            <a:endParaRPr lang="en-US" sz="2600" dirty="0" smtClean="0">
              <a:solidFill>
                <a:srgbClr val="FFFF00"/>
              </a:solidFill>
            </a:endParaRPr>
          </a:p>
          <a:p>
            <a:endParaRPr lang="en-US" sz="2600" dirty="0">
              <a:solidFill>
                <a:srgbClr val="FFFF00"/>
              </a:solidFill>
            </a:endParaRPr>
          </a:p>
          <a:p>
            <a:r>
              <a:rPr lang="en-US" sz="2600" dirty="0">
                <a:solidFill>
                  <a:srgbClr val="FFFF00"/>
                </a:solidFill>
              </a:rPr>
              <a:t>M</a:t>
            </a:r>
            <a:r>
              <a:rPr lang="en-US" sz="2600" dirty="0" smtClean="0">
                <a:solidFill>
                  <a:srgbClr val="FFFF00"/>
                </a:solidFill>
              </a:rPr>
              <a:t>embers </a:t>
            </a:r>
            <a:r>
              <a:rPr lang="en-US" sz="2600" dirty="0">
                <a:solidFill>
                  <a:srgbClr val="FFFF00"/>
                </a:solidFill>
              </a:rPr>
              <a:t>of a group start with absolute belief that they are right</a:t>
            </a:r>
            <a:r>
              <a:rPr lang="en-US" sz="2600" dirty="0" smtClean="0">
                <a:solidFill>
                  <a:srgbClr val="FFFF00"/>
                </a:solidFill>
              </a:rPr>
              <a:t>.</a:t>
            </a:r>
          </a:p>
          <a:p>
            <a:endParaRPr lang="en-US" sz="2600" dirty="0">
              <a:solidFill>
                <a:srgbClr val="FFFF00"/>
              </a:solidFill>
            </a:endParaRPr>
          </a:p>
          <a:p>
            <a:r>
              <a:rPr lang="en-US" sz="2600" dirty="0" smtClean="0">
                <a:solidFill>
                  <a:srgbClr val="FFFF00"/>
                </a:solidFill>
              </a:rPr>
              <a:t>They </a:t>
            </a:r>
            <a:r>
              <a:rPr lang="en-US" sz="2600" dirty="0">
                <a:solidFill>
                  <a:srgbClr val="FFFF00"/>
                </a:solidFill>
              </a:rPr>
              <a:t>talk only to each other, </a:t>
            </a:r>
            <a:r>
              <a:rPr lang="en-US" sz="2600" dirty="0" smtClean="0">
                <a:solidFill>
                  <a:srgbClr val="FFFF00"/>
                </a:solidFill>
              </a:rPr>
              <a:t>convince </a:t>
            </a:r>
            <a:r>
              <a:rPr lang="en-US" sz="2600" dirty="0">
                <a:solidFill>
                  <a:srgbClr val="FFFF00"/>
                </a:solidFill>
              </a:rPr>
              <a:t>each other using specious arguments, pressure others to agree, refuse to consider clear evidence that </a:t>
            </a:r>
            <a:r>
              <a:rPr lang="en-US" sz="2600" dirty="0" smtClean="0">
                <a:solidFill>
                  <a:srgbClr val="FFFF00"/>
                </a:solidFill>
              </a:rPr>
              <a:t>contradicts </a:t>
            </a:r>
            <a:r>
              <a:rPr lang="en-US" sz="2600" dirty="0">
                <a:solidFill>
                  <a:srgbClr val="FFFF00"/>
                </a:solidFill>
              </a:rPr>
              <a:t>their views, and ignore outside advice</a:t>
            </a:r>
            <a:r>
              <a:rPr lang="en-US" sz="2600" dirty="0" smtClean="0">
                <a:solidFill>
                  <a:srgbClr val="FFFF00"/>
                </a:solidFill>
              </a:rPr>
              <a:t>.</a:t>
            </a:r>
            <a:endParaRPr lang="en-US" sz="2600" dirty="0">
              <a:solidFill>
                <a:srgbClr val="FFFF00"/>
              </a:solidFill>
            </a:endParaRPr>
          </a:p>
          <a:p>
            <a:r>
              <a:rPr lang="en-US" sz="2600" dirty="0">
                <a:solidFill>
                  <a:srgbClr val="FFFF00"/>
                </a:solidFill>
              </a:rPr>
              <a:t>￼￼</a:t>
            </a:r>
            <a:r>
              <a:rPr lang="en-US" sz="2600" dirty="0" smtClean="0">
                <a:solidFill>
                  <a:srgbClr val="FFFF00"/>
                </a:solidFill>
              </a:rPr>
              <a:t>￼</a:t>
            </a:r>
            <a:endParaRPr lang="en-US" sz="2600" dirty="0">
              <a:solidFill>
                <a:srgbClr val="FFFF00"/>
              </a:solidFill>
            </a:endParaRPr>
          </a:p>
          <a:p>
            <a:r>
              <a:rPr lang="en-US" sz="2600" dirty="0" smtClean="0">
                <a:solidFill>
                  <a:srgbClr val="45FF43"/>
                </a:solidFill>
              </a:rPr>
              <a:t>The </a:t>
            </a:r>
            <a:r>
              <a:rPr lang="en-US" sz="2600" dirty="0">
                <a:solidFill>
                  <a:srgbClr val="45FF43"/>
                </a:solidFill>
              </a:rPr>
              <a:t>more they talk to each other, the more convinced they become.</a:t>
            </a:r>
          </a:p>
        </p:txBody>
      </p:sp>
    </p:spTree>
    <p:extLst>
      <p:ext uri="{BB962C8B-B14F-4D97-AF65-F5344CB8AC3E}">
        <p14:creationId xmlns:p14="http://schemas.microsoft.com/office/powerpoint/2010/main" val="101341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-76200"/>
            <a:ext cx="5181600" cy="3429000"/>
          </a:xfrm>
        </p:spPr>
        <p:txBody>
          <a:bodyPr/>
          <a:lstStyle/>
          <a:p>
            <a:r>
              <a:rPr lang="en-US" sz="2400">
                <a:solidFill>
                  <a:srgbClr val="00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CDC reported "strong possibility" of epidemic. HEW thought </a:t>
            </a:r>
            <a:r>
              <a:rPr lang="en-US" sz="2400" i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"chances seem to be 1 in 2</a:t>
            </a:r>
            <a:r>
              <a:rPr lang="ja-JP" altLang="en-US" sz="2400" i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 and</a:t>
            </a:r>
            <a:r>
              <a:rPr lang="en-US" altLang="ja-JP" sz="2400">
                <a:solidFill>
                  <a:srgbClr val="00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400" i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 i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virus will kill one million Americans in 1976."</a:t>
            </a:r>
            <a:r>
              <a:rPr lang="en-US" altLang="ja-JP" sz="2400" i="1">
                <a:solidFill>
                  <a:schemeClr val="bg1"/>
                </a:solidFill>
                <a:latin typeface="Helvetica" charset="0"/>
                <a:ea typeface="ＭＳ Ｐゴシック" charset="0"/>
                <a:cs typeface="Times New Roman" charset="0"/>
              </a:rPr>
              <a:t/>
            </a:r>
            <a:br>
              <a:rPr lang="en-US" altLang="ja-JP" sz="2400" i="1">
                <a:solidFill>
                  <a:schemeClr val="bg1"/>
                </a:solidFill>
                <a:latin typeface="Helvetica" charset="0"/>
                <a:ea typeface="ＭＳ Ｐゴシック" charset="0"/>
                <a:cs typeface="Times New Roman" charset="0"/>
              </a:rPr>
            </a:br>
            <a:r>
              <a:rPr lang="en-US" altLang="ja-JP" sz="2400">
                <a:solidFill>
                  <a:srgbClr val="00FF00"/>
                </a:solidFill>
                <a:latin typeface="Helvetica" charset="0"/>
                <a:ea typeface="ＭＳ Ｐゴシック" charset="0"/>
                <a:cs typeface="Times New Roman" charset="0"/>
              </a:rPr>
              <a:t/>
            </a:r>
            <a:br>
              <a:rPr lang="en-US" altLang="ja-JP" sz="2400">
                <a:solidFill>
                  <a:srgbClr val="00FF00"/>
                </a:solidFill>
                <a:latin typeface="Helvetica" charset="0"/>
                <a:ea typeface="ＭＳ Ｐゴシック" charset="0"/>
                <a:cs typeface="Times New Roman" charset="0"/>
              </a:rPr>
            </a:br>
            <a:r>
              <a:rPr lang="en-US" altLang="ja-JP" sz="2400">
                <a:solidFill>
                  <a:srgbClr val="00FF00"/>
                </a:solidFill>
                <a:latin typeface="Helvetica" charset="0"/>
                <a:ea typeface="ＭＳ Ｐゴシック" charset="0"/>
                <a:cs typeface="Times New Roman" charset="0"/>
              </a:rPr>
              <a:t>President Ford launched program to vaccinate entire population despite critics</a:t>
            </a:r>
            <a:r>
              <a:rPr lang="ja-JP" altLang="en-US" sz="2400">
                <a:solidFill>
                  <a:srgbClr val="00FF00"/>
                </a:solidFill>
                <a:latin typeface="Helvetica" charset="0"/>
                <a:ea typeface="ＭＳ Ｐゴシック" charset="0"/>
                <a:cs typeface="Times New Roman" charset="0"/>
              </a:rPr>
              <a:t>’</a:t>
            </a:r>
            <a:r>
              <a:rPr lang="en-US" altLang="ja-JP" sz="2400">
                <a:solidFill>
                  <a:srgbClr val="00FF00"/>
                </a:solidFill>
                <a:latin typeface="Helvetica" charset="0"/>
                <a:ea typeface="ＭＳ Ｐゴシック" charset="0"/>
                <a:cs typeface="Times New Roman" charset="0"/>
              </a:rPr>
              <a:t> reservations </a:t>
            </a:r>
            <a:endParaRPr lang="en-US" sz="2100">
              <a:solidFill>
                <a:srgbClr val="FFFF00"/>
              </a:solidFill>
              <a:latin typeface="Helvetica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52931" name="Text Box 3"/>
          <p:cNvSpPr txBox="1">
            <a:spLocks noChangeArrowheads="1"/>
          </p:cNvSpPr>
          <p:nvPr/>
        </p:nvSpPr>
        <p:spPr bwMode="auto">
          <a:xfrm>
            <a:off x="0" y="228600"/>
            <a:ext cx="3733800" cy="326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FFF00"/>
                </a:solidFill>
                <a:latin typeface="Helvetica" charset="0"/>
              </a:rPr>
              <a:t>NEGLECTING UNCERTAINTY BIASES HAZARD ESTIMATES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FFF00"/>
                </a:solidFill>
                <a:latin typeface="Helvetica" charset="0"/>
              </a:rPr>
              <a:t>1976 SWINE FLU  </a:t>
            </a:r>
            <a:r>
              <a:rPr lang="ja-JP" altLang="en-US" sz="3200" b="1">
                <a:solidFill>
                  <a:srgbClr val="FFFF00"/>
                </a:solidFill>
                <a:latin typeface="Arial"/>
              </a:rPr>
              <a:t>“</a:t>
            </a:r>
            <a:r>
              <a:rPr lang="en-US" sz="3200" b="1">
                <a:solidFill>
                  <a:srgbClr val="FFFF00"/>
                </a:solidFill>
                <a:latin typeface="Helvetica" charset="0"/>
              </a:rPr>
              <a:t>APORKALPSE</a:t>
            </a:r>
            <a:r>
              <a:rPr lang="ja-JP" altLang="en-US" sz="3200" b="1">
                <a:solidFill>
                  <a:srgbClr val="FFFF00"/>
                </a:solidFill>
                <a:latin typeface="Arial"/>
              </a:rPr>
              <a:t>”</a:t>
            </a:r>
            <a:endParaRPr lang="en-US" sz="3200" b="1">
              <a:solidFill>
                <a:srgbClr val="FFFF00"/>
              </a:solidFill>
              <a:latin typeface="Helvetica" charset="0"/>
            </a:endParaRPr>
          </a:p>
        </p:txBody>
      </p:sp>
      <p:pic>
        <p:nvPicPr>
          <p:cNvPr id="1095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0" t="11000" r="3850"/>
          <a:stretch>
            <a:fillRect/>
          </a:stretch>
        </p:blipFill>
        <p:spPr bwMode="auto">
          <a:xfrm>
            <a:off x="76200" y="3706813"/>
            <a:ext cx="3733800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970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962400" y="-76200"/>
            <a:ext cx="5181600" cy="3429000"/>
          </a:xfrm>
        </p:spPr>
        <p:txBody>
          <a:bodyPr/>
          <a:lstStyle/>
          <a:p>
            <a:r>
              <a:rPr lang="en-US" sz="2400">
                <a:solidFill>
                  <a:srgbClr val="00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CDC reported "strong possibility" of epidemic. HEW thought </a:t>
            </a:r>
            <a:r>
              <a:rPr lang="en-US" sz="2400" i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"chances seem to be 1 in 2</a:t>
            </a:r>
            <a:r>
              <a:rPr lang="ja-JP" altLang="en-US" sz="2400" i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 and</a:t>
            </a:r>
            <a:r>
              <a:rPr lang="en-US" altLang="ja-JP" sz="2400">
                <a:solidFill>
                  <a:srgbClr val="00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400" i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 i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virus will kill one million Americans in 1976."</a:t>
            </a:r>
            <a:r>
              <a:rPr lang="en-US" altLang="ja-JP" sz="2400" i="1">
                <a:solidFill>
                  <a:schemeClr val="bg1"/>
                </a:solidFill>
                <a:latin typeface="Helvetica" charset="0"/>
                <a:ea typeface="ＭＳ Ｐゴシック" charset="0"/>
                <a:cs typeface="Times New Roman" charset="0"/>
              </a:rPr>
              <a:t/>
            </a:r>
            <a:br>
              <a:rPr lang="en-US" altLang="ja-JP" sz="2400" i="1">
                <a:solidFill>
                  <a:schemeClr val="bg1"/>
                </a:solidFill>
                <a:latin typeface="Helvetica" charset="0"/>
                <a:ea typeface="ＭＳ Ｐゴシック" charset="0"/>
                <a:cs typeface="Times New Roman" charset="0"/>
              </a:rPr>
            </a:br>
            <a:r>
              <a:rPr lang="en-US" altLang="ja-JP" sz="2400">
                <a:solidFill>
                  <a:srgbClr val="00FF00"/>
                </a:solidFill>
                <a:latin typeface="Helvetica" charset="0"/>
                <a:ea typeface="ＭＳ Ｐゴシック" charset="0"/>
                <a:cs typeface="Times New Roman" charset="0"/>
              </a:rPr>
              <a:t/>
            </a:r>
            <a:br>
              <a:rPr lang="en-US" altLang="ja-JP" sz="2400">
                <a:solidFill>
                  <a:srgbClr val="00FF00"/>
                </a:solidFill>
                <a:latin typeface="Helvetica" charset="0"/>
                <a:ea typeface="ＭＳ Ｐゴシック" charset="0"/>
                <a:cs typeface="Times New Roman" charset="0"/>
              </a:rPr>
            </a:br>
            <a:r>
              <a:rPr lang="en-US" altLang="ja-JP" sz="2400">
                <a:solidFill>
                  <a:srgbClr val="00FF00"/>
                </a:solidFill>
                <a:latin typeface="Helvetica" charset="0"/>
                <a:ea typeface="ＭＳ Ｐゴシック" charset="0"/>
                <a:cs typeface="Times New Roman" charset="0"/>
              </a:rPr>
              <a:t>President Ford launched program to vaccinate entire population despite critics</a:t>
            </a:r>
            <a:r>
              <a:rPr lang="ja-JP" altLang="en-US" sz="2400">
                <a:solidFill>
                  <a:srgbClr val="00FF00"/>
                </a:solidFill>
                <a:latin typeface="Helvetica" charset="0"/>
                <a:ea typeface="ＭＳ Ｐゴシック" charset="0"/>
                <a:cs typeface="Times New Roman" charset="0"/>
              </a:rPr>
              <a:t>’</a:t>
            </a:r>
            <a:r>
              <a:rPr lang="en-US" altLang="ja-JP" sz="2400">
                <a:solidFill>
                  <a:srgbClr val="00FF00"/>
                </a:solidFill>
                <a:latin typeface="Helvetica" charset="0"/>
                <a:ea typeface="ＭＳ Ｐゴシック" charset="0"/>
                <a:cs typeface="Times New Roman" charset="0"/>
              </a:rPr>
              <a:t> reservations </a:t>
            </a:r>
            <a:endParaRPr lang="en-US" sz="2100">
              <a:solidFill>
                <a:srgbClr val="FFFF00"/>
              </a:solidFill>
              <a:latin typeface="Helvetica" charset="0"/>
              <a:ea typeface="ＭＳ Ｐゴシック" charset="0"/>
              <a:cs typeface="Times New Roman" charset="0"/>
            </a:endParaRPr>
          </a:p>
        </p:txBody>
      </p:sp>
      <p:sp>
        <p:nvSpPr>
          <p:cNvPr id="459779" name="Text Box 1027"/>
          <p:cNvSpPr txBox="1">
            <a:spLocks noChangeArrowheads="1"/>
          </p:cNvSpPr>
          <p:nvPr/>
        </p:nvSpPr>
        <p:spPr bwMode="auto">
          <a:xfrm>
            <a:off x="0" y="228600"/>
            <a:ext cx="3733800" cy="326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FFF00"/>
                </a:solidFill>
                <a:latin typeface="Helvetica" charset="0"/>
              </a:rPr>
              <a:t>NEGLECTING UNCERTAINTY BIASES HAZARD ESTIMATES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FFF00"/>
                </a:solidFill>
                <a:latin typeface="Helvetica" charset="0"/>
              </a:rPr>
              <a:t>1976 SWINE FLU  </a:t>
            </a:r>
            <a:r>
              <a:rPr lang="ja-JP" altLang="en-US" sz="3200" b="1">
                <a:solidFill>
                  <a:srgbClr val="FFFF00"/>
                </a:solidFill>
                <a:latin typeface="Arial"/>
              </a:rPr>
              <a:t>“</a:t>
            </a:r>
            <a:r>
              <a:rPr lang="en-US" sz="3200" b="1">
                <a:solidFill>
                  <a:srgbClr val="FFFF00"/>
                </a:solidFill>
                <a:latin typeface="Helvetica" charset="0"/>
              </a:rPr>
              <a:t>APORKALPSE</a:t>
            </a:r>
            <a:r>
              <a:rPr lang="ja-JP" altLang="en-US" sz="3200" b="1">
                <a:solidFill>
                  <a:srgbClr val="FFFF00"/>
                </a:solidFill>
                <a:latin typeface="Arial"/>
              </a:rPr>
              <a:t>”</a:t>
            </a:r>
            <a:endParaRPr lang="en-US" sz="3200" b="1">
              <a:solidFill>
                <a:srgbClr val="FFFF00"/>
              </a:solidFill>
              <a:latin typeface="Helvetica" charset="0"/>
            </a:endParaRPr>
          </a:p>
        </p:txBody>
      </p:sp>
      <p:pic>
        <p:nvPicPr>
          <p:cNvPr id="111619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0" t="11000" r="3850"/>
          <a:stretch>
            <a:fillRect/>
          </a:stretch>
        </p:blipFill>
        <p:spPr bwMode="auto">
          <a:xfrm>
            <a:off x="76200" y="3706813"/>
            <a:ext cx="3733800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Rectangle 1029"/>
          <p:cNvSpPr>
            <a:spLocks noChangeArrowheads="1"/>
          </p:cNvSpPr>
          <p:nvPr/>
        </p:nvSpPr>
        <p:spPr bwMode="auto">
          <a:xfrm>
            <a:off x="4267200" y="3276600"/>
            <a:ext cx="4572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i="0">
                <a:solidFill>
                  <a:srgbClr val="FFFF00"/>
                </a:solidFill>
                <a:latin typeface="Helvetica" charset="0"/>
                <a:cs typeface="Times New Roman" charset="0"/>
              </a:rPr>
              <a:t>40 million vaccinated at cost of millions of dollars before program suspended due to reactions to vaccine </a:t>
            </a:r>
            <a:br>
              <a:rPr lang="en-US" i="0">
                <a:solidFill>
                  <a:srgbClr val="FFFF00"/>
                </a:solidFill>
                <a:latin typeface="Helvetica" charset="0"/>
                <a:cs typeface="Times New Roman" charset="0"/>
              </a:rPr>
            </a:br>
            <a:r>
              <a:rPr lang="en-US" i="0">
                <a:solidFill>
                  <a:srgbClr val="FFFF00"/>
                </a:solidFill>
                <a:latin typeface="Helvetica" charset="0"/>
                <a:cs typeface="Times New Roman" charset="0"/>
              </a:rPr>
              <a:t/>
            </a:r>
            <a:br>
              <a:rPr lang="en-US" i="0">
                <a:solidFill>
                  <a:srgbClr val="FFFF00"/>
                </a:solidFill>
                <a:latin typeface="Helvetica" charset="0"/>
                <a:cs typeface="Times New Roman" charset="0"/>
              </a:rPr>
            </a:br>
            <a:r>
              <a:rPr lang="en-US" i="0">
                <a:solidFill>
                  <a:srgbClr val="FFFF00"/>
                </a:solidFill>
                <a:latin typeface="Helvetica" charset="0"/>
                <a:cs typeface="Times New Roman" charset="0"/>
              </a:rPr>
              <a:t> About 500 people had serious reactions and 25 died, compared to one person who died from swine flu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045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wineflu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0" y="131011"/>
            <a:ext cx="7518400" cy="593557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1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28"/>
          <a:stretch/>
        </p:blipFill>
        <p:spPr>
          <a:xfrm>
            <a:off x="88900" y="431800"/>
            <a:ext cx="9004300" cy="2436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1528"/>
          <a:stretch/>
        </p:blipFill>
        <p:spPr>
          <a:xfrm>
            <a:off x="88900" y="3238500"/>
            <a:ext cx="9004300" cy="266970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9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589" t="23889"/>
          <a:stretch/>
        </p:blipFill>
        <p:spPr>
          <a:xfrm>
            <a:off x="3856937" y="647700"/>
            <a:ext cx="5089580" cy="5778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899" r="21721" b="83889"/>
          <a:stretch/>
        </p:blipFill>
        <p:spPr>
          <a:xfrm>
            <a:off x="101600" y="381000"/>
            <a:ext cx="3632200" cy="1104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197100"/>
            <a:ext cx="1841500" cy="1092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56937" y="1930400"/>
            <a:ext cx="4867963" cy="622300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83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05" y="114300"/>
            <a:ext cx="3038204" cy="4190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67188"/>
          <a:stretch/>
        </p:blipFill>
        <p:spPr>
          <a:xfrm>
            <a:off x="736600" y="2654300"/>
            <a:ext cx="8242300" cy="133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1805"/>
          <a:stretch/>
        </p:blipFill>
        <p:spPr>
          <a:xfrm>
            <a:off x="63500" y="4305299"/>
            <a:ext cx="8978900" cy="2202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500" y="812800"/>
            <a:ext cx="5232400" cy="7366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28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ller_IE2_Fig_2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88620"/>
            <a:ext cx="7935932" cy="655508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0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4200" y="567035"/>
            <a:ext cx="80391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CQ: How should we evaluate </a:t>
            </a:r>
            <a:r>
              <a:rPr lang="en-US" sz="3200" dirty="0">
                <a:solidFill>
                  <a:srgbClr val="FFFF00"/>
                </a:solidFill>
              </a:rPr>
              <a:t>whether a threatened disaster, like swine flu, bird flu, or Y2K, should be treated as a serious </a:t>
            </a:r>
            <a:r>
              <a:rPr lang="en-US" sz="3200" dirty="0" smtClean="0">
                <a:solidFill>
                  <a:srgbClr val="FFFF00"/>
                </a:solidFill>
              </a:rPr>
              <a:t>threat?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8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21" y="328814"/>
            <a:ext cx="8818179" cy="46495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1200" y="5283200"/>
            <a:ext cx="739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PAN </a:t>
            </a:r>
            <a:r>
              <a:rPr lang="en-US" sz="2000" b="1" dirty="0">
                <a:solidFill>
                  <a:srgbClr val="FFFF00"/>
                </a:solidFill>
              </a:rPr>
              <a:t>6.2. U.S. house price index from 1975 - 2011.  Prices are nominal, i.e. not adjusted for inflation. (Federal Reserve Bank of St. Louis)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51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59600" y="1498600"/>
            <a:ext cx="2184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PAN 6.3</a:t>
            </a:r>
            <a:r>
              <a:rPr lang="en-US" b="1" dirty="0">
                <a:solidFill>
                  <a:srgbClr val="FFFF00"/>
                </a:solidFill>
              </a:rPr>
              <a:t>: Financial Stress Index (top) and unemployment rate (bottom) showing effects of the 2008 disaster. (Federal Reserve Bank of St. Louis)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136385"/>
            <a:ext cx="6451600" cy="653525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98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33" r="1249"/>
          <a:stretch/>
        </p:blipFill>
        <p:spPr>
          <a:xfrm>
            <a:off x="177800" y="177800"/>
            <a:ext cx="8724900" cy="59224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9900" y="6273800"/>
            <a:ext cx="273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NYT  1/12/2012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82600" y="5422900"/>
            <a:ext cx="67437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09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23" t="32350" r="-1" b="-32350"/>
          <a:stretch/>
        </p:blipFill>
        <p:spPr>
          <a:xfrm>
            <a:off x="203200" y="1714500"/>
            <a:ext cx="8940800" cy="341546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29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583"/>
          <a:stretch/>
        </p:blipFill>
        <p:spPr>
          <a:xfrm>
            <a:off x="190500" y="584200"/>
            <a:ext cx="8724900" cy="539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6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3889"/>
          <a:stretch/>
        </p:blipFill>
        <p:spPr>
          <a:xfrm>
            <a:off x="215900" y="152400"/>
            <a:ext cx="8788400" cy="1388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900" y="904875"/>
            <a:ext cx="2314227" cy="5816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1803399"/>
            <a:ext cx="6673774" cy="221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72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4F1E-4BC9-3C43-B362-3A5E519C64DB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26" y="228600"/>
            <a:ext cx="7267083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62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541</Words>
  <Application>Microsoft Macintosh PowerPoint</Application>
  <PresentationFormat>On-screen Show (4:3)</PresentationFormat>
  <Paragraphs>72</Paragraphs>
  <Slides>20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CDC reported "strong possibility" of epidemic. HEW thought "chances seem to be 1 in 2” and “virus will kill one million Americans in 1976."  President Ford launched program to vaccinate entire population despite critics’ reservations </vt:lpstr>
      <vt:lpstr>CDC reported "strong possibility" of epidemic. HEW thought "chances seem to be 1 in 2” and “virus will kill one million Americans in 1976."  President Ford launched program to vaccinate entire population despite critics’ reservations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Seth Stein</dc:creator>
  <cp:lastModifiedBy>Seth Stein</cp:lastModifiedBy>
  <cp:revision>44</cp:revision>
  <cp:lastPrinted>2014-03-12T12:50:49Z</cp:lastPrinted>
  <dcterms:created xsi:type="dcterms:W3CDTF">2014-03-10T11:03:23Z</dcterms:created>
  <dcterms:modified xsi:type="dcterms:W3CDTF">2019-11-01T01:15:48Z</dcterms:modified>
</cp:coreProperties>
</file>