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56" r:id="rId2"/>
    <p:sldId id="307" r:id="rId3"/>
    <p:sldId id="273" r:id="rId4"/>
    <p:sldId id="294" r:id="rId5"/>
    <p:sldId id="284" r:id="rId6"/>
    <p:sldId id="285" r:id="rId7"/>
    <p:sldId id="293" r:id="rId8"/>
    <p:sldId id="277" r:id="rId9"/>
    <p:sldId id="289" r:id="rId10"/>
    <p:sldId id="278" r:id="rId11"/>
    <p:sldId id="291" r:id="rId12"/>
    <p:sldId id="308" r:id="rId13"/>
    <p:sldId id="295" r:id="rId14"/>
    <p:sldId id="298" r:id="rId15"/>
    <p:sldId id="299" r:id="rId16"/>
    <p:sldId id="302" r:id="rId17"/>
    <p:sldId id="292" r:id="rId18"/>
    <p:sldId id="286" r:id="rId19"/>
    <p:sldId id="287" r:id="rId20"/>
    <p:sldId id="290" r:id="rId21"/>
    <p:sldId id="275" r:id="rId22"/>
    <p:sldId id="310" r:id="rId23"/>
    <p:sldId id="276" r:id="rId24"/>
    <p:sldId id="305" r:id="rId25"/>
    <p:sldId id="306" r:id="rId26"/>
    <p:sldId id="274" r:id="rId27"/>
    <p:sldId id="267" r:id="rId28"/>
    <p:sldId id="280" r:id="rId29"/>
    <p:sldId id="301" r:id="rId30"/>
    <p:sldId id="296" r:id="rId31"/>
    <p:sldId id="271" r:id="rId32"/>
    <p:sldId id="272" r:id="rId33"/>
    <p:sldId id="303" r:id="rId34"/>
    <p:sldId id="304" r:id="rId35"/>
    <p:sldId id="279" r:id="rId36"/>
    <p:sldId id="309" r:id="rId37"/>
    <p:sldId id="27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9F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7" d="100"/>
          <a:sy n="87" d="100"/>
        </p:scale>
        <p:origin x="-133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71FC63-0212-7B42-BB7D-1E3227B6645A}" type="datetimeFigureOut">
              <a:rPr lang="en-US" smtClean="0"/>
              <a:t>3/27/15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9D66A1-1229-EA43-9845-8E8390075A63}" type="slidenum">
              <a:rPr lang="en-US" smtClean="0"/>
              <a:t>‹#›</a:t>
            </a:fld>
            <a:endParaRPr lang="en-US"/>
          </a:p>
        </p:txBody>
      </p:sp>
    </p:spTree>
    <p:extLst>
      <p:ext uri="{BB962C8B-B14F-4D97-AF65-F5344CB8AC3E}">
        <p14:creationId xmlns:p14="http://schemas.microsoft.com/office/powerpoint/2010/main" val="2076263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B3FF97-654F-9F47-BC38-97B1606466F1}" type="datetimeFigureOut">
              <a:rPr lang="en-US" smtClean="0"/>
              <a:t>3/27/15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B6105-539F-1142-9FB5-B77663D1FC01}" type="slidenum">
              <a:rPr lang="en-US" smtClean="0"/>
              <a:t>‹#›</a:t>
            </a:fld>
            <a:endParaRPr lang="en-US"/>
          </a:p>
        </p:txBody>
      </p:sp>
    </p:spTree>
    <p:extLst>
      <p:ext uri="{BB962C8B-B14F-4D97-AF65-F5344CB8AC3E}">
        <p14:creationId xmlns:p14="http://schemas.microsoft.com/office/powerpoint/2010/main" val="42338084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2</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13</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p:cNvSpPr>
          <p:nvPr>
            <p:ph type="sldImg"/>
          </p:nvPr>
        </p:nvSpPr>
        <p:spPr>
          <a:solidFill>
            <a:srgbClr val="FFFFFF"/>
          </a:solidFill>
          <a:ln/>
        </p:spPr>
      </p:sp>
      <p:sp>
        <p:nvSpPr>
          <p:cNvPr id="1730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p:cNvSpPr>
          <p:nvPr>
            <p:ph type="sldImg"/>
          </p:nvPr>
        </p:nvSpPr>
        <p:spPr>
          <a:solidFill>
            <a:srgbClr val="FFFFFF"/>
          </a:solidFill>
          <a:ln/>
        </p:spPr>
      </p:sp>
      <p:sp>
        <p:nvSpPr>
          <p:cNvPr id="1751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solidFill>
            <a:srgbClr val="FFFFFF"/>
          </a:solidFill>
          <a:ln/>
        </p:spPr>
      </p:sp>
      <p:sp>
        <p:nvSpPr>
          <p:cNvPr id="4198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p:cNvSpPr>
          <p:nvPr>
            <p:ph type="sldImg"/>
          </p:nvPr>
        </p:nvSpPr>
        <p:spPr>
          <a:solidFill>
            <a:srgbClr val="FFFFFF"/>
          </a:solidFill>
          <a:ln/>
        </p:spPr>
      </p:sp>
      <p:sp>
        <p:nvSpPr>
          <p:cNvPr id="98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p:cNvSpPr>
          <p:nvPr>
            <p:ph type="sldImg"/>
          </p:nvPr>
        </p:nvSpPr>
        <p:spPr>
          <a:solidFill>
            <a:srgbClr val="FFFFFF"/>
          </a:solidFill>
          <a:ln/>
        </p:spPr>
      </p:sp>
      <p:sp>
        <p:nvSpPr>
          <p:cNvPr id="1003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solidFill>
            <a:srgbClr val="FFFFFF"/>
          </a:solidFill>
          <a:ln/>
        </p:spPr>
      </p:sp>
      <p:sp>
        <p:nvSpPr>
          <p:cNvPr id="15053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22</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29</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3</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30</a:t>
            </a:fld>
            <a:endParaRPr lang="en-US"/>
          </a:p>
        </p:txBody>
      </p:sp>
    </p:spTree>
    <p:extLst>
      <p:ext uri="{BB962C8B-B14F-4D97-AF65-F5344CB8AC3E}">
        <p14:creationId xmlns:p14="http://schemas.microsoft.com/office/powerpoint/2010/main" val="112347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ln/>
        </p:spPr>
      </p:sp>
      <p:sp>
        <p:nvSpPr>
          <p:cNvPr id="1873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ln/>
        </p:spPr>
      </p:sp>
      <p:sp>
        <p:nvSpPr>
          <p:cNvPr id="189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p:cNvSpPr>
          <p:nvPr>
            <p:ph type="sldImg"/>
          </p:nvPr>
        </p:nvSpPr>
        <p:spPr>
          <a:solidFill>
            <a:srgbClr val="FFFFFF"/>
          </a:solidFill>
          <a:ln/>
        </p:spPr>
      </p:sp>
      <p:sp>
        <p:nvSpPr>
          <p:cNvPr id="94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p:cNvSpPr>
          <p:nvPr>
            <p:ph type="sldImg"/>
          </p:nvPr>
        </p:nvSpPr>
        <p:spPr>
          <a:solidFill>
            <a:srgbClr val="FFFFFF"/>
          </a:solidFill>
          <a:ln/>
        </p:spPr>
      </p:sp>
      <p:sp>
        <p:nvSpPr>
          <p:cNvPr id="96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p:cNvSpPr>
          <p:nvPr>
            <p:ph type="sldImg"/>
          </p:nvPr>
        </p:nvSpPr>
        <p:spPr>
          <a:solidFill>
            <a:srgbClr val="FFFFFF"/>
          </a:solidFill>
          <a:ln/>
        </p:spPr>
      </p:sp>
      <p:sp>
        <p:nvSpPr>
          <p:cNvPr id="1085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3E95C76E-CAD6-7C4A-A8D2-54F910C6F5DB}" type="slidenum">
              <a:rPr lang="en-US" sz="1200" i="0"/>
              <a:pPr/>
              <a:t>11</a:t>
            </a:fld>
            <a:endParaRPr lang="en-US" sz="1200" i="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B6105-539F-1142-9FB5-B77663D1FC01}" type="slidenum">
              <a:rPr lang="en-US" smtClean="0"/>
              <a:t>12</a:t>
            </a:fld>
            <a:endParaRPr lang="en-US"/>
          </a:p>
        </p:txBody>
      </p:sp>
    </p:spTree>
    <p:extLst>
      <p:ext uri="{BB962C8B-B14F-4D97-AF65-F5344CB8AC3E}">
        <p14:creationId xmlns:p14="http://schemas.microsoft.com/office/powerpoint/2010/main" val="112347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24E550-4419-3E45-A95E-CB1D7B6ABBB8}"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272225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D521C-17BE-5F44-A7B2-777F78CEF90A}"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82604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3C34E-4B44-6D42-8F9F-CE8567F2A86E}"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1185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E289D7-8F28-9A4A-ADE1-DB0DDC9F8A1A}"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70542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64480-8F57-5C41-8096-A8BE11722BEA}"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248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6CD0C0-473B-F845-85C7-C1FC588CDABA}"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5</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37313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9E983-FD68-2F41-BC35-50C6A9C7FCA2}" type="datetime1">
              <a:rPr lang="en-US" smtClean="0"/>
              <a:t>3/27/15</a:t>
            </a:fld>
            <a:endParaRPr lang="en-US"/>
          </a:p>
        </p:txBody>
      </p:sp>
      <p:sp>
        <p:nvSpPr>
          <p:cNvPr id="8" name="Footer Placeholder 7"/>
          <p:cNvSpPr>
            <a:spLocks noGrp="1"/>
          </p:cNvSpPr>
          <p:nvPr>
            <p:ph type="ftr" sz="quarter" idx="11"/>
          </p:nvPr>
        </p:nvSpPr>
        <p:spPr/>
        <p:txBody>
          <a:bodyPr/>
          <a:lstStyle/>
          <a:p>
            <a:r>
              <a:rPr lang="en-US" smtClean="0"/>
              <a:t>Lecture 5</a:t>
            </a:r>
            <a:endParaRPr lang="en-US"/>
          </a:p>
        </p:txBody>
      </p:sp>
      <p:sp>
        <p:nvSpPr>
          <p:cNvPr id="9" name="Slide Number Placeholder 8"/>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8262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4C0861-BBF9-8641-BEED-EE6A6E88C4AA}" type="datetime1">
              <a:rPr lang="en-US" smtClean="0"/>
              <a:t>3/27/15</a:t>
            </a:fld>
            <a:endParaRPr lang="en-US"/>
          </a:p>
        </p:txBody>
      </p:sp>
      <p:sp>
        <p:nvSpPr>
          <p:cNvPr id="4" name="Footer Placeholder 3"/>
          <p:cNvSpPr>
            <a:spLocks noGrp="1"/>
          </p:cNvSpPr>
          <p:nvPr>
            <p:ph type="ftr" sz="quarter" idx="11"/>
          </p:nvPr>
        </p:nvSpPr>
        <p:spPr/>
        <p:txBody>
          <a:bodyPr/>
          <a:lstStyle/>
          <a:p>
            <a:r>
              <a:rPr lang="en-US" smtClean="0"/>
              <a:t>Lecture 5</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11683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BA968-AD3E-3E41-BF47-100F38423E97}" type="datetime1">
              <a:rPr lang="en-US" smtClean="0"/>
              <a:t>3/27/15</a:t>
            </a:fld>
            <a:endParaRPr lang="en-US"/>
          </a:p>
        </p:txBody>
      </p:sp>
      <p:sp>
        <p:nvSpPr>
          <p:cNvPr id="3" name="Footer Placeholder 2"/>
          <p:cNvSpPr>
            <a:spLocks noGrp="1"/>
          </p:cNvSpPr>
          <p:nvPr>
            <p:ph type="ftr" sz="quarter" idx="11"/>
          </p:nvPr>
        </p:nvSpPr>
        <p:spPr/>
        <p:txBody>
          <a:bodyPr/>
          <a:lstStyle/>
          <a:p>
            <a:r>
              <a:rPr lang="en-US" smtClean="0"/>
              <a:t>Lecture 5</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6756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A74C6-F5FE-C34A-A949-8AA2D35742C3}"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5</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73508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ED45D-E6D9-D543-92E7-46AE4D229B9C}"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5</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8058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C2965-1F60-3048-BEB7-CBF0BDF2C918}" type="datetime1">
              <a:rPr lang="en-US" smtClean="0"/>
              <a:t>3/27/15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4F1E-4BC9-3C43-B362-3A5E519C64DB}" type="slidenum">
              <a:rPr lang="en-US" smtClean="0"/>
              <a:t>‹#›</a:t>
            </a:fld>
            <a:endParaRPr lang="en-US"/>
          </a:p>
        </p:txBody>
      </p:sp>
    </p:spTree>
    <p:extLst>
      <p:ext uri="{BB962C8B-B14F-4D97-AF65-F5344CB8AC3E}">
        <p14:creationId xmlns:p14="http://schemas.microsoft.com/office/powerpoint/2010/main" val="391710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780" y="317529"/>
            <a:ext cx="8089653" cy="1323439"/>
          </a:xfrm>
          <a:prstGeom prst="rect">
            <a:avLst/>
          </a:prstGeom>
          <a:noFill/>
        </p:spPr>
        <p:txBody>
          <a:bodyPr wrap="square" rtlCol="0">
            <a:spAutoFit/>
          </a:bodyPr>
          <a:lstStyle/>
          <a:p>
            <a:pPr algn="ctr"/>
            <a:r>
              <a:rPr lang="en-US" sz="4000" dirty="0" smtClean="0">
                <a:solidFill>
                  <a:srgbClr val="FFFF00"/>
                </a:solidFill>
              </a:rPr>
              <a:t>5:</a:t>
            </a:r>
            <a:r>
              <a:rPr lang="en-US" sz="4000" b="1" dirty="0">
                <a:solidFill>
                  <a:srgbClr val="FFFF00"/>
                </a:solidFill>
              </a:rPr>
              <a:t>Communicating what we know and don't</a:t>
            </a:r>
            <a:r>
              <a:rPr lang="en-US" sz="4000" dirty="0">
                <a:solidFill>
                  <a:srgbClr val="FFFF00"/>
                </a:solidFill>
              </a:rPr>
              <a:t> </a:t>
            </a:r>
          </a:p>
        </p:txBody>
      </p:sp>
      <p:sp>
        <p:nvSpPr>
          <p:cNvPr id="2" name="TextBox 1"/>
          <p:cNvSpPr txBox="1"/>
          <p:nvPr/>
        </p:nvSpPr>
        <p:spPr>
          <a:xfrm>
            <a:off x="510780" y="2446288"/>
            <a:ext cx="3553219" cy="2954655"/>
          </a:xfrm>
          <a:prstGeom prst="rect">
            <a:avLst/>
          </a:prstGeom>
          <a:noFill/>
        </p:spPr>
        <p:txBody>
          <a:bodyPr wrap="square" rtlCol="0">
            <a:spAutoFit/>
          </a:bodyPr>
          <a:lstStyle/>
          <a:p>
            <a:pPr algn="ctr"/>
            <a:r>
              <a:rPr lang="en-US" sz="2800" i="1" dirty="0">
                <a:solidFill>
                  <a:srgbClr val="FFFF00"/>
                </a:solidFill>
              </a:rPr>
              <a:t>"When in doubt tell the truth. It will confound your enemies and astound your friends."</a:t>
            </a:r>
            <a:endParaRPr lang="en-US" sz="2800" dirty="0">
              <a:solidFill>
                <a:srgbClr val="FFFF00"/>
              </a:solidFill>
            </a:endParaRPr>
          </a:p>
          <a:p>
            <a:pPr algn="ctr"/>
            <a:r>
              <a:rPr lang="en-US" sz="2800" i="1" dirty="0">
                <a:solidFill>
                  <a:srgbClr val="FFFF00"/>
                </a:solidFill>
              </a:rPr>
              <a:t> </a:t>
            </a:r>
            <a:endParaRPr lang="en-US" sz="2800" dirty="0">
              <a:solidFill>
                <a:srgbClr val="FFFF00"/>
              </a:solidFill>
            </a:endParaRPr>
          </a:p>
          <a:p>
            <a:pPr algn="ctr"/>
            <a:r>
              <a:rPr lang="en-US" sz="2800" dirty="0">
                <a:solidFill>
                  <a:srgbClr val="FFFF00"/>
                </a:solidFill>
              </a:rPr>
              <a:t>Mark Twain</a:t>
            </a:r>
          </a:p>
          <a:p>
            <a:endParaRPr lang="en-US" dirty="0"/>
          </a:p>
        </p:txBody>
      </p:sp>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072" y="2024606"/>
            <a:ext cx="2935284" cy="4238111"/>
          </a:xfrm>
          <a:prstGeom prst="rect">
            <a:avLst/>
          </a:prstGeom>
        </p:spPr>
      </p:pic>
    </p:spTree>
    <p:extLst>
      <p:ext uri="{BB962C8B-B14F-4D97-AF65-F5344CB8AC3E}">
        <p14:creationId xmlns:p14="http://schemas.microsoft.com/office/powerpoint/2010/main" val="1528693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16" y="172036"/>
            <a:ext cx="7905117" cy="1077218"/>
          </a:xfrm>
          <a:prstGeom prst="rect">
            <a:avLst/>
          </a:prstGeom>
          <a:noFill/>
        </p:spPr>
        <p:txBody>
          <a:bodyPr wrap="square" rtlCol="0">
            <a:spAutoFit/>
          </a:bodyPr>
          <a:lstStyle/>
          <a:p>
            <a:pPr algn="ctr"/>
            <a:r>
              <a:rPr lang="en-US" sz="3200" dirty="0" smtClean="0">
                <a:solidFill>
                  <a:srgbClr val="FFFF00"/>
                </a:solidFill>
              </a:rPr>
              <a:t>CQ: Describe one of your experiences with the “bandwagon effect.”</a:t>
            </a:r>
            <a:endParaRPr lang="en-US" sz="3200" dirty="0">
              <a:solidFill>
                <a:srgbClr val="FFFF00"/>
              </a:solidFill>
            </a:endParaRPr>
          </a:p>
        </p:txBody>
      </p:sp>
      <p:pic>
        <p:nvPicPr>
          <p:cNvPr id="3" name="Picture 2"/>
          <p:cNvPicPr>
            <a:picLocks noChangeAspect="1"/>
          </p:cNvPicPr>
          <p:nvPr/>
        </p:nvPicPr>
        <p:blipFill rotWithShape="1">
          <a:blip r:embed="rId2"/>
          <a:srcRect r="28606" b="34383"/>
          <a:stretch/>
        </p:blipFill>
        <p:spPr>
          <a:xfrm>
            <a:off x="153224" y="1343263"/>
            <a:ext cx="8840685" cy="2442022"/>
          </a:xfrm>
          <a:prstGeom prst="rect">
            <a:avLst/>
          </a:prstGeom>
        </p:spPr>
      </p:pic>
      <p:pic>
        <p:nvPicPr>
          <p:cNvPr id="4" name="Picture 3"/>
          <p:cNvPicPr>
            <a:picLocks noChangeAspect="1"/>
          </p:cNvPicPr>
          <p:nvPr/>
        </p:nvPicPr>
        <p:blipFill rotWithShape="1">
          <a:blip r:embed="rId2"/>
          <a:srcRect l="71052" t="25128"/>
          <a:stretch/>
        </p:blipFill>
        <p:spPr>
          <a:xfrm>
            <a:off x="2772204" y="3764079"/>
            <a:ext cx="3816774" cy="2966921"/>
          </a:xfrm>
          <a:prstGeom prst="rect">
            <a:avLst/>
          </a:prstGeom>
        </p:spPr>
      </p:pic>
    </p:spTree>
    <p:extLst>
      <p:ext uri="{BB962C8B-B14F-4D97-AF65-F5344CB8AC3E}">
        <p14:creationId xmlns:p14="http://schemas.microsoft.com/office/powerpoint/2010/main" val="8316293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295400" y="76200"/>
            <a:ext cx="411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lang="en-US" sz="4400" b="1" i="0">
              <a:solidFill>
                <a:schemeClr val="bg1"/>
              </a:solidFill>
              <a:latin typeface="Helvetica" charset="0"/>
              <a:cs typeface="Times" charset="0"/>
            </a:endParaRPr>
          </a:p>
        </p:txBody>
      </p:sp>
      <p:sp>
        <p:nvSpPr>
          <p:cNvPr id="24579" name="Text Box 3"/>
          <p:cNvSpPr txBox="1">
            <a:spLocks noChangeArrowheads="1"/>
          </p:cNvSpPr>
          <p:nvPr/>
        </p:nvSpPr>
        <p:spPr bwMode="auto">
          <a:xfrm>
            <a:off x="228600" y="990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sz="1800" b="1" i="0">
              <a:solidFill>
                <a:schemeClr val="bg1"/>
              </a:solidFill>
              <a:latin typeface="Helvetica" charset="0"/>
              <a:cs typeface="Times" charset="0"/>
            </a:endParaRPr>
          </a:p>
          <a:p>
            <a:pPr eaLnBrk="1" hangingPunct="1"/>
            <a:endParaRPr lang="en-US" sz="1800" b="1" i="0">
              <a:solidFill>
                <a:schemeClr val="bg1"/>
              </a:solidFill>
              <a:latin typeface="Times" charset="0"/>
            </a:endParaRPr>
          </a:p>
        </p:txBody>
      </p:sp>
      <p:sp>
        <p:nvSpPr>
          <p:cNvPr id="24580" name="Text Box 4"/>
          <p:cNvSpPr txBox="1">
            <a:spLocks noChangeArrowheads="1"/>
          </p:cNvSpPr>
          <p:nvPr/>
        </p:nvSpPr>
        <p:spPr bwMode="auto">
          <a:xfrm>
            <a:off x="304800" y="288925"/>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endParaRPr lang="en-US" sz="2000" b="1" i="0">
              <a:latin typeface="Helvetica" charset="0"/>
            </a:endParaRPr>
          </a:p>
        </p:txBody>
      </p:sp>
      <p:sp>
        <p:nvSpPr>
          <p:cNvPr id="24581" name="Rectangle 5"/>
          <p:cNvSpPr>
            <a:spLocks noGrp="1" noChangeArrowheads="1"/>
          </p:cNvSpPr>
          <p:nvPr>
            <p:ph type="title"/>
          </p:nvPr>
        </p:nvSpPr>
        <p:spPr>
          <a:xfrm>
            <a:off x="496455" y="593583"/>
            <a:ext cx="8439727" cy="457200"/>
          </a:xfrm>
        </p:spPr>
        <p:txBody>
          <a:bodyPr>
            <a:normAutofit fontScale="90000"/>
          </a:bodyPr>
          <a:lstStyle/>
          <a:p>
            <a:pPr eaLnBrk="1" hangingPunct="1"/>
            <a:r>
              <a:rPr lang="en-US" sz="3600" b="1" dirty="0">
                <a:solidFill>
                  <a:srgbClr val="FFFF00"/>
                </a:solidFill>
                <a:latin typeface="Arial" charset="0"/>
                <a:ea typeface="ＭＳ Ｐゴシック" charset="0"/>
                <a:cs typeface="ＭＳ Ｐゴシック" charset="0"/>
              </a:rPr>
              <a:t>Systematic </a:t>
            </a:r>
            <a:r>
              <a:rPr lang="en-US" sz="3600" b="1" dirty="0" smtClean="0">
                <a:solidFill>
                  <a:srgbClr val="FFFF00"/>
                </a:solidFill>
                <a:latin typeface="Arial" charset="0"/>
                <a:ea typeface="ＭＳ Ｐゴシック" charset="0"/>
                <a:cs typeface="ＭＳ Ｐゴシック" charset="0"/>
              </a:rPr>
              <a:t>uncertainty is larger than we think: </a:t>
            </a:r>
            <a:br>
              <a:rPr lang="en-US" sz="3600" b="1" dirty="0" smtClean="0">
                <a:solidFill>
                  <a:srgbClr val="FFFF00"/>
                </a:solidFill>
                <a:latin typeface="Arial" charset="0"/>
                <a:ea typeface="ＭＳ Ｐゴシック" charset="0"/>
                <a:cs typeface="ＭＳ Ｐゴシック" charset="0"/>
              </a:rPr>
            </a:br>
            <a:r>
              <a:rPr lang="en-US" sz="3600" b="1" dirty="0" smtClean="0">
                <a:solidFill>
                  <a:srgbClr val="FFFF00"/>
                </a:solidFill>
                <a:latin typeface="Arial" charset="0"/>
                <a:ea typeface="ＭＳ Ｐゴシック" charset="0"/>
                <a:cs typeface="ＭＳ Ｐゴシック" charset="0"/>
              </a:rPr>
              <a:t>number </a:t>
            </a:r>
            <a:r>
              <a:rPr lang="en-US" sz="3600" b="1" dirty="0">
                <a:solidFill>
                  <a:srgbClr val="FFFF00"/>
                </a:solidFill>
                <a:latin typeface="Arial" charset="0"/>
                <a:ea typeface="ＭＳ Ｐゴシック" charset="0"/>
                <a:cs typeface="ＭＳ Ｐゴシック" charset="0"/>
              </a:rPr>
              <a:t>of human chromosome pairs</a:t>
            </a:r>
            <a:endParaRPr lang="en-US" sz="3600" dirty="0">
              <a:solidFill>
                <a:srgbClr val="FFFF00"/>
              </a:solidFill>
              <a:latin typeface="Arial" charset="0"/>
              <a:ea typeface="ＭＳ Ｐゴシック" charset="0"/>
              <a:cs typeface="ＭＳ Ｐゴシック" charset="0"/>
            </a:endParaRPr>
          </a:p>
        </p:txBody>
      </p:sp>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3153"/>
            <a:ext cx="67056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2667000" y="62484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b="1" i="0">
                <a:solidFill>
                  <a:srgbClr val="FFFF00"/>
                </a:solidFill>
                <a:latin typeface="Helvetica" charset="0"/>
              </a:rPr>
              <a:t>1921-1955: 24            Now: 23</a:t>
            </a:r>
          </a:p>
        </p:txBody>
      </p:sp>
      <p:sp>
        <p:nvSpPr>
          <p:cNvPr id="2" name="Footer Placeholder 1"/>
          <p:cNvSpPr>
            <a:spLocks noGrp="1"/>
          </p:cNvSpPr>
          <p:nvPr>
            <p:ph type="ftr" sz="quarter" idx="11"/>
          </p:nvPr>
        </p:nvSpPr>
        <p:spPr>
          <a:xfrm>
            <a:off x="6672735" y="6356350"/>
            <a:ext cx="2895600" cy="365125"/>
          </a:xfrm>
        </p:spPr>
        <p:txBody>
          <a:bodyPr/>
          <a:lstStyle/>
          <a:p>
            <a:r>
              <a:rPr lang="en-US" dirty="0" smtClean="0"/>
              <a:t>Lecture 5</a:t>
            </a:r>
            <a:endParaRPr lang="en-US" dirty="0"/>
          </a:p>
        </p:txBody>
      </p:sp>
      <p:sp>
        <p:nvSpPr>
          <p:cNvPr id="3" name="Slide Number Placeholder 2"/>
          <p:cNvSpPr>
            <a:spLocks noGrp="1"/>
          </p:cNvSpPr>
          <p:nvPr>
            <p:ph type="sldNum" sz="quarter" idx="12"/>
          </p:nvPr>
        </p:nvSpPr>
        <p:spPr/>
        <p:txBody>
          <a:bodyPr/>
          <a:lstStyle/>
          <a:p>
            <a:fld id="{10744F1E-4BC9-3C43-B362-3A5E519C64DB}" type="slidenum">
              <a:rPr lang="en-US" smtClean="0"/>
              <a:t>11</a:t>
            </a:fld>
            <a:endParaRPr lang="en-US"/>
          </a:p>
        </p:txBody>
      </p:sp>
    </p:spTree>
    <p:extLst>
      <p:ext uri="{BB962C8B-B14F-4D97-AF65-F5344CB8AC3E}">
        <p14:creationId xmlns:p14="http://schemas.microsoft.com/office/powerpoint/2010/main" val="4185915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308" y="105094"/>
            <a:ext cx="8877369" cy="7048084"/>
          </a:xfrm>
          <a:prstGeom prst="rect">
            <a:avLst/>
          </a:prstGeom>
          <a:noFill/>
        </p:spPr>
        <p:txBody>
          <a:bodyPr wrap="square" rtlCol="0">
            <a:spAutoFit/>
          </a:bodyPr>
          <a:lstStyle/>
          <a:p>
            <a:pPr algn="ctr"/>
            <a:r>
              <a:rPr lang="en-US" sz="3200" dirty="0" smtClean="0">
                <a:solidFill>
                  <a:srgbClr val="FFFF00"/>
                </a:solidFill>
              </a:rPr>
              <a:t>Confirmation Bias</a:t>
            </a:r>
          </a:p>
          <a:p>
            <a:endParaRPr lang="en-US" sz="2800" dirty="0">
              <a:solidFill>
                <a:srgbClr val="FFFF00"/>
              </a:solidFill>
            </a:endParaRPr>
          </a:p>
          <a:p>
            <a:r>
              <a:rPr lang="en-US" sz="2800" dirty="0" smtClean="0">
                <a:solidFill>
                  <a:srgbClr val="FFFF00"/>
                </a:solidFill>
              </a:rPr>
              <a:t>We see </a:t>
            </a:r>
            <a:r>
              <a:rPr lang="en-US" sz="2800" dirty="0">
                <a:solidFill>
                  <a:srgbClr val="FFFF00"/>
                </a:solidFill>
              </a:rPr>
              <a:t>what we expect to see, or accept data that fit our view and ignore data that do </a:t>
            </a:r>
            <a:r>
              <a:rPr lang="en-US" sz="2800" dirty="0" smtClean="0">
                <a:solidFill>
                  <a:srgbClr val="FFFF00"/>
                </a:solidFill>
              </a:rPr>
              <a:t>not</a:t>
            </a:r>
          </a:p>
          <a:p>
            <a:endParaRPr lang="en-US" sz="2800" dirty="0">
              <a:solidFill>
                <a:srgbClr val="FFFF00"/>
              </a:solidFill>
            </a:endParaRPr>
          </a:p>
          <a:p>
            <a:r>
              <a:rPr lang="en-US" sz="2800" dirty="0" smtClean="0">
                <a:solidFill>
                  <a:srgbClr val="FFFF00"/>
                </a:solidFill>
              </a:rPr>
              <a:t> </a:t>
            </a:r>
            <a:r>
              <a:rPr lang="en-US" sz="2800" dirty="0" smtClean="0">
                <a:solidFill>
                  <a:srgbClr val="39FF47"/>
                </a:solidFill>
              </a:rPr>
              <a:t>“Human </a:t>
            </a:r>
            <a:r>
              <a:rPr lang="en-US" sz="2800" dirty="0">
                <a:solidFill>
                  <a:srgbClr val="39FF47"/>
                </a:solidFill>
              </a:rPr>
              <a:t>understanding, once it has adopted an opinion, collects any instances that confirm it, and though the contrary instances may be more numerous and more weighty, it either does not notice them or else rejects them, in order that this opinion will remain unshaken</a:t>
            </a:r>
            <a:r>
              <a:rPr lang="en-US" sz="2800" dirty="0" smtClean="0">
                <a:solidFill>
                  <a:srgbClr val="39FF47"/>
                </a:solidFill>
              </a:rPr>
              <a:t>.” (</a:t>
            </a:r>
            <a:r>
              <a:rPr lang="en-US" sz="2800" dirty="0">
                <a:solidFill>
                  <a:srgbClr val="39FF47"/>
                </a:solidFill>
              </a:rPr>
              <a:t>Francis Bacon , AD </a:t>
            </a:r>
            <a:r>
              <a:rPr lang="en-US" sz="2800" dirty="0" smtClean="0">
                <a:solidFill>
                  <a:srgbClr val="39FF47"/>
                </a:solidFill>
              </a:rPr>
              <a:t>1620)</a:t>
            </a:r>
            <a:endParaRPr lang="en-US" sz="2800" dirty="0">
              <a:solidFill>
                <a:srgbClr val="39FF47"/>
              </a:solidFill>
            </a:endParaRPr>
          </a:p>
          <a:p>
            <a:endParaRPr lang="en-US" sz="2800" dirty="0" smtClean="0">
              <a:solidFill>
                <a:srgbClr val="FFFF00"/>
              </a:solidFill>
            </a:endParaRPr>
          </a:p>
          <a:p>
            <a:r>
              <a:rPr lang="en-US" sz="2800" dirty="0" smtClean="0">
                <a:solidFill>
                  <a:srgbClr val="FFFF00"/>
                </a:solidFill>
              </a:rPr>
              <a:t>It’s fooling </a:t>
            </a:r>
            <a:r>
              <a:rPr lang="en-US" sz="2800" dirty="0">
                <a:solidFill>
                  <a:srgbClr val="FFFF00"/>
                </a:solidFill>
              </a:rPr>
              <a:t>ourselves, but </a:t>
            </a:r>
            <a:r>
              <a:rPr lang="en-US" sz="2800" dirty="0" smtClean="0">
                <a:solidFill>
                  <a:srgbClr val="FFFF00"/>
                </a:solidFill>
              </a:rPr>
              <a:t>hard </a:t>
            </a:r>
            <a:r>
              <a:rPr lang="en-US" sz="2800" dirty="0">
                <a:solidFill>
                  <a:srgbClr val="FFFF00"/>
                </a:solidFill>
              </a:rPr>
              <a:t>to avoid. </a:t>
            </a:r>
            <a:endParaRPr lang="en-US" sz="2800" dirty="0" smtClean="0">
              <a:solidFill>
                <a:srgbClr val="FFFF00"/>
              </a:solidFill>
            </a:endParaRPr>
          </a:p>
          <a:p>
            <a:r>
              <a:rPr lang="en-US" sz="2800" dirty="0" smtClean="0">
                <a:solidFill>
                  <a:srgbClr val="FFFF00"/>
                </a:solidFill>
              </a:rPr>
              <a:t>“</a:t>
            </a:r>
            <a:r>
              <a:rPr lang="en-US" sz="2800" dirty="0">
                <a:solidFill>
                  <a:srgbClr val="FFFF00"/>
                </a:solidFill>
              </a:rPr>
              <a:t>It’s not what you don’t know that hurts you – it’s what you know that isn’t so.</a:t>
            </a:r>
            <a:r>
              <a:rPr lang="en-US" sz="2800" dirty="0" smtClean="0">
                <a:solidFill>
                  <a:srgbClr val="FFFF00"/>
                </a:solidFill>
              </a:rPr>
              <a:t>”</a:t>
            </a:r>
          </a:p>
          <a:p>
            <a:endParaRPr lang="en-US" sz="2800" dirty="0">
              <a:solidFill>
                <a:srgbClr val="FFFF00"/>
              </a:solidFill>
            </a:endParaRPr>
          </a:p>
        </p:txBody>
      </p:sp>
    </p:spTree>
    <p:extLst>
      <p:ext uri="{BB962C8B-B14F-4D97-AF65-F5344CB8AC3E}">
        <p14:creationId xmlns:p14="http://schemas.microsoft.com/office/powerpoint/2010/main" val="8894005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565" y="296754"/>
            <a:ext cx="4130601" cy="6278641"/>
          </a:xfrm>
          <a:prstGeom prst="rect">
            <a:avLst/>
          </a:prstGeom>
          <a:noFill/>
        </p:spPr>
        <p:txBody>
          <a:bodyPr wrap="square" rtlCol="0">
            <a:spAutoFit/>
          </a:bodyPr>
          <a:lstStyle/>
          <a:p>
            <a:r>
              <a:rPr lang="en-US" sz="2400" dirty="0">
                <a:solidFill>
                  <a:srgbClr val="FFFF00"/>
                </a:solidFill>
              </a:rPr>
              <a:t>Richard Feynman (1986</a:t>
            </a:r>
            <a:r>
              <a:rPr lang="en-US" sz="2400" dirty="0" smtClean="0">
                <a:solidFill>
                  <a:srgbClr val="FFFF00"/>
                </a:solidFill>
              </a:rPr>
              <a:t>) explained </a:t>
            </a:r>
            <a:r>
              <a:rPr lang="en-US" sz="2400" dirty="0">
                <a:solidFill>
                  <a:srgbClr val="FFFF00"/>
                </a:solidFill>
              </a:rPr>
              <a:t>that scientists have learned that</a:t>
            </a:r>
          </a:p>
          <a:p>
            <a:r>
              <a:rPr lang="en-US" sz="2400" dirty="0">
                <a:solidFill>
                  <a:srgbClr val="FFFF00"/>
                </a:solidFill>
              </a:rPr>
              <a:t> </a:t>
            </a:r>
          </a:p>
          <a:p>
            <a:r>
              <a:rPr lang="en-US" sz="2400" dirty="0" smtClean="0">
                <a:solidFill>
                  <a:srgbClr val="FFFF00"/>
                </a:solidFill>
              </a:rPr>
              <a:t>“</a:t>
            </a:r>
            <a:r>
              <a:rPr lang="en-US" sz="2400" dirty="0">
                <a:solidFill>
                  <a:srgbClr val="FFFF00"/>
                </a:solidFill>
              </a:rPr>
              <a:t>whether they like a theory or they do not like a theory is not the essential question. </a:t>
            </a:r>
            <a:r>
              <a:rPr lang="en-US" sz="2400" u="sng" dirty="0">
                <a:solidFill>
                  <a:srgbClr val="39FF47"/>
                </a:solidFill>
              </a:rPr>
              <a:t>Rather, it is whether or not the theory gives predictions that agree with the experiment. </a:t>
            </a:r>
            <a:r>
              <a:rPr lang="en-US" sz="2400" dirty="0">
                <a:solidFill>
                  <a:srgbClr val="FFFF00"/>
                </a:solidFill>
              </a:rPr>
              <a:t>It is not a question of whether a theory is philosophically delightful, or easy to understand, or perfectly reasonable from the point of view of common sense." </a:t>
            </a:r>
          </a:p>
          <a:p>
            <a:endParaRPr lang="en-US" dirty="0"/>
          </a:p>
        </p:txBody>
      </p:sp>
      <p:pic>
        <p:nvPicPr>
          <p:cNvPr id="5" name="Picture 4" descr="P14-8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296" y="180525"/>
            <a:ext cx="4182531" cy="6394870"/>
          </a:xfrm>
          <a:prstGeom prst="rect">
            <a:avLst/>
          </a:prstGeom>
        </p:spPr>
      </p:pic>
    </p:spTree>
    <p:extLst>
      <p:ext uri="{BB962C8B-B14F-4D97-AF65-F5344CB8AC3E}">
        <p14:creationId xmlns:p14="http://schemas.microsoft.com/office/powerpoint/2010/main" val="41186588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2"/>
          <p:cNvSpPr txBox="1">
            <a:spLocks noChangeArrowheads="1"/>
          </p:cNvSpPr>
          <p:nvPr/>
        </p:nvSpPr>
        <p:spPr bwMode="auto">
          <a:xfrm>
            <a:off x="228600" y="76200"/>
            <a:ext cx="8763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800" i="0">
                <a:solidFill>
                  <a:srgbClr val="FFFF00"/>
                </a:solidFill>
                <a:latin typeface="Helvetica" charset="0"/>
                <a:ea typeface="ＭＳ 明朝" charset="0"/>
                <a:cs typeface="ＭＳ 明朝" charset="0"/>
              </a:rPr>
              <a:t>Testing analogy: evidence-based medicine objectively evaluates widely used treatments, often with embarrassing results</a:t>
            </a:r>
          </a:p>
          <a:p>
            <a:pPr algn="ctr"/>
            <a:endParaRPr lang="en-US" sz="2800" i="0">
              <a:solidFill>
                <a:srgbClr val="FFFF00"/>
              </a:solidFill>
              <a:latin typeface="Helvetica" charset="0"/>
              <a:ea typeface="ＭＳ 明朝" charset="0"/>
              <a:cs typeface="ＭＳ 明朝" charset="0"/>
            </a:endParaRPr>
          </a:p>
          <a:p>
            <a:pPr algn="ctr"/>
            <a:r>
              <a:rPr lang="en-US" i="0">
                <a:solidFill>
                  <a:srgbClr val="00FF00"/>
                </a:solidFill>
                <a:latin typeface="Helvetica" charset="0"/>
                <a:ea typeface="ＭＳ 明朝" charset="0"/>
                <a:cs typeface="ＭＳ 明朝" charset="0"/>
              </a:rPr>
              <a:t>Although more than 650,000 arthroscopic knee surgeries at a cost of roughly $5,000 each were being performed each year</a:t>
            </a:r>
            <a:endParaRPr lang="en-US">
              <a:solidFill>
                <a:srgbClr val="FFFF00"/>
              </a:solidFill>
              <a:latin typeface="Helvetica" charset="0"/>
            </a:endParaRPr>
          </a:p>
        </p:txBody>
      </p:sp>
      <p:pic>
        <p:nvPicPr>
          <p:cNvPr id="172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36938"/>
            <a:ext cx="6629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481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2"/>
          <p:cNvSpPr txBox="1">
            <a:spLocks noChangeArrowheads="1"/>
          </p:cNvSpPr>
          <p:nvPr/>
        </p:nvSpPr>
        <p:spPr bwMode="auto">
          <a:xfrm>
            <a:off x="228600" y="76200"/>
            <a:ext cx="87630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800" i="0">
                <a:solidFill>
                  <a:srgbClr val="FFFF00"/>
                </a:solidFill>
                <a:latin typeface="Helvetica" charset="0"/>
                <a:ea typeface="ＭＳ 明朝" charset="0"/>
                <a:cs typeface="ＭＳ 明朝" charset="0"/>
              </a:rPr>
              <a:t>Testing analogy: evidence-based medicine objectively evaluates widely used treatments, often with embarrassing results</a:t>
            </a:r>
          </a:p>
          <a:p>
            <a:pPr algn="ctr"/>
            <a:endParaRPr lang="en-US" sz="2800" i="0">
              <a:solidFill>
                <a:srgbClr val="FFFF00"/>
              </a:solidFill>
              <a:latin typeface="Helvetica" charset="0"/>
              <a:ea typeface="ＭＳ 明朝" charset="0"/>
              <a:cs typeface="ＭＳ 明朝" charset="0"/>
            </a:endParaRPr>
          </a:p>
          <a:p>
            <a:pPr algn="ctr"/>
            <a:r>
              <a:rPr lang="en-US" i="0">
                <a:solidFill>
                  <a:srgbClr val="00FF00"/>
                </a:solidFill>
                <a:latin typeface="Helvetica" charset="0"/>
                <a:ea typeface="ＭＳ 明朝" charset="0"/>
                <a:cs typeface="ＭＳ 明朝" charset="0"/>
              </a:rPr>
              <a:t>Although more than 650,000 arthroscopic knee surgeries at a cost of roughly $5,000 each were being performed each year, </a:t>
            </a:r>
            <a:r>
              <a:rPr lang="en-US" i="0">
                <a:solidFill>
                  <a:schemeClr val="bg1"/>
                </a:solidFill>
                <a:latin typeface="Helvetica" charset="0"/>
                <a:ea typeface="ＭＳ 明朝" charset="0"/>
                <a:cs typeface="ＭＳ 明朝" charset="0"/>
              </a:rPr>
              <a:t>a controlled experiment showed that "the outcomes were no better than a placebo procedure."</a:t>
            </a:r>
            <a:endParaRPr lang="en-US">
              <a:solidFill>
                <a:schemeClr val="bg1"/>
              </a:solidFill>
              <a:latin typeface="Helvetica" charset="0"/>
            </a:endParaRPr>
          </a:p>
        </p:txBody>
      </p:sp>
      <p:pic>
        <p:nvPicPr>
          <p:cNvPr id="1740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36938"/>
            <a:ext cx="6629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3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6"/>
          <p:cNvSpPr txBox="1">
            <a:spLocks noChangeArrowheads="1"/>
          </p:cNvSpPr>
          <p:nvPr/>
        </p:nvSpPr>
        <p:spPr bwMode="auto">
          <a:xfrm>
            <a:off x="381000" y="1447800"/>
            <a:ext cx="8305800" cy="486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3800" dirty="0" smtClean="0">
                <a:solidFill>
                  <a:schemeClr val="bg1"/>
                </a:solidFill>
                <a:ea typeface="ＭＳ 明朝" charset="0"/>
                <a:cs typeface="ＭＳ 明朝" charset="0"/>
              </a:rPr>
              <a:t>Adopt specific </a:t>
            </a:r>
            <a:r>
              <a:rPr lang="en-US" sz="3800" dirty="0">
                <a:solidFill>
                  <a:schemeClr val="bg1"/>
                </a:solidFill>
                <a:ea typeface="ＭＳ 明朝" charset="0"/>
                <a:cs typeface="ＭＳ 明朝" charset="0"/>
              </a:rPr>
              <a:t>criteria for "good" and "bad" forecasts </a:t>
            </a:r>
          </a:p>
          <a:p>
            <a:pPr algn="ctr" eaLnBrk="1" hangingPunct="1">
              <a:spcBef>
                <a:spcPct val="50000"/>
              </a:spcBef>
            </a:pPr>
            <a:r>
              <a:rPr lang="en-US" sz="3600" i="0" dirty="0">
                <a:solidFill>
                  <a:srgbClr val="00FF00"/>
                </a:solidFill>
                <a:ea typeface="ＭＳ 明朝" charset="0"/>
                <a:cs typeface="ＭＳ 明朝" charset="0"/>
              </a:rPr>
              <a:t>"it is difficult to establish well-defined goals for any project designed to enhance forecasting performance without an unambiguous definition of what constitutes a good forecast.”	 				</a:t>
            </a:r>
            <a:r>
              <a:rPr lang="en-US" sz="3000" i="0" dirty="0">
                <a:solidFill>
                  <a:srgbClr val="00FF00"/>
                </a:solidFill>
                <a:ea typeface="ＭＳ 明朝" charset="0"/>
                <a:cs typeface="ＭＳ 明朝" charset="0"/>
              </a:rPr>
              <a:t>(Murphy, 1993)</a:t>
            </a:r>
          </a:p>
        </p:txBody>
      </p:sp>
      <p:sp>
        <p:nvSpPr>
          <p:cNvPr id="22530" name="Text Box 2"/>
          <p:cNvSpPr txBox="1">
            <a:spLocks noChangeArrowheads="1"/>
          </p:cNvSpPr>
          <p:nvPr/>
        </p:nvSpPr>
        <p:spPr bwMode="auto">
          <a:xfrm>
            <a:off x="609600" y="152400"/>
            <a:ext cx="84582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4000" i="0">
                <a:solidFill>
                  <a:srgbClr val="FFFF00"/>
                </a:solidFill>
              </a:rPr>
              <a:t>Insights from weather forecasting</a:t>
            </a:r>
          </a:p>
        </p:txBody>
      </p:sp>
    </p:spTree>
    <p:extLst>
      <p:ext uri="{BB962C8B-B14F-4D97-AF65-F5344CB8AC3E}">
        <p14:creationId xmlns:p14="http://schemas.microsoft.com/office/powerpoint/2010/main" val="17249901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ctrTitle" idx="4294967295"/>
          </p:nvPr>
        </p:nvSpPr>
        <p:spPr>
          <a:xfrm>
            <a:off x="210041" y="898307"/>
            <a:ext cx="8552959" cy="1143000"/>
          </a:xfrm>
        </p:spPr>
        <p:txBody>
          <a:bodyPr>
            <a:noAutofit/>
          </a:bodyPr>
          <a:lstStyle/>
          <a:p>
            <a:r>
              <a:rPr lang="en-US" sz="2400" dirty="0" err="1" smtClean="0">
                <a:solidFill>
                  <a:srgbClr val="FFFF00"/>
                </a:solidFill>
                <a:latin typeface="Helvetica" charset="0"/>
                <a:ea typeface="ＭＳ 明朝" charset="0"/>
                <a:cs typeface="ＭＳ 明朝" charset="0"/>
              </a:rPr>
              <a:t>Overparameterized</a:t>
            </a:r>
            <a:r>
              <a:rPr lang="en-US" sz="2400" dirty="0" smtClean="0">
                <a:solidFill>
                  <a:srgbClr val="FFFF00"/>
                </a:solidFill>
                <a:latin typeface="Helvetica" charset="0"/>
                <a:ea typeface="ＭＳ 明朝" charset="0"/>
                <a:cs typeface="ＭＳ 明朝" charset="0"/>
              </a:rPr>
              <a:t> </a:t>
            </a:r>
            <a:r>
              <a:rPr lang="en-US" sz="2400" dirty="0">
                <a:solidFill>
                  <a:srgbClr val="FFFF00"/>
                </a:solidFill>
                <a:latin typeface="Helvetica" charset="0"/>
                <a:ea typeface="ＭＳ 明朝" charset="0"/>
                <a:cs typeface="ＭＳ 明朝" charset="0"/>
              </a:rPr>
              <a:t>model (</a:t>
            </a:r>
            <a:r>
              <a:rPr lang="en-US" sz="2400" dirty="0" err="1">
                <a:solidFill>
                  <a:srgbClr val="FFFF00"/>
                </a:solidFill>
                <a:latin typeface="Helvetica" charset="0"/>
                <a:ea typeface="ＭＳ 明朝" charset="0"/>
                <a:cs typeface="ＭＳ 明朝" charset="0"/>
              </a:rPr>
              <a:t>overfit</a:t>
            </a:r>
            <a:r>
              <a:rPr lang="en-US" sz="2400" dirty="0">
                <a:solidFill>
                  <a:srgbClr val="FFFF00"/>
                </a:solidFill>
                <a:latin typeface="Helvetica" charset="0"/>
                <a:ea typeface="ＭＳ 明朝" charset="0"/>
                <a:cs typeface="ＭＳ 明朝" charset="0"/>
              </a:rPr>
              <a:t> data):</a:t>
            </a:r>
            <a:br>
              <a:rPr lang="en-US" sz="2400" dirty="0">
                <a:solidFill>
                  <a:srgbClr val="FFFF00"/>
                </a:solidFill>
                <a:latin typeface="Helvetica" charset="0"/>
                <a:ea typeface="ＭＳ 明朝" charset="0"/>
                <a:cs typeface="ＭＳ 明朝" charset="0"/>
              </a:rPr>
            </a:br>
            <a:r>
              <a:rPr lang="en-US" sz="2400" dirty="0">
                <a:solidFill>
                  <a:srgbClr val="FFFF00"/>
                </a:solidFill>
                <a:latin typeface="Helvetica" charset="0"/>
                <a:ea typeface="ＭＳ 明朝" charset="0"/>
                <a:cs typeface="ＭＳ 明朝" charset="0"/>
              </a:rPr>
              <a:t/>
            </a:r>
            <a:br>
              <a:rPr lang="en-US" sz="2400" dirty="0">
                <a:solidFill>
                  <a:srgbClr val="FFFF00"/>
                </a:solidFill>
                <a:latin typeface="Helvetica" charset="0"/>
                <a:ea typeface="ＭＳ 明朝" charset="0"/>
                <a:cs typeface="ＭＳ 明朝" charset="0"/>
              </a:rPr>
            </a:br>
            <a:r>
              <a:rPr lang="en-US" sz="2400" dirty="0">
                <a:solidFill>
                  <a:srgbClr val="FFFF00"/>
                </a:solidFill>
                <a:latin typeface="Helvetica" charset="0"/>
                <a:ea typeface="ＭＳ 明朝" charset="0"/>
                <a:cs typeface="ＭＳ 明朝" charset="0"/>
              </a:rPr>
              <a:t>Given a trend with scatter, fitting a higher order polynomial can give</a:t>
            </a:r>
            <a:br>
              <a:rPr lang="en-US" sz="2400" dirty="0">
                <a:solidFill>
                  <a:srgbClr val="FFFF00"/>
                </a:solidFill>
                <a:latin typeface="Helvetica" charset="0"/>
                <a:ea typeface="ＭＳ 明朝" charset="0"/>
                <a:cs typeface="ＭＳ 明朝" charset="0"/>
              </a:rPr>
            </a:br>
            <a:r>
              <a:rPr lang="en-US" sz="2400" dirty="0">
                <a:solidFill>
                  <a:srgbClr val="FFFF00"/>
                </a:solidFill>
                <a:latin typeface="Helvetica" charset="0"/>
                <a:ea typeface="ＭＳ 明朝" charset="0"/>
                <a:cs typeface="ＭＳ 明朝" charset="0"/>
              </a:rPr>
              <a:t> </a:t>
            </a:r>
            <a:r>
              <a:rPr lang="en-US" sz="2400" dirty="0" smtClean="0">
                <a:solidFill>
                  <a:srgbClr val="FFFF00"/>
                </a:solidFill>
                <a:latin typeface="Helvetica" charset="0"/>
                <a:ea typeface="ＭＳ 明朝" charset="0"/>
                <a:cs typeface="ＭＳ 明朝" charset="0"/>
              </a:rPr>
              <a:t>a </a:t>
            </a:r>
            <a:r>
              <a:rPr lang="en-US" sz="2400" dirty="0">
                <a:solidFill>
                  <a:srgbClr val="FFFF00"/>
                </a:solidFill>
                <a:latin typeface="Helvetica" charset="0"/>
                <a:ea typeface="ＭＳ 明朝" charset="0"/>
                <a:cs typeface="ＭＳ 明朝" charset="0"/>
              </a:rPr>
              <a:t>better fit to the past data </a:t>
            </a:r>
            <a:r>
              <a:rPr lang="en-US" sz="2400" dirty="0">
                <a:solidFill>
                  <a:srgbClr val="00FF00"/>
                </a:solidFill>
                <a:latin typeface="Helvetica" charset="0"/>
                <a:ea typeface="ＭＳ 明朝" charset="0"/>
                <a:cs typeface="ＭＳ 明朝" charset="0"/>
              </a:rPr>
              <a:t>but a worse fit to future data</a:t>
            </a:r>
            <a:r>
              <a:rPr lang="en-US" sz="2400" dirty="0">
                <a:solidFill>
                  <a:srgbClr val="FFFF00"/>
                </a:solidFill>
                <a:latin typeface="Helvetica" charset="0"/>
                <a:ea typeface="ＭＳ 明朝" charset="0"/>
                <a:cs typeface="ＭＳ 明朝" charset="0"/>
              </a:rPr>
              <a:t/>
            </a:r>
            <a:br>
              <a:rPr lang="en-US" sz="2400" dirty="0">
                <a:solidFill>
                  <a:srgbClr val="FFFF00"/>
                </a:solidFill>
                <a:latin typeface="Helvetica" charset="0"/>
                <a:ea typeface="ＭＳ 明朝" charset="0"/>
                <a:cs typeface="ＭＳ 明朝" charset="0"/>
              </a:rPr>
            </a:br>
            <a:r>
              <a:rPr lang="en-US" sz="2400" dirty="0">
                <a:solidFill>
                  <a:srgbClr val="FFFF00"/>
                </a:solidFill>
                <a:latin typeface="Helvetica" charset="0"/>
                <a:ea typeface="ＭＳ 明朝" charset="0"/>
                <a:cs typeface="ＭＳ 明朝" charset="0"/>
              </a:rPr>
              <a:t/>
            </a:r>
            <a:br>
              <a:rPr lang="en-US" sz="2400" dirty="0">
                <a:solidFill>
                  <a:srgbClr val="FFFF00"/>
                </a:solidFill>
                <a:latin typeface="Helvetica" charset="0"/>
                <a:ea typeface="ＭＳ 明朝" charset="0"/>
                <a:cs typeface="ＭＳ 明朝" charset="0"/>
              </a:rPr>
            </a:br>
            <a:endParaRPr lang="en-US" sz="2400" dirty="0">
              <a:solidFill>
                <a:srgbClr val="00FF33"/>
              </a:solidFill>
              <a:latin typeface="Helvetica" charset="0"/>
              <a:ea typeface="ＭＳ Ｐゴシック" charset="0"/>
              <a:cs typeface="ＭＳ Ｐゴシック" charset="0"/>
            </a:endParaRPr>
          </a:p>
        </p:txBody>
      </p:sp>
      <p:sp>
        <p:nvSpPr>
          <p:cNvPr id="40963" name="Text Box 4"/>
          <p:cNvSpPr txBox="1">
            <a:spLocks noChangeArrowheads="1"/>
          </p:cNvSpPr>
          <p:nvPr/>
        </p:nvSpPr>
        <p:spPr bwMode="auto">
          <a:xfrm>
            <a:off x="1792054" y="6190933"/>
            <a:ext cx="2457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dirty="0">
                <a:solidFill>
                  <a:srgbClr val="FFFF00"/>
                </a:solidFill>
              </a:rPr>
              <a:t>Linear fit</a:t>
            </a:r>
          </a:p>
        </p:txBody>
      </p:sp>
      <p:sp>
        <p:nvSpPr>
          <p:cNvPr id="40964" name="Text Box 5"/>
          <p:cNvSpPr txBox="1">
            <a:spLocks noChangeArrowheads="1"/>
          </p:cNvSpPr>
          <p:nvPr/>
        </p:nvSpPr>
        <p:spPr bwMode="auto">
          <a:xfrm>
            <a:off x="5715890" y="6159533"/>
            <a:ext cx="2094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dirty="0">
                <a:solidFill>
                  <a:srgbClr val="FFFF00"/>
                </a:solidFill>
              </a:rPr>
              <a:t>Quadratic fit</a:t>
            </a:r>
          </a:p>
        </p:txBody>
      </p:sp>
      <p:sp>
        <p:nvSpPr>
          <p:cNvPr id="2" name="TextBox 1"/>
          <p:cNvSpPr txBox="1"/>
          <p:nvPr/>
        </p:nvSpPr>
        <p:spPr>
          <a:xfrm>
            <a:off x="7916986" y="6125016"/>
            <a:ext cx="846014" cy="646331"/>
          </a:xfrm>
          <a:prstGeom prst="rect">
            <a:avLst/>
          </a:prstGeom>
          <a:noFill/>
        </p:spPr>
        <p:txBody>
          <a:bodyPr wrap="square" rtlCol="0">
            <a:spAutoFit/>
          </a:bodyPr>
          <a:lstStyle/>
          <a:p>
            <a:r>
              <a:rPr lang="en-US" dirty="0" smtClean="0">
                <a:solidFill>
                  <a:schemeClr val="bg1"/>
                </a:solidFill>
              </a:rPr>
              <a:t>PAN 5.5</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609600" y="2296386"/>
            <a:ext cx="7924800" cy="3771900"/>
          </a:xfrm>
          <a:prstGeom prst="rect">
            <a:avLst/>
          </a:prstGeom>
        </p:spPr>
      </p:pic>
      <p:sp>
        <p:nvSpPr>
          <p:cNvPr id="4" name="Footer Placeholder 3"/>
          <p:cNvSpPr>
            <a:spLocks noGrp="1"/>
          </p:cNvSpPr>
          <p:nvPr>
            <p:ph type="ftr" sz="quarter" idx="11"/>
          </p:nvPr>
        </p:nvSpPr>
        <p:spPr/>
        <p:txBody>
          <a:bodyPr/>
          <a:lstStyle/>
          <a:p>
            <a:r>
              <a:rPr lang="en-US" smtClean="0"/>
              <a:t>Lecture 5</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17</a:t>
            </a:fld>
            <a:endParaRPr lang="en-US"/>
          </a:p>
        </p:txBody>
      </p:sp>
    </p:spTree>
    <p:extLst>
      <p:ext uri="{BB962C8B-B14F-4D97-AF65-F5344CB8AC3E}">
        <p14:creationId xmlns:p14="http://schemas.microsoft.com/office/powerpoint/2010/main" val="2323697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153988"/>
            <a:ext cx="5595937"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1027"/>
          <p:cNvSpPr>
            <a:spLocks noGrp="1" noChangeArrowheads="1"/>
          </p:cNvSpPr>
          <p:nvPr>
            <p:ph type="title"/>
          </p:nvPr>
        </p:nvSpPr>
        <p:spPr>
          <a:xfrm>
            <a:off x="152400" y="2209800"/>
            <a:ext cx="2895600" cy="1143000"/>
          </a:xfrm>
        </p:spPr>
        <p:txBody>
          <a:bodyPr>
            <a:normAutofit fontScale="90000"/>
          </a:bodyPr>
          <a:lstStyle/>
          <a:p>
            <a:r>
              <a:rPr lang="en-US" sz="4800">
                <a:solidFill>
                  <a:srgbClr val="FFFF00"/>
                </a:solidFill>
                <a:latin typeface="Arial" charset="0"/>
                <a:ea typeface="ＭＳ Ｐゴシック" charset="0"/>
                <a:cs typeface="ＭＳ Ｐゴシック" charset="0"/>
              </a:rPr>
              <a:t>Ike</a:t>
            </a:r>
            <a:br>
              <a:rPr lang="en-US" sz="4800">
                <a:solidFill>
                  <a:srgbClr val="FFFF00"/>
                </a:solidFill>
                <a:latin typeface="Arial" charset="0"/>
                <a:ea typeface="ＭＳ Ｐゴシック" charset="0"/>
                <a:cs typeface="ＭＳ Ｐゴシック" charset="0"/>
              </a:rPr>
            </a:br>
            <a:r>
              <a:rPr lang="en-US" sz="4800">
                <a:solidFill>
                  <a:srgbClr val="FFFF00"/>
                </a:solidFill>
                <a:latin typeface="Arial" charset="0"/>
                <a:ea typeface="ＭＳ Ｐゴシック" charset="0"/>
                <a:cs typeface="ＭＳ Ｐゴシック" charset="0"/>
              </a:rPr>
              <a:t>predicted to bring certain death</a:t>
            </a:r>
            <a:br>
              <a:rPr lang="en-US" sz="4800">
                <a:solidFill>
                  <a:srgbClr val="FFFF00"/>
                </a:solidFill>
                <a:latin typeface="Arial" charset="0"/>
                <a:ea typeface="ＭＳ Ｐゴシック" charset="0"/>
                <a:cs typeface="ＭＳ Ｐゴシック" charset="0"/>
              </a:rPr>
            </a:br>
            <a:r>
              <a:rPr lang="en-US" sz="4800">
                <a:solidFill>
                  <a:srgbClr val="FFFF00"/>
                </a:solidFill>
                <a:latin typeface="Arial" charset="0"/>
                <a:ea typeface="ＭＳ Ｐゴシック" charset="0"/>
                <a:cs typeface="ＭＳ Ｐゴシック" charset="0"/>
              </a:rPr>
              <a:t/>
            </a:r>
            <a:br>
              <a:rPr lang="en-US" sz="4800">
                <a:solidFill>
                  <a:srgbClr val="FFFF00"/>
                </a:solidFill>
                <a:latin typeface="Arial" charset="0"/>
                <a:ea typeface="ＭＳ Ｐゴシック" charset="0"/>
                <a:cs typeface="ＭＳ Ｐゴシック" charset="0"/>
              </a:rPr>
            </a:br>
            <a:r>
              <a:rPr lang="en-US" sz="3600">
                <a:solidFill>
                  <a:srgbClr val="FFFF00"/>
                </a:solidFill>
                <a:latin typeface="Arial" charset="0"/>
                <a:ea typeface="ＭＳ Ｐゴシック" charset="0"/>
                <a:cs typeface="ＭＳ Ｐゴシック" charset="0"/>
              </a:rPr>
              <a:t>P(death)=1</a:t>
            </a:r>
            <a:endParaRPr lang="en-US" sz="3600">
              <a:latin typeface="Arial" charset="0"/>
              <a:ea typeface="ＭＳ Ｐゴシック" charset="0"/>
              <a:cs typeface="ＭＳ Ｐゴシック" charset="0"/>
            </a:endParaRPr>
          </a:p>
        </p:txBody>
      </p:sp>
      <p:sp>
        <p:nvSpPr>
          <p:cNvPr id="2" name="Footer Placeholder 1"/>
          <p:cNvSpPr>
            <a:spLocks noGrp="1"/>
          </p:cNvSpPr>
          <p:nvPr>
            <p:ph type="ftr" sz="quarter" idx="11"/>
          </p:nvPr>
        </p:nvSpPr>
        <p:spPr/>
        <p:txBody>
          <a:bodyPr/>
          <a:lstStyle/>
          <a:p>
            <a:r>
              <a:rPr lang="en-US" smtClean="0"/>
              <a:t>Lecture 5</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18</a:t>
            </a:fld>
            <a:endParaRPr lang="en-US"/>
          </a:p>
        </p:txBody>
      </p:sp>
    </p:spTree>
    <p:extLst>
      <p:ext uri="{BB962C8B-B14F-4D97-AF65-F5344CB8AC3E}">
        <p14:creationId xmlns:p14="http://schemas.microsoft.com/office/powerpoint/2010/main" val="3665893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26"/>
          <p:cNvSpPr>
            <a:spLocks noGrp="1" noChangeArrowheads="1"/>
          </p:cNvSpPr>
          <p:nvPr>
            <p:ph type="ctrTitle"/>
          </p:nvPr>
        </p:nvSpPr>
        <p:spPr>
          <a:xfrm>
            <a:off x="228600" y="2667000"/>
            <a:ext cx="2971800" cy="1143000"/>
          </a:xfrm>
        </p:spPr>
        <p:txBody>
          <a:bodyPr>
            <a:normAutofit fontScale="90000"/>
          </a:bodyPr>
          <a:lstStyle/>
          <a:p>
            <a:r>
              <a:rPr lang="en-US">
                <a:solidFill>
                  <a:srgbClr val="FFFF00"/>
                </a:solidFill>
                <a:latin typeface="Arial" charset="0"/>
                <a:ea typeface="ＭＳ Ｐゴシック" charset="0"/>
                <a:cs typeface="ＭＳ Ｐゴシック" charset="0"/>
              </a:rPr>
              <a:t>Actual deaths:</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&lt; 50 of 40,000</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Error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800x</a:t>
            </a:r>
            <a:endParaRPr lang="en-US">
              <a:latin typeface="Arial" charset="0"/>
              <a:ea typeface="ＭＳ Ｐゴシック" charset="0"/>
              <a:cs typeface="ＭＳ Ｐゴシック" charset="0"/>
            </a:endParaRPr>
          </a:p>
        </p:txBody>
      </p:sp>
      <p:pic>
        <p:nvPicPr>
          <p:cNvPr id="99330"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76200"/>
            <a:ext cx="600868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84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455" y="567133"/>
            <a:ext cx="7662091" cy="3477875"/>
          </a:xfrm>
          <a:prstGeom prst="rect">
            <a:avLst/>
          </a:prstGeom>
          <a:noFill/>
        </p:spPr>
        <p:txBody>
          <a:bodyPr wrap="square" rtlCol="0">
            <a:spAutoFit/>
          </a:bodyPr>
          <a:lstStyle/>
          <a:p>
            <a:pPr algn="ctr"/>
            <a:r>
              <a:rPr lang="en-US" sz="4400" dirty="0" smtClean="0">
                <a:solidFill>
                  <a:srgbClr val="FFFF00"/>
                </a:solidFill>
                <a:latin typeface="Arial"/>
                <a:cs typeface="Arial"/>
              </a:rPr>
              <a:t>What do we mean by</a:t>
            </a:r>
          </a:p>
          <a:p>
            <a:pPr algn="ctr"/>
            <a:endParaRPr lang="en-US" sz="4400" dirty="0">
              <a:solidFill>
                <a:srgbClr val="FFFF00"/>
              </a:solidFill>
              <a:latin typeface="Arial"/>
              <a:cs typeface="Arial"/>
            </a:endParaRPr>
          </a:p>
          <a:p>
            <a:pPr algn="ctr"/>
            <a:r>
              <a:rPr lang="en-US" sz="4400" dirty="0" smtClean="0">
                <a:solidFill>
                  <a:srgbClr val="FFFF00"/>
                </a:solidFill>
                <a:latin typeface="Arial"/>
                <a:cs typeface="Arial"/>
              </a:rPr>
              <a:t>Precision</a:t>
            </a:r>
          </a:p>
          <a:p>
            <a:pPr algn="ctr"/>
            <a:endParaRPr lang="en-US" sz="4400" dirty="0">
              <a:solidFill>
                <a:srgbClr val="FFFF00"/>
              </a:solidFill>
              <a:latin typeface="Arial"/>
              <a:cs typeface="Arial"/>
            </a:endParaRPr>
          </a:p>
          <a:p>
            <a:pPr algn="ctr"/>
            <a:r>
              <a:rPr lang="en-US" sz="4400" dirty="0" smtClean="0">
                <a:solidFill>
                  <a:srgbClr val="FFFF00"/>
                </a:solidFill>
                <a:latin typeface="Arial"/>
                <a:cs typeface="Arial"/>
              </a:rPr>
              <a:t>Accuracy</a:t>
            </a:r>
            <a:endParaRPr lang="en-US" sz="4400" dirty="0">
              <a:solidFill>
                <a:srgbClr val="FFFF00"/>
              </a:solidFill>
              <a:latin typeface="Arial"/>
              <a:cs typeface="Arial"/>
            </a:endParaRPr>
          </a:p>
        </p:txBody>
      </p:sp>
    </p:spTree>
    <p:extLst>
      <p:ext uri="{BB962C8B-B14F-4D97-AF65-F5344CB8AC3E}">
        <p14:creationId xmlns:p14="http://schemas.microsoft.com/office/powerpoint/2010/main" val="34551526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ext Box 7"/>
          <p:cNvSpPr txBox="1">
            <a:spLocks noChangeArrowheads="1"/>
          </p:cNvSpPr>
          <p:nvPr/>
        </p:nvSpPr>
        <p:spPr bwMode="auto">
          <a:xfrm>
            <a:off x="3870325" y="3171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pic>
        <p:nvPicPr>
          <p:cNvPr id="2" name="Picture 1"/>
          <p:cNvPicPr>
            <a:picLocks noChangeAspect="1"/>
          </p:cNvPicPr>
          <p:nvPr/>
        </p:nvPicPr>
        <p:blipFill>
          <a:blip r:embed="rId3"/>
          <a:stretch>
            <a:fillRect/>
          </a:stretch>
        </p:blipFill>
        <p:spPr>
          <a:xfrm>
            <a:off x="990600" y="1835620"/>
            <a:ext cx="7150100" cy="4432300"/>
          </a:xfrm>
          <a:prstGeom prst="rect">
            <a:avLst/>
          </a:prstGeom>
        </p:spPr>
      </p:pic>
      <p:sp>
        <p:nvSpPr>
          <p:cNvPr id="3" name="TextBox 2"/>
          <p:cNvSpPr txBox="1"/>
          <p:nvPr/>
        </p:nvSpPr>
        <p:spPr>
          <a:xfrm>
            <a:off x="522260" y="261143"/>
            <a:ext cx="7727073" cy="1384995"/>
          </a:xfrm>
          <a:prstGeom prst="rect">
            <a:avLst/>
          </a:prstGeom>
          <a:noFill/>
        </p:spPr>
        <p:txBody>
          <a:bodyPr wrap="square" rtlCol="0">
            <a:spAutoFit/>
          </a:bodyPr>
          <a:lstStyle/>
          <a:p>
            <a:pPr algn="ctr"/>
            <a:r>
              <a:rPr lang="en-US" sz="2800" dirty="0" smtClean="0">
                <a:solidFill>
                  <a:srgbClr val="FFFF00"/>
                </a:solidFill>
              </a:rPr>
              <a:t>CQ: Why did about 40% of the people ordered to leave ignore the  order and warning? What lesson do you think they drew?</a:t>
            </a:r>
            <a:endParaRPr lang="en-US" sz="2800" dirty="0">
              <a:solidFill>
                <a:srgbClr val="FFFF00"/>
              </a:solidFill>
            </a:endParaRPr>
          </a:p>
        </p:txBody>
      </p:sp>
      <p:sp>
        <p:nvSpPr>
          <p:cNvPr id="4" name="TextBox 3"/>
          <p:cNvSpPr txBox="1"/>
          <p:nvPr/>
        </p:nvSpPr>
        <p:spPr>
          <a:xfrm>
            <a:off x="273010" y="6339140"/>
            <a:ext cx="8937767" cy="369332"/>
          </a:xfrm>
          <a:prstGeom prst="rect">
            <a:avLst/>
          </a:prstGeom>
          <a:noFill/>
        </p:spPr>
        <p:txBody>
          <a:bodyPr wrap="square" rtlCol="0">
            <a:spAutoFit/>
          </a:bodyPr>
          <a:lstStyle/>
          <a:p>
            <a:r>
              <a:rPr lang="en-US" dirty="0">
                <a:solidFill>
                  <a:srgbClr val="FFFFFF"/>
                </a:solidFill>
              </a:rPr>
              <a:t>http://</a:t>
            </a:r>
            <a:r>
              <a:rPr lang="en-US" dirty="0" err="1">
                <a:solidFill>
                  <a:srgbClr val="FFFFFF"/>
                </a:solidFill>
              </a:rPr>
              <a:t>news.nationalgeographic.com</a:t>
            </a:r>
            <a:r>
              <a:rPr lang="en-US" dirty="0">
                <a:solidFill>
                  <a:srgbClr val="FFFFFF"/>
                </a:solidFill>
              </a:rPr>
              <a:t>/news/2008/09/080926-hurricane-ike-evacuation.html</a:t>
            </a:r>
          </a:p>
        </p:txBody>
      </p:sp>
      <p:sp>
        <p:nvSpPr>
          <p:cNvPr id="5" name="Footer Placeholder 4"/>
          <p:cNvSpPr>
            <a:spLocks noGrp="1"/>
          </p:cNvSpPr>
          <p:nvPr>
            <p:ph type="ftr" sz="quarter" idx="11"/>
          </p:nvPr>
        </p:nvSpPr>
        <p:spPr/>
        <p:txBody>
          <a:bodyPr/>
          <a:lstStyle/>
          <a:p>
            <a:r>
              <a:rPr lang="en-US" smtClean="0"/>
              <a:t>Lecture 5</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20</a:t>
            </a:fld>
            <a:endParaRPr lang="en-US"/>
          </a:p>
        </p:txBody>
      </p:sp>
    </p:spTree>
    <p:extLst>
      <p:ext uri="{BB962C8B-B14F-4D97-AF65-F5344CB8AC3E}">
        <p14:creationId xmlns:p14="http://schemas.microsoft.com/office/powerpoint/2010/main" val="133251782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xwhyTheGalvestonHurricaneOf1900385X288X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78" y="138331"/>
            <a:ext cx="3998310" cy="2959788"/>
          </a:xfrm>
          <a:prstGeom prst="rect">
            <a:avLst/>
          </a:prstGeom>
        </p:spPr>
      </p:pic>
      <p:pic>
        <p:nvPicPr>
          <p:cNvPr id="3" name="Picture 2" descr="360_galveston_09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679" y="138331"/>
            <a:ext cx="4572000" cy="2984500"/>
          </a:xfrm>
          <a:prstGeom prst="rect">
            <a:avLst/>
          </a:prstGeom>
        </p:spPr>
      </p:pic>
      <p:pic>
        <p:nvPicPr>
          <p:cNvPr id="4" name="Picture 3" descr="da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78" y="3576319"/>
            <a:ext cx="4373592" cy="2868109"/>
          </a:xfrm>
          <a:prstGeom prst="rect">
            <a:avLst/>
          </a:prstGeom>
        </p:spPr>
      </p:pic>
    </p:spTree>
    <p:extLst>
      <p:ext uri="{BB962C8B-B14F-4D97-AF65-F5344CB8AC3E}">
        <p14:creationId xmlns:p14="http://schemas.microsoft.com/office/powerpoint/2010/main" val="36533946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455" y="567133"/>
            <a:ext cx="7662091" cy="5016757"/>
          </a:xfrm>
          <a:prstGeom prst="rect">
            <a:avLst/>
          </a:prstGeom>
          <a:noFill/>
        </p:spPr>
        <p:txBody>
          <a:bodyPr wrap="square" rtlCol="0">
            <a:spAutoFit/>
          </a:bodyPr>
          <a:lstStyle/>
          <a:p>
            <a:r>
              <a:rPr lang="en-US" sz="3200" dirty="0" smtClean="0">
                <a:solidFill>
                  <a:srgbClr val="FFFF00"/>
                </a:solidFill>
                <a:latin typeface="Arial"/>
                <a:cs typeface="Arial"/>
              </a:rPr>
              <a:t>A good hazard communication approach:</a:t>
            </a:r>
          </a:p>
          <a:p>
            <a:endParaRPr lang="en-US" sz="3200" dirty="0" smtClean="0">
              <a:solidFill>
                <a:srgbClr val="FFFF00"/>
              </a:solidFill>
              <a:latin typeface="Arial"/>
              <a:cs typeface="Arial"/>
            </a:endParaRPr>
          </a:p>
          <a:p>
            <a:endParaRPr lang="en-US" sz="3200" dirty="0">
              <a:solidFill>
                <a:srgbClr val="FFFF00"/>
              </a:solidFill>
              <a:latin typeface="Arial"/>
              <a:cs typeface="Arial"/>
            </a:endParaRPr>
          </a:p>
          <a:p>
            <a:r>
              <a:rPr lang="en-US" sz="3200" dirty="0" smtClean="0">
                <a:solidFill>
                  <a:srgbClr val="FFFF00"/>
                </a:solidFill>
                <a:latin typeface="Arial"/>
                <a:cs typeface="Arial"/>
              </a:rPr>
              <a:t>Say what you know</a:t>
            </a:r>
          </a:p>
          <a:p>
            <a:endParaRPr lang="en-US" sz="3200" dirty="0">
              <a:solidFill>
                <a:srgbClr val="FFFF00"/>
              </a:solidFill>
              <a:latin typeface="Arial"/>
              <a:cs typeface="Arial"/>
            </a:endParaRPr>
          </a:p>
          <a:p>
            <a:r>
              <a:rPr lang="en-US" sz="3200" dirty="0" smtClean="0">
                <a:solidFill>
                  <a:srgbClr val="FFFF00"/>
                </a:solidFill>
                <a:latin typeface="Arial"/>
                <a:cs typeface="Arial"/>
              </a:rPr>
              <a:t>Say what you don’t know</a:t>
            </a:r>
          </a:p>
          <a:p>
            <a:endParaRPr lang="en-US" sz="3200" dirty="0">
              <a:solidFill>
                <a:srgbClr val="FFFF00"/>
              </a:solidFill>
              <a:latin typeface="Arial"/>
              <a:cs typeface="Arial"/>
            </a:endParaRPr>
          </a:p>
          <a:p>
            <a:r>
              <a:rPr lang="en-US" sz="3200" dirty="0" smtClean="0">
                <a:solidFill>
                  <a:srgbClr val="FFFF00"/>
                </a:solidFill>
                <a:latin typeface="Arial"/>
                <a:cs typeface="Arial"/>
              </a:rPr>
              <a:t>Say what you think</a:t>
            </a:r>
          </a:p>
          <a:p>
            <a:endParaRPr lang="en-US" sz="3200" dirty="0">
              <a:solidFill>
                <a:srgbClr val="FFFF00"/>
              </a:solidFill>
              <a:latin typeface="Arial"/>
              <a:cs typeface="Arial"/>
            </a:endParaRPr>
          </a:p>
          <a:p>
            <a:r>
              <a:rPr lang="en-US" sz="3200" dirty="0" smtClean="0">
                <a:solidFill>
                  <a:srgbClr val="FFFF00"/>
                </a:solidFill>
                <a:latin typeface="Arial"/>
                <a:cs typeface="Arial"/>
              </a:rPr>
              <a:t>Say which is which and why</a:t>
            </a:r>
            <a:endParaRPr lang="en-US" sz="3200" dirty="0">
              <a:solidFill>
                <a:srgbClr val="FFFF00"/>
              </a:solidFill>
              <a:latin typeface="Arial"/>
              <a:cs typeface="Arial"/>
            </a:endParaRPr>
          </a:p>
        </p:txBody>
      </p:sp>
    </p:spTree>
    <p:extLst>
      <p:ext uri="{BB962C8B-B14F-4D97-AF65-F5344CB8AC3E}">
        <p14:creationId xmlns:p14="http://schemas.microsoft.com/office/powerpoint/2010/main" val="26731361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087" y="462938"/>
            <a:ext cx="3655820" cy="4524315"/>
          </a:xfrm>
          <a:prstGeom prst="rect">
            <a:avLst/>
          </a:prstGeom>
          <a:noFill/>
        </p:spPr>
        <p:txBody>
          <a:bodyPr wrap="square" rtlCol="0">
            <a:spAutoFit/>
          </a:bodyPr>
          <a:lstStyle/>
          <a:p>
            <a:r>
              <a:rPr lang="en-US" sz="2400" dirty="0" smtClean="0">
                <a:solidFill>
                  <a:srgbClr val="FFFF00"/>
                </a:solidFill>
              </a:rPr>
              <a:t>CQ: Write </a:t>
            </a:r>
            <a:r>
              <a:rPr lang="en-US" sz="2400" dirty="0">
                <a:solidFill>
                  <a:srgbClr val="FFFF00"/>
                </a:solidFill>
              </a:rPr>
              <a:t>a short public statement - less than 200 words - that you would have given to the public if you had been working for the National Weather Service as Hurricane Ike approached Galveston Island. Your goal is to realistically describe the situation and make sensible recommendations</a:t>
            </a:r>
            <a:r>
              <a:rPr lang="en-US" sz="2400" dirty="0" smtClean="0">
                <a:solidFill>
                  <a:srgbClr val="FFFF00"/>
                </a:solidFill>
              </a:rPr>
              <a:t>.</a:t>
            </a:r>
            <a:endParaRPr lang="en-US" sz="2400" dirty="0">
              <a:solidFill>
                <a:srgbClr val="FFFF00"/>
              </a:solidFill>
            </a:endParaRPr>
          </a:p>
        </p:txBody>
      </p:sp>
      <p:pic>
        <p:nvPicPr>
          <p:cNvPr id="3" name="Picture 2"/>
          <p:cNvPicPr>
            <a:picLocks noChangeAspect="1"/>
          </p:cNvPicPr>
          <p:nvPr/>
        </p:nvPicPr>
        <p:blipFill rotWithShape="1">
          <a:blip r:embed="rId2"/>
          <a:srcRect t="58804"/>
          <a:stretch/>
        </p:blipFill>
        <p:spPr>
          <a:xfrm>
            <a:off x="4476868" y="343298"/>
            <a:ext cx="4343048" cy="2825229"/>
          </a:xfrm>
          <a:prstGeom prst="rect">
            <a:avLst/>
          </a:prstGeom>
        </p:spPr>
      </p:pic>
      <p:pic>
        <p:nvPicPr>
          <p:cNvPr id="4" name="Picture 3" descr="800px-FEMA_-_38484_-_Debris_piled_along_the_seawall_on_Galveston_Island_in_Tex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868" y="3274204"/>
            <a:ext cx="4343048" cy="2893555"/>
          </a:xfrm>
          <a:prstGeom prst="rect">
            <a:avLst/>
          </a:prstGeom>
        </p:spPr>
      </p:pic>
      <p:sp>
        <p:nvSpPr>
          <p:cNvPr id="5" name="TextBox 4"/>
          <p:cNvSpPr txBox="1"/>
          <p:nvPr/>
        </p:nvSpPr>
        <p:spPr>
          <a:xfrm>
            <a:off x="664695" y="6150025"/>
            <a:ext cx="8059420" cy="646331"/>
          </a:xfrm>
          <a:prstGeom prst="rect">
            <a:avLst/>
          </a:prstGeom>
          <a:noFill/>
        </p:spPr>
        <p:txBody>
          <a:bodyPr wrap="square" rtlCol="0">
            <a:spAutoFit/>
          </a:bodyPr>
          <a:lstStyle/>
          <a:p>
            <a:r>
              <a:rPr lang="en-US" dirty="0">
                <a:solidFill>
                  <a:schemeClr val="bg1"/>
                </a:solidFill>
              </a:rPr>
              <a:t>September 17, 2008 - Piles of debris are lined up along the seawall on Galveston Island where Hurricane Ike made landfall</a:t>
            </a:r>
          </a:p>
        </p:txBody>
      </p:sp>
    </p:spTree>
    <p:extLst>
      <p:ext uri="{BB962C8B-B14F-4D97-AF65-F5344CB8AC3E}">
        <p14:creationId xmlns:p14="http://schemas.microsoft.com/office/powerpoint/2010/main" val="17216069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al opens against experts for Italy qua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357" y="283710"/>
            <a:ext cx="8574329" cy="4823060"/>
          </a:xfrm>
          <a:prstGeom prst="rect">
            <a:avLst/>
          </a:prstGeom>
        </p:spPr>
      </p:pic>
      <p:sp>
        <p:nvSpPr>
          <p:cNvPr id="2" name="Footer Placeholder 1"/>
          <p:cNvSpPr>
            <a:spLocks noGrp="1"/>
          </p:cNvSpPr>
          <p:nvPr>
            <p:ph type="ftr" sz="quarter" idx="11"/>
          </p:nvPr>
        </p:nvSpPr>
        <p:spPr/>
        <p:txBody>
          <a:bodyPr/>
          <a:lstStyle/>
          <a:p>
            <a:r>
              <a:rPr lang="en-US" smtClean="0"/>
              <a:t>Lecture 5</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24</a:t>
            </a:fld>
            <a:endParaRPr lang="en-US"/>
          </a:p>
        </p:txBody>
      </p:sp>
    </p:spTree>
    <p:extLst>
      <p:ext uri="{BB962C8B-B14F-4D97-AF65-F5344CB8AC3E}">
        <p14:creationId xmlns:p14="http://schemas.microsoft.com/office/powerpoint/2010/main" val="1524181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taly_ Scientists _horrified_ by L_Aquila earthquake verdi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223" y="808183"/>
            <a:ext cx="8723232" cy="4906818"/>
          </a:xfrm>
          <a:prstGeom prst="rect">
            <a:avLst/>
          </a:prstGeom>
        </p:spPr>
      </p:pic>
      <p:sp>
        <p:nvSpPr>
          <p:cNvPr id="2" name="Footer Placeholder 1"/>
          <p:cNvSpPr>
            <a:spLocks noGrp="1"/>
          </p:cNvSpPr>
          <p:nvPr>
            <p:ph type="ftr" sz="quarter" idx="11"/>
          </p:nvPr>
        </p:nvSpPr>
        <p:spPr/>
        <p:txBody>
          <a:bodyPr/>
          <a:lstStyle/>
          <a:p>
            <a:r>
              <a:rPr lang="en-US" smtClean="0"/>
              <a:t>Lecture 5</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25</a:t>
            </a:fld>
            <a:endParaRPr lang="en-US"/>
          </a:p>
        </p:txBody>
      </p:sp>
    </p:spTree>
    <p:extLst>
      <p:ext uri="{BB962C8B-B14F-4D97-AF65-F5344CB8AC3E}">
        <p14:creationId xmlns:p14="http://schemas.microsoft.com/office/powerpoint/2010/main" val="6171585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760"/>
          <a:stretch/>
        </p:blipFill>
        <p:spPr>
          <a:xfrm>
            <a:off x="1448084" y="249831"/>
            <a:ext cx="5796876" cy="6394506"/>
          </a:xfrm>
          <a:prstGeom prst="rect">
            <a:avLst/>
          </a:prstGeom>
        </p:spPr>
      </p:pic>
    </p:spTree>
    <p:extLst>
      <p:ext uri="{BB962C8B-B14F-4D97-AF65-F5344CB8AC3E}">
        <p14:creationId xmlns:p14="http://schemas.microsoft.com/office/powerpoint/2010/main" val="39527868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nfig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94" y="274483"/>
            <a:ext cx="8817230" cy="5351985"/>
          </a:xfrm>
          <a:prstGeom prst="rect">
            <a:avLst/>
          </a:prstGeom>
        </p:spPr>
      </p:pic>
      <p:sp>
        <p:nvSpPr>
          <p:cNvPr id="7" name="TextBox 6"/>
          <p:cNvSpPr txBox="1"/>
          <p:nvPr/>
        </p:nvSpPr>
        <p:spPr>
          <a:xfrm>
            <a:off x="569740" y="5721426"/>
            <a:ext cx="7909567" cy="923330"/>
          </a:xfrm>
          <a:prstGeom prst="rect">
            <a:avLst/>
          </a:prstGeom>
          <a:noFill/>
        </p:spPr>
        <p:txBody>
          <a:bodyPr wrap="square" rtlCol="0">
            <a:spAutoFit/>
          </a:bodyPr>
          <a:lstStyle/>
          <a:p>
            <a:r>
              <a:rPr lang="en-US" b="1" dirty="0" smtClean="0">
                <a:solidFill>
                  <a:srgbClr val="FFFF00"/>
                </a:solidFill>
              </a:rPr>
              <a:t>PAN 5.6</a:t>
            </a:r>
            <a:r>
              <a:rPr lang="en-US" b="1" dirty="0">
                <a:solidFill>
                  <a:srgbClr val="FFFF00"/>
                </a:solidFill>
              </a:rPr>
              <a:t>: Left: Number of earthquakes and their magnitudes in the L'Aquila area, during period leading up to the large April 6, 2009 earthquake. Right: earthquake hazard map of Italy. (Hall, 2011</a:t>
            </a:r>
            <a:r>
              <a:rPr lang="en-US" b="1" dirty="0" smtClean="0">
                <a:solidFill>
                  <a:srgbClr val="FFFF00"/>
                </a:solidFill>
              </a:rPr>
              <a:t>)</a:t>
            </a:r>
            <a:endParaRPr lang="en-US" dirty="0">
              <a:solidFill>
                <a:srgbClr val="FFFF00"/>
              </a:solidFill>
            </a:endParaRPr>
          </a:p>
        </p:txBody>
      </p:sp>
      <p:sp>
        <p:nvSpPr>
          <p:cNvPr id="4" name="TextBox 3"/>
          <p:cNvSpPr txBox="1"/>
          <p:nvPr/>
        </p:nvSpPr>
        <p:spPr>
          <a:xfrm>
            <a:off x="7694940" y="6363028"/>
            <a:ext cx="1070820" cy="369332"/>
          </a:xfrm>
          <a:prstGeom prst="rect">
            <a:avLst/>
          </a:prstGeom>
          <a:noFill/>
        </p:spPr>
        <p:txBody>
          <a:bodyPr wrap="square" rtlCol="0">
            <a:spAutoFit/>
          </a:bodyPr>
          <a:lstStyle/>
          <a:p>
            <a:r>
              <a:rPr lang="en-US" dirty="0" smtClean="0">
                <a:solidFill>
                  <a:schemeClr val="bg1">
                    <a:lumMod val="95000"/>
                  </a:schemeClr>
                </a:solidFill>
              </a:rPr>
              <a:t>PAN 5.6</a:t>
            </a:r>
            <a:endParaRPr lang="en-US" dirty="0">
              <a:solidFill>
                <a:schemeClr val="bg1">
                  <a:lumMod val="95000"/>
                </a:schemeClr>
              </a:solidFill>
            </a:endParaRPr>
          </a:p>
        </p:txBody>
      </p:sp>
    </p:spTree>
    <p:extLst>
      <p:ext uri="{BB962C8B-B14F-4D97-AF65-F5344CB8AC3E}">
        <p14:creationId xmlns:p14="http://schemas.microsoft.com/office/powerpoint/2010/main" val="8090195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217" y="154312"/>
            <a:ext cx="8498593" cy="2308324"/>
          </a:xfrm>
          <a:prstGeom prst="rect">
            <a:avLst/>
          </a:prstGeom>
          <a:noFill/>
        </p:spPr>
        <p:txBody>
          <a:bodyPr wrap="square" rtlCol="0">
            <a:spAutoFit/>
          </a:bodyPr>
          <a:lstStyle/>
          <a:p>
            <a:r>
              <a:rPr lang="en-US" sz="2400" dirty="0" smtClean="0">
                <a:solidFill>
                  <a:srgbClr val="FFFF00"/>
                </a:solidFill>
              </a:rPr>
              <a:t>CQ: </a:t>
            </a:r>
            <a:r>
              <a:rPr lang="en-US" sz="2400" dirty="0">
                <a:solidFill>
                  <a:srgbClr val="FFFF00"/>
                </a:solidFill>
              </a:rPr>
              <a:t>Write a short public statement - less than 200 words - that you would have given to the public if you had been working for the Italian civil protection authorities during the L'Aquila earthquake swarm. Given the public concern that a large earthquake may occur soon, your goal is to realistically describe the situation. </a:t>
            </a:r>
            <a:r>
              <a:rPr lang="en-US" sz="2400" dirty="0" smtClean="0">
                <a:solidFill>
                  <a:srgbClr val="FFFF00"/>
                </a:solidFill>
              </a:rPr>
              <a:t> What would you say when people ask what they should do?</a:t>
            </a:r>
            <a:endParaRPr lang="en-US" sz="2400" dirty="0">
              <a:solidFill>
                <a:srgbClr val="FFFF00"/>
              </a:solidFill>
            </a:endParaRPr>
          </a:p>
        </p:txBody>
      </p:sp>
      <p:pic>
        <p:nvPicPr>
          <p:cNvPr id="3" name="Picture 2"/>
          <p:cNvPicPr>
            <a:picLocks noChangeAspect="1"/>
          </p:cNvPicPr>
          <p:nvPr/>
        </p:nvPicPr>
        <p:blipFill>
          <a:blip r:embed="rId2"/>
          <a:stretch>
            <a:fillRect/>
          </a:stretch>
        </p:blipFill>
        <p:spPr>
          <a:xfrm>
            <a:off x="1704320" y="2836974"/>
            <a:ext cx="5991595" cy="3767549"/>
          </a:xfrm>
          <a:prstGeom prst="rect">
            <a:avLst/>
          </a:prstGeom>
        </p:spPr>
      </p:pic>
    </p:spTree>
    <p:extLst>
      <p:ext uri="{BB962C8B-B14F-4D97-AF65-F5344CB8AC3E}">
        <p14:creationId xmlns:p14="http://schemas.microsoft.com/office/powerpoint/2010/main" val="33142856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956" y="296755"/>
            <a:ext cx="4391731" cy="6494084"/>
          </a:xfrm>
          <a:prstGeom prst="rect">
            <a:avLst/>
          </a:prstGeom>
          <a:noFill/>
        </p:spPr>
        <p:txBody>
          <a:bodyPr wrap="square" rtlCol="0">
            <a:spAutoFit/>
          </a:bodyPr>
          <a:lstStyle/>
          <a:p>
            <a:r>
              <a:rPr lang="en-US" sz="2000" dirty="0">
                <a:solidFill>
                  <a:srgbClr val="FFFF00"/>
                </a:solidFill>
              </a:rPr>
              <a:t>"</a:t>
            </a:r>
            <a:r>
              <a:rPr lang="en-US" sz="2200" dirty="0">
                <a:solidFill>
                  <a:srgbClr val="FFFF00"/>
                </a:solidFill>
              </a:rPr>
              <a:t>The reliance on mathematical models has done tangible damage to our society in many ways. Bureaucrats who do not understand the limitations of modeled predictions often use them... Agencies that depend on project approvals for their very survival (such as the U.S. Army Corps of Engineers) can and frequently do find ways to adjust the model to come up with correct answers that will ensure project funding. Most damaging of all is the unquestioning acceptance of the models by the public because they are assured that the modeled predictions are the way to go."</a:t>
            </a:r>
          </a:p>
          <a:p>
            <a:endParaRPr lang="en-US" sz="2000" dirty="0">
              <a:solidFill>
                <a:srgbClr val="FFFF00"/>
              </a:solidFill>
            </a:endParaRPr>
          </a:p>
        </p:txBody>
      </p:sp>
      <p:pic>
        <p:nvPicPr>
          <p:cNvPr id="3" name="Picture 2" descr="447035a-i1.0.jpg"/>
          <p:cNvPicPr>
            <a:picLocks noChangeAspect="1"/>
          </p:cNvPicPr>
          <p:nvPr/>
        </p:nvPicPr>
        <p:blipFill rotWithShape="1">
          <a:blip r:embed="rId3">
            <a:extLst>
              <a:ext uri="{28A0092B-C50C-407E-A947-70E740481C1C}">
                <a14:useLocalDpi xmlns:a14="http://schemas.microsoft.com/office/drawing/2010/main" val="0"/>
              </a:ext>
            </a:extLst>
          </a:blip>
          <a:srcRect r="17990" b="8206"/>
          <a:stretch/>
        </p:blipFill>
        <p:spPr>
          <a:xfrm>
            <a:off x="4759687" y="98056"/>
            <a:ext cx="4166128" cy="4639810"/>
          </a:xfrm>
          <a:prstGeom prst="rect">
            <a:avLst/>
          </a:prstGeom>
        </p:spPr>
      </p:pic>
      <p:sp>
        <p:nvSpPr>
          <p:cNvPr id="4" name="TextBox 3"/>
          <p:cNvSpPr txBox="1"/>
          <p:nvPr/>
        </p:nvSpPr>
        <p:spPr>
          <a:xfrm>
            <a:off x="5068127" y="5288286"/>
            <a:ext cx="3857688" cy="1200329"/>
          </a:xfrm>
          <a:prstGeom prst="rect">
            <a:avLst/>
          </a:prstGeom>
          <a:noFill/>
        </p:spPr>
        <p:txBody>
          <a:bodyPr wrap="square" rtlCol="0">
            <a:spAutoFit/>
          </a:bodyPr>
          <a:lstStyle/>
          <a:p>
            <a:r>
              <a:rPr lang="en-US" i="1" dirty="0">
                <a:solidFill>
                  <a:schemeClr val="bg1"/>
                </a:solidFill>
              </a:rPr>
              <a:t>Useless Arithmetic: Why Environmental Scientists Can't Predict the </a:t>
            </a:r>
            <a:r>
              <a:rPr lang="en-US" i="1" dirty="0" smtClean="0">
                <a:solidFill>
                  <a:schemeClr val="bg1"/>
                </a:solidFill>
              </a:rPr>
              <a:t>Future </a:t>
            </a:r>
            <a:r>
              <a:rPr lang="en-US" dirty="0" smtClean="0">
                <a:solidFill>
                  <a:schemeClr val="bg1"/>
                </a:solidFill>
              </a:rPr>
              <a:t>by </a:t>
            </a:r>
            <a:r>
              <a:rPr lang="en-US" dirty="0">
                <a:solidFill>
                  <a:schemeClr val="bg1"/>
                </a:solidFill>
              </a:rPr>
              <a:t>Orrin </a:t>
            </a:r>
            <a:r>
              <a:rPr lang="en-US" dirty="0" err="1">
                <a:solidFill>
                  <a:schemeClr val="bg1"/>
                </a:solidFill>
              </a:rPr>
              <a:t>Pilkey</a:t>
            </a:r>
            <a:r>
              <a:rPr lang="en-US" dirty="0">
                <a:solidFill>
                  <a:schemeClr val="bg1"/>
                </a:solidFill>
              </a:rPr>
              <a:t> &amp; Linda </a:t>
            </a:r>
            <a:r>
              <a:rPr lang="en-US" dirty="0" err="1">
                <a:solidFill>
                  <a:schemeClr val="bg1"/>
                </a:solidFill>
              </a:rPr>
              <a:t>Pilkey</a:t>
            </a:r>
            <a:r>
              <a:rPr lang="en-US" dirty="0">
                <a:solidFill>
                  <a:schemeClr val="bg1"/>
                </a:solidFill>
              </a:rPr>
              <a:t>-Jarvis</a:t>
            </a:r>
          </a:p>
          <a:p>
            <a:r>
              <a:rPr lang="en-US" dirty="0">
                <a:solidFill>
                  <a:schemeClr val="bg1"/>
                </a:solidFill>
              </a:rPr>
              <a:t>Columbia University Press: 2007. </a:t>
            </a:r>
          </a:p>
        </p:txBody>
      </p:sp>
      <p:sp>
        <p:nvSpPr>
          <p:cNvPr id="5" name="Rectangle 4"/>
          <p:cNvSpPr/>
          <p:nvPr/>
        </p:nvSpPr>
        <p:spPr>
          <a:xfrm>
            <a:off x="5556964" y="4454011"/>
            <a:ext cx="3183684" cy="369332"/>
          </a:xfrm>
          <a:prstGeom prst="rect">
            <a:avLst/>
          </a:prstGeom>
        </p:spPr>
        <p:txBody>
          <a:bodyPr wrap="none">
            <a:spAutoFit/>
          </a:bodyPr>
          <a:lstStyle/>
          <a:p>
            <a:r>
              <a:rPr lang="en-US" dirty="0"/>
              <a:t>Nature 447, 35-37 (3 May 2007)</a:t>
            </a:r>
          </a:p>
        </p:txBody>
      </p:sp>
    </p:spTree>
    <p:extLst>
      <p:ext uri="{BB962C8B-B14F-4D97-AF65-F5344CB8AC3E}">
        <p14:creationId xmlns:p14="http://schemas.microsoft.com/office/powerpoint/2010/main" val="30158437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264" r="4404"/>
          <a:stretch/>
        </p:blipFill>
        <p:spPr>
          <a:xfrm>
            <a:off x="323576" y="413110"/>
            <a:ext cx="8436148" cy="5415151"/>
          </a:xfrm>
          <a:prstGeom prst="rect">
            <a:avLst/>
          </a:prstGeom>
        </p:spPr>
      </p:pic>
      <p:sp>
        <p:nvSpPr>
          <p:cNvPr id="3" name="TextBox 2"/>
          <p:cNvSpPr txBox="1"/>
          <p:nvPr/>
        </p:nvSpPr>
        <p:spPr>
          <a:xfrm>
            <a:off x="6563858" y="6267458"/>
            <a:ext cx="1483693" cy="369332"/>
          </a:xfrm>
          <a:prstGeom prst="rect">
            <a:avLst/>
          </a:prstGeom>
          <a:noFill/>
        </p:spPr>
        <p:txBody>
          <a:bodyPr wrap="square" rtlCol="0">
            <a:spAutoFit/>
          </a:bodyPr>
          <a:lstStyle/>
          <a:p>
            <a:r>
              <a:rPr lang="en-US" dirty="0" smtClean="0">
                <a:solidFill>
                  <a:srgbClr val="FFFFFF"/>
                </a:solidFill>
              </a:rPr>
              <a:t>PAN 5.4</a:t>
            </a:r>
            <a:endParaRPr lang="en-US" dirty="0">
              <a:solidFill>
                <a:srgbClr val="FFFFFF"/>
              </a:solidFill>
            </a:endParaRPr>
          </a:p>
        </p:txBody>
      </p:sp>
    </p:spTree>
    <p:extLst>
      <p:ext uri="{BB962C8B-B14F-4D97-AF65-F5344CB8AC3E}">
        <p14:creationId xmlns:p14="http://schemas.microsoft.com/office/powerpoint/2010/main" val="38115872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61" y="305275"/>
            <a:ext cx="8573072" cy="6463308"/>
          </a:xfrm>
          <a:prstGeom prst="rect">
            <a:avLst/>
          </a:prstGeom>
          <a:noFill/>
        </p:spPr>
        <p:txBody>
          <a:bodyPr wrap="square" rtlCol="0">
            <a:spAutoFit/>
          </a:bodyPr>
          <a:lstStyle/>
          <a:p>
            <a:r>
              <a:rPr lang="en-US" sz="2000" dirty="0">
                <a:solidFill>
                  <a:srgbClr val="FFFF00"/>
                </a:solidFill>
              </a:rPr>
              <a:t>"Above all, users of predictions, along with other stakeholders in the prediction process, must question predictions. For this questioning to be effective, predictions must be as transparent as possible to the user. In particular, assumptions, model limitations, and weaknesses in input data should be forthrightly discussed. Institutional motives must be questioned and revealed... The prediction process must be open to external scrutiny. </a:t>
            </a:r>
          </a:p>
          <a:p>
            <a:r>
              <a:rPr lang="en-US" sz="2000" dirty="0">
                <a:solidFill>
                  <a:srgbClr val="FFFF00"/>
                </a:solidFill>
              </a:rPr>
              <a:t> </a:t>
            </a:r>
          </a:p>
          <a:p>
            <a:r>
              <a:rPr lang="en-US" sz="2000" dirty="0">
                <a:solidFill>
                  <a:srgbClr val="FFFF00"/>
                </a:solidFill>
              </a:rPr>
              <a:t>	Openness is important for many reasons but perhaps the most interesting and least obvious is that the technical products of predictions are likely to be "better" - both more robust scientifically and more effectively integrated into the democratic process - when predictive research is subjected to the tough love of democratic discourse... </a:t>
            </a:r>
          </a:p>
          <a:p>
            <a:r>
              <a:rPr lang="en-US" sz="2000" dirty="0">
                <a:solidFill>
                  <a:srgbClr val="FFFF00"/>
                </a:solidFill>
              </a:rPr>
              <a:t> </a:t>
            </a:r>
          </a:p>
          <a:p>
            <a:r>
              <a:rPr lang="en-US" sz="2000" dirty="0">
                <a:solidFill>
                  <a:srgbClr val="FFFF00"/>
                </a:solidFill>
              </a:rPr>
              <a:t>	Uncertainties must be clearly understood and articulated by scientists, so users understand their implications. If scientists do not understand the uncertainties - which is often the case - they must say so. Failure to understand and articulate uncertainties contributes to poor decisions that undermine relations among scientists and policy makers</a:t>
            </a:r>
            <a:r>
              <a:rPr lang="en-US" sz="2000" dirty="0" smtClean="0">
                <a:solidFill>
                  <a:srgbClr val="FFFF00"/>
                </a:solidFill>
              </a:rPr>
              <a:t>.”</a:t>
            </a:r>
          </a:p>
          <a:p>
            <a:endParaRPr lang="en-US" dirty="0">
              <a:solidFill>
                <a:srgbClr val="FFFF00"/>
              </a:solidFill>
            </a:endParaRPr>
          </a:p>
          <a:p>
            <a:pPr algn="ctr"/>
            <a:r>
              <a:rPr lang="en-US" dirty="0" err="1">
                <a:solidFill>
                  <a:schemeClr val="bg1"/>
                </a:solidFill>
              </a:rPr>
              <a:t>Sarewitz</a:t>
            </a:r>
            <a:r>
              <a:rPr lang="en-US" dirty="0">
                <a:solidFill>
                  <a:schemeClr val="bg1"/>
                </a:solidFill>
              </a:rPr>
              <a:t> et al. (2000) </a:t>
            </a:r>
          </a:p>
          <a:p>
            <a:endParaRPr lang="en-US" dirty="0">
              <a:solidFill>
                <a:srgbClr val="FFFF00"/>
              </a:solidFill>
            </a:endParaRPr>
          </a:p>
        </p:txBody>
      </p:sp>
    </p:spTree>
    <p:extLst>
      <p:ext uri="{BB962C8B-B14F-4D97-AF65-F5344CB8AC3E}">
        <p14:creationId xmlns:p14="http://schemas.microsoft.com/office/powerpoint/2010/main" val="39262346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825" y="5763238"/>
            <a:ext cx="8344290" cy="923330"/>
          </a:xfrm>
          <a:prstGeom prst="rect">
            <a:avLst/>
          </a:prstGeom>
          <a:noFill/>
        </p:spPr>
        <p:txBody>
          <a:bodyPr wrap="square" rtlCol="0">
            <a:spAutoFit/>
          </a:bodyPr>
          <a:lstStyle/>
          <a:p>
            <a:r>
              <a:rPr lang="en-US" b="1" dirty="0" smtClean="0">
                <a:solidFill>
                  <a:srgbClr val="FFFF00"/>
                </a:solidFill>
              </a:rPr>
              <a:t>PAN 5.7</a:t>
            </a:r>
            <a:r>
              <a:rPr lang="en-US" b="1" dirty="0">
                <a:solidFill>
                  <a:srgbClr val="FFFF00"/>
                </a:solidFill>
              </a:rPr>
              <a:t>: Comparison of earthquake hazard, described as peak ground acceleration as a percentage of the acceleration of gravity expected with 2% risk in 50 years, predicted by various assumptions. (Stein et al., 2012</a:t>
            </a:r>
            <a:r>
              <a:rPr lang="en-US" b="1" dirty="0" smtClean="0">
                <a:solidFill>
                  <a:srgbClr val="FFFF00"/>
                </a:solidFill>
              </a:rPr>
              <a:t>)</a:t>
            </a:r>
            <a:endParaRPr lang="en-US" dirty="0">
              <a:solidFill>
                <a:srgbClr val="FFFF00"/>
              </a:solidFill>
            </a:endParaRP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l="1872" t="2592" r="2940"/>
          <a:stretch>
            <a:fillRect/>
          </a:stretch>
        </p:blipFill>
        <p:spPr bwMode="auto">
          <a:xfrm>
            <a:off x="900627" y="165173"/>
            <a:ext cx="74676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3744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1552" y="5757040"/>
            <a:ext cx="1210694" cy="461665"/>
          </a:xfrm>
          <a:prstGeom prst="rect">
            <a:avLst/>
          </a:prstGeom>
          <a:noFill/>
        </p:spPr>
        <p:txBody>
          <a:bodyPr wrap="square" rtlCol="0">
            <a:spAutoFit/>
          </a:bodyPr>
          <a:lstStyle/>
          <a:p>
            <a:r>
              <a:rPr lang="en-US" sz="2400" b="1" dirty="0" smtClean="0">
                <a:solidFill>
                  <a:srgbClr val="FFFF00"/>
                </a:solidFill>
              </a:rPr>
              <a:t>PAN 5.8</a:t>
            </a:r>
            <a:endParaRPr lang="en-US" sz="2400" dirty="0">
              <a:solidFill>
                <a:srgbClr val="FFFF00"/>
              </a:solidFill>
            </a:endParaRPr>
          </a:p>
        </p:txBody>
      </p:sp>
      <p:pic>
        <p:nvPicPr>
          <p:cNvPr id="7" name="Picture 6" descr="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8" y="492876"/>
            <a:ext cx="8790862" cy="2712074"/>
          </a:xfrm>
          <a:prstGeom prst="rect">
            <a:avLst/>
          </a:prstGeom>
        </p:spPr>
      </p:pic>
      <p:pic>
        <p:nvPicPr>
          <p:cNvPr id="10" name="Picture 9" descr="panfig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78" y="3975339"/>
            <a:ext cx="6121147" cy="1579907"/>
          </a:xfrm>
          <a:prstGeom prst="rect">
            <a:avLst/>
          </a:prstGeom>
        </p:spPr>
      </p:pic>
      <p:sp>
        <p:nvSpPr>
          <p:cNvPr id="11" name="TextBox 10"/>
          <p:cNvSpPr txBox="1"/>
          <p:nvPr/>
        </p:nvSpPr>
        <p:spPr>
          <a:xfrm>
            <a:off x="2100917" y="5607986"/>
            <a:ext cx="4261159" cy="369332"/>
          </a:xfrm>
          <a:prstGeom prst="rect">
            <a:avLst/>
          </a:prstGeom>
          <a:noFill/>
        </p:spPr>
        <p:txBody>
          <a:bodyPr wrap="square" rtlCol="0">
            <a:spAutoFit/>
          </a:bodyPr>
          <a:lstStyle/>
          <a:p>
            <a:r>
              <a:rPr lang="en-US" dirty="0" smtClean="0">
                <a:solidFill>
                  <a:srgbClr val="FFFF00"/>
                </a:solidFill>
              </a:rPr>
              <a:t>50%				   30%			20%</a:t>
            </a:r>
            <a:endParaRPr lang="en-US" dirty="0">
              <a:solidFill>
                <a:srgbClr val="FFFF00"/>
              </a:solidFill>
            </a:endParaRPr>
          </a:p>
        </p:txBody>
      </p:sp>
    </p:spTree>
    <p:extLst>
      <p:ext uri="{BB962C8B-B14F-4D97-AF65-F5344CB8AC3E}">
        <p14:creationId xmlns:p14="http://schemas.microsoft.com/office/powerpoint/2010/main" val="35563665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 Box 4"/>
          <p:cNvSpPr txBox="1">
            <a:spLocks noChangeArrowheads="1"/>
          </p:cNvSpPr>
          <p:nvPr/>
        </p:nvSpPr>
        <p:spPr bwMode="auto">
          <a:xfrm>
            <a:off x="228600" y="228600"/>
            <a:ext cx="868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i="0">
                <a:solidFill>
                  <a:srgbClr val="FFFF00"/>
                </a:solidFill>
                <a:latin typeface="Helvetica" charset="0"/>
              </a:rPr>
              <a:t>Challenge:  Users want predictions even if they</a:t>
            </a:r>
            <a:r>
              <a:rPr lang="ja-JP" altLang="en-US" i="0">
                <a:solidFill>
                  <a:srgbClr val="FFFF00"/>
                </a:solidFill>
                <a:latin typeface="Helvetica" charset="0"/>
              </a:rPr>
              <a:t>’</a:t>
            </a:r>
            <a:r>
              <a:rPr lang="en-US" altLang="ja-JP" i="0">
                <a:solidFill>
                  <a:srgbClr val="FFFF00"/>
                </a:solidFill>
                <a:latin typeface="Helvetica" charset="0"/>
              </a:rPr>
              <a:t>re poor</a:t>
            </a:r>
          </a:p>
          <a:p>
            <a:pPr algn="ctr"/>
            <a:endParaRPr lang="en-US" i="0">
              <a:solidFill>
                <a:srgbClr val="FFFF00"/>
              </a:solidFill>
              <a:latin typeface="Helvetica" charset="0"/>
            </a:endParaRPr>
          </a:p>
          <a:p>
            <a:pPr algn="ctr"/>
            <a:r>
              <a:rPr lang="en-US" i="0">
                <a:solidFill>
                  <a:srgbClr val="FFFF00"/>
                </a:solidFill>
                <a:latin typeface="Helvetica" charset="0"/>
              </a:rPr>
              <a:t>Future Nobel Prize winner Kenneth Arrow served as a military weather forecaster. As he described, </a:t>
            </a:r>
          </a:p>
          <a:p>
            <a:pPr algn="ctr"/>
            <a:endParaRPr lang="en-US" i="0">
              <a:solidFill>
                <a:srgbClr val="00FF00"/>
              </a:solidFill>
              <a:latin typeface="Helvetica" charset="0"/>
            </a:endParaRPr>
          </a:p>
          <a:p>
            <a:pPr algn="ctr"/>
            <a:r>
              <a:rPr lang="ja-JP" altLang="en-US" i="0">
                <a:solidFill>
                  <a:srgbClr val="00FF00"/>
                </a:solidFill>
                <a:latin typeface="Helvetica" charset="0"/>
              </a:rPr>
              <a:t>“</a:t>
            </a:r>
            <a:r>
              <a:rPr lang="en-US" altLang="ja-JP" i="0">
                <a:solidFill>
                  <a:srgbClr val="00FF00"/>
                </a:solidFill>
                <a:latin typeface="Helvetica" charset="0"/>
              </a:rPr>
              <a:t>my colleagues had the responsibility of preparing long-range weather forecasts, i.e., for the following month. The statisticians among us subjected these forecasts to verification and found they differed in no way from chance. The forecasters themselves were convinced and requested that the forecasts be discontinued. </a:t>
            </a:r>
          </a:p>
          <a:p>
            <a:pPr algn="ctr"/>
            <a:endParaRPr lang="en-US" i="0">
              <a:solidFill>
                <a:srgbClr val="00FF00"/>
              </a:solidFill>
              <a:latin typeface="Helvetica" charset="0"/>
            </a:endParaRPr>
          </a:p>
        </p:txBody>
      </p:sp>
      <p:sp>
        <p:nvSpPr>
          <p:cNvPr id="2" name="Footer Placeholder 1"/>
          <p:cNvSpPr>
            <a:spLocks noGrp="1"/>
          </p:cNvSpPr>
          <p:nvPr>
            <p:ph type="ftr" sz="quarter" idx="11"/>
          </p:nvPr>
        </p:nvSpPr>
        <p:spPr/>
        <p:txBody>
          <a:bodyPr/>
          <a:lstStyle/>
          <a:p>
            <a:r>
              <a:rPr lang="en-US" smtClean="0"/>
              <a:t>Lecture 5</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33</a:t>
            </a:fld>
            <a:endParaRPr lang="en-US"/>
          </a:p>
        </p:txBody>
      </p:sp>
    </p:spTree>
    <p:extLst>
      <p:ext uri="{BB962C8B-B14F-4D97-AF65-F5344CB8AC3E}">
        <p14:creationId xmlns:p14="http://schemas.microsoft.com/office/powerpoint/2010/main" val="4152931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2"/>
          <p:cNvSpPr txBox="1">
            <a:spLocks noChangeArrowheads="1"/>
          </p:cNvSpPr>
          <p:nvPr/>
        </p:nvSpPr>
        <p:spPr bwMode="auto">
          <a:xfrm>
            <a:off x="228600" y="228600"/>
            <a:ext cx="86868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i="0">
                <a:solidFill>
                  <a:srgbClr val="FFFF00"/>
                </a:solidFill>
                <a:latin typeface="Helvetica" charset="0"/>
              </a:rPr>
              <a:t>Challenge:  Users want predictions even if they</a:t>
            </a:r>
            <a:r>
              <a:rPr lang="ja-JP" altLang="en-US" i="0">
                <a:solidFill>
                  <a:srgbClr val="FFFF00"/>
                </a:solidFill>
                <a:latin typeface="Helvetica" charset="0"/>
              </a:rPr>
              <a:t>’</a:t>
            </a:r>
            <a:r>
              <a:rPr lang="en-US" altLang="ja-JP" i="0">
                <a:solidFill>
                  <a:srgbClr val="FFFF00"/>
                </a:solidFill>
                <a:latin typeface="Helvetica" charset="0"/>
              </a:rPr>
              <a:t>re poor</a:t>
            </a:r>
          </a:p>
          <a:p>
            <a:pPr algn="ctr"/>
            <a:endParaRPr lang="en-US" i="0">
              <a:solidFill>
                <a:srgbClr val="FFFF00"/>
              </a:solidFill>
              <a:latin typeface="Helvetica" charset="0"/>
            </a:endParaRPr>
          </a:p>
          <a:p>
            <a:pPr algn="ctr"/>
            <a:r>
              <a:rPr lang="en-US" i="0">
                <a:solidFill>
                  <a:srgbClr val="FFFF00"/>
                </a:solidFill>
                <a:latin typeface="Helvetica" charset="0"/>
              </a:rPr>
              <a:t>Future Nobel Prize winner Kenneth Arrow served as a military weather forecaster. As he described, </a:t>
            </a:r>
          </a:p>
          <a:p>
            <a:pPr algn="ctr"/>
            <a:endParaRPr lang="en-US" i="0">
              <a:solidFill>
                <a:srgbClr val="00FF00"/>
              </a:solidFill>
              <a:latin typeface="Helvetica" charset="0"/>
            </a:endParaRPr>
          </a:p>
          <a:p>
            <a:pPr algn="ctr"/>
            <a:r>
              <a:rPr lang="ja-JP" altLang="en-US" i="0">
                <a:solidFill>
                  <a:srgbClr val="00FF00"/>
                </a:solidFill>
                <a:latin typeface="Helvetica" charset="0"/>
              </a:rPr>
              <a:t>“</a:t>
            </a:r>
            <a:r>
              <a:rPr lang="en-US" altLang="ja-JP" i="0">
                <a:solidFill>
                  <a:srgbClr val="00FF00"/>
                </a:solidFill>
                <a:latin typeface="Helvetica" charset="0"/>
              </a:rPr>
              <a:t>my colleagues had the responsibility of preparing long-range weather forecasts, i.e., for the following month. The statisticians among us subjected these forecasts to verification and found they differed in no way from chance. The forecasters themselves were convinced and requested that the forecasts be discontinued. </a:t>
            </a:r>
          </a:p>
          <a:p>
            <a:pPr algn="ctr"/>
            <a:endParaRPr lang="en-US" i="0">
              <a:solidFill>
                <a:srgbClr val="00FF00"/>
              </a:solidFill>
              <a:latin typeface="Helvetica" charset="0"/>
            </a:endParaRPr>
          </a:p>
          <a:p>
            <a:pPr algn="ctr"/>
            <a:r>
              <a:rPr lang="en-US" i="0">
                <a:solidFill>
                  <a:srgbClr val="00FF00"/>
                </a:solidFill>
                <a:latin typeface="Helvetica" charset="0"/>
              </a:rPr>
              <a:t>The reply read approximately: </a:t>
            </a:r>
            <a:r>
              <a:rPr lang="en-US" i="0">
                <a:solidFill>
                  <a:schemeClr val="bg1"/>
                </a:solidFill>
                <a:latin typeface="Helvetica" charset="0"/>
              </a:rPr>
              <a:t>"The commanding general is well aware that the forecasts are no good. However, he needs them for planning purposes." </a:t>
            </a:r>
          </a:p>
          <a:p>
            <a:pPr algn="ctr"/>
            <a:endParaRPr lang="en-US" i="0">
              <a:solidFill>
                <a:schemeClr val="bg1"/>
              </a:solidFill>
              <a:latin typeface="Helvetica" charset="0"/>
            </a:endParaRPr>
          </a:p>
          <a:p>
            <a:pPr algn="ctr"/>
            <a:r>
              <a:rPr lang="en-US" sz="2000" i="0">
                <a:solidFill>
                  <a:srgbClr val="00FF00"/>
                </a:solidFill>
                <a:latin typeface="Times New Roman" charset="0"/>
              </a:rPr>
              <a:t>Gardner, D., Future Babble: </a:t>
            </a:r>
            <a:r>
              <a:rPr lang="en-US" sz="2000">
                <a:solidFill>
                  <a:srgbClr val="00FF00"/>
                </a:solidFill>
                <a:latin typeface="Times New Roman" charset="0"/>
              </a:rPr>
              <a:t>Why Expert Predictions Fail - and Why We Believe Them Anyway</a:t>
            </a:r>
            <a:r>
              <a:rPr lang="en-US" sz="2000" i="0">
                <a:solidFill>
                  <a:srgbClr val="00FF00"/>
                </a:solidFill>
                <a:latin typeface="Times New Roman" charset="0"/>
              </a:rPr>
              <a:t>, 2010</a:t>
            </a:r>
          </a:p>
        </p:txBody>
      </p:sp>
      <p:sp>
        <p:nvSpPr>
          <p:cNvPr id="2" name="Footer Placeholder 1"/>
          <p:cNvSpPr>
            <a:spLocks noGrp="1"/>
          </p:cNvSpPr>
          <p:nvPr>
            <p:ph type="ftr" sz="quarter" idx="11"/>
          </p:nvPr>
        </p:nvSpPr>
        <p:spPr/>
        <p:txBody>
          <a:bodyPr/>
          <a:lstStyle/>
          <a:p>
            <a:r>
              <a:rPr lang="en-US" smtClean="0"/>
              <a:t>Lecture 5</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34</a:t>
            </a:fld>
            <a:endParaRPr lang="en-US"/>
          </a:p>
        </p:txBody>
      </p:sp>
    </p:spTree>
    <p:extLst>
      <p:ext uri="{BB962C8B-B14F-4D97-AF65-F5344CB8AC3E}">
        <p14:creationId xmlns:p14="http://schemas.microsoft.com/office/powerpoint/2010/main" val="1123991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869" y="308625"/>
            <a:ext cx="7560899" cy="3108544"/>
          </a:xfrm>
          <a:prstGeom prst="rect">
            <a:avLst/>
          </a:prstGeom>
          <a:noFill/>
        </p:spPr>
        <p:txBody>
          <a:bodyPr wrap="square" rtlCol="0">
            <a:spAutoFit/>
          </a:bodyPr>
          <a:lstStyle/>
          <a:p>
            <a:r>
              <a:rPr lang="en-US" sz="2800" dirty="0" smtClean="0">
                <a:solidFill>
                  <a:srgbClr val="FFFF00"/>
                </a:solidFill>
              </a:rPr>
              <a:t>CQ: Drug </a:t>
            </a:r>
            <a:r>
              <a:rPr lang="en-US" sz="2800" dirty="0">
                <a:solidFill>
                  <a:srgbClr val="FFFF00"/>
                </a:solidFill>
              </a:rPr>
              <a:t>company biologists who examined the results of important </a:t>
            </a:r>
            <a:r>
              <a:rPr lang="en-US" sz="2800" dirty="0" smtClean="0">
                <a:solidFill>
                  <a:srgbClr val="FFFF00"/>
                </a:solidFill>
              </a:rPr>
              <a:t>scientific </a:t>
            </a:r>
            <a:r>
              <a:rPr lang="en-US" sz="2800" dirty="0">
                <a:solidFill>
                  <a:srgbClr val="FFFF00"/>
                </a:solidFill>
              </a:rPr>
              <a:t>studies about cancer have found that less than a quarter of the results can be </a:t>
            </a:r>
            <a:r>
              <a:rPr lang="en-US" sz="2800" dirty="0" smtClean="0">
                <a:solidFill>
                  <a:srgbClr val="FFFF00"/>
                </a:solidFill>
              </a:rPr>
              <a:t>replicated. </a:t>
            </a:r>
            <a:r>
              <a:rPr lang="en-US" sz="2800" dirty="0">
                <a:solidFill>
                  <a:srgbClr val="FFFF00"/>
                </a:solidFill>
              </a:rPr>
              <a:t>What might be the causes of these problems? </a:t>
            </a:r>
          </a:p>
          <a:p>
            <a:endParaRPr lang="en-US" sz="2800" dirty="0">
              <a:solidFill>
                <a:srgbClr val="FFFF00"/>
              </a:solidFill>
            </a:endParaRPr>
          </a:p>
          <a:p>
            <a:endParaRPr lang="en-US" sz="2800" dirty="0">
              <a:solidFill>
                <a:srgbClr val="FFFF00"/>
              </a:solidFill>
            </a:endParaRPr>
          </a:p>
        </p:txBody>
      </p:sp>
      <p:pic>
        <p:nvPicPr>
          <p:cNvPr id="3" name="Picture 2"/>
          <p:cNvPicPr>
            <a:picLocks noChangeAspect="1"/>
          </p:cNvPicPr>
          <p:nvPr/>
        </p:nvPicPr>
        <p:blipFill>
          <a:blip r:embed="rId2"/>
          <a:stretch>
            <a:fillRect/>
          </a:stretch>
        </p:blipFill>
        <p:spPr>
          <a:xfrm>
            <a:off x="154305" y="3077081"/>
            <a:ext cx="8871000" cy="3394611"/>
          </a:xfrm>
          <a:prstGeom prst="rect">
            <a:avLst/>
          </a:prstGeom>
        </p:spPr>
      </p:pic>
    </p:spTree>
    <p:extLst>
      <p:ext uri="{BB962C8B-B14F-4D97-AF65-F5344CB8AC3E}">
        <p14:creationId xmlns:p14="http://schemas.microsoft.com/office/powerpoint/2010/main" val="27958126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Lecture 5</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36</a:t>
            </a:fld>
            <a:endParaRPr lang="en-US"/>
          </a:p>
        </p:txBody>
      </p:sp>
    </p:spTree>
    <p:extLst>
      <p:ext uri="{BB962C8B-B14F-4D97-AF65-F5344CB8AC3E}">
        <p14:creationId xmlns:p14="http://schemas.microsoft.com/office/powerpoint/2010/main" val="1552447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nfig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74" y="572057"/>
            <a:ext cx="8467979" cy="3653329"/>
          </a:xfrm>
          <a:prstGeom prst="rect">
            <a:avLst/>
          </a:prstGeom>
        </p:spPr>
      </p:pic>
      <p:sp>
        <p:nvSpPr>
          <p:cNvPr id="3" name="TextBox 2"/>
          <p:cNvSpPr txBox="1"/>
          <p:nvPr/>
        </p:nvSpPr>
        <p:spPr>
          <a:xfrm>
            <a:off x="622830" y="4676811"/>
            <a:ext cx="8023517" cy="1938992"/>
          </a:xfrm>
          <a:prstGeom prst="rect">
            <a:avLst/>
          </a:prstGeom>
          <a:noFill/>
        </p:spPr>
        <p:txBody>
          <a:bodyPr wrap="square" rtlCol="0">
            <a:spAutoFit/>
          </a:bodyPr>
          <a:lstStyle/>
          <a:p>
            <a:r>
              <a:rPr lang="en-US" sz="2400" b="1" dirty="0" smtClean="0">
                <a:solidFill>
                  <a:srgbClr val="FFFF00"/>
                </a:solidFill>
              </a:rPr>
              <a:t>PAN 5.2</a:t>
            </a:r>
            <a:r>
              <a:rPr lang="en-US" sz="2400" b="1" dirty="0">
                <a:solidFill>
                  <a:srgbClr val="FFFF00"/>
                </a:solidFill>
              </a:rPr>
              <a:t>: Comparison of the rise in global temperature by the year 2009 predicted by various climate models. For various scenarios of carbon emissions - B1, B2, , etc. - the vertical band shows the different predicted warming. (IPCC, 2007)</a:t>
            </a:r>
            <a:endParaRPr lang="en-US" sz="24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3395866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028"/>
          <p:cNvPicPr>
            <a:picLocks noChangeAspect="1" noChangeArrowheads="1"/>
          </p:cNvPicPr>
          <p:nvPr/>
        </p:nvPicPr>
        <p:blipFill>
          <a:blip r:embed="rId3">
            <a:extLst>
              <a:ext uri="{28A0092B-C50C-407E-A947-70E740481C1C}">
                <a14:useLocalDpi xmlns:a14="http://schemas.microsoft.com/office/drawing/2010/main" val="0"/>
              </a:ext>
            </a:extLst>
          </a:blip>
          <a:srcRect l="2000" t="2179" r="3999"/>
          <a:stretch>
            <a:fillRect/>
          </a:stretch>
        </p:blipFill>
        <p:spPr bwMode="auto">
          <a:xfrm>
            <a:off x="152400" y="187325"/>
            <a:ext cx="7162800" cy="65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1029"/>
          <p:cNvSpPr txBox="1">
            <a:spLocks noChangeArrowheads="1"/>
          </p:cNvSpPr>
          <p:nvPr/>
        </p:nvSpPr>
        <p:spPr bwMode="auto">
          <a:xfrm>
            <a:off x="7391400" y="1828800"/>
            <a:ext cx="16764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a:solidFill>
                  <a:srgbClr val="FFFF00"/>
                </a:solidFill>
              </a:rPr>
              <a:t>If it had been a weekday,</a:t>
            </a:r>
          </a:p>
          <a:p>
            <a:pPr>
              <a:spcBef>
                <a:spcPct val="50000"/>
              </a:spcBef>
            </a:pPr>
            <a:r>
              <a:rPr lang="en-US">
                <a:solidFill>
                  <a:srgbClr val="FFFF00"/>
                </a:solidFill>
              </a:rPr>
              <a:t>Major cost</a:t>
            </a:r>
          </a:p>
        </p:txBody>
      </p:sp>
    </p:spTree>
    <p:extLst>
      <p:ext uri="{BB962C8B-B14F-4D97-AF65-F5344CB8AC3E}">
        <p14:creationId xmlns:p14="http://schemas.microsoft.com/office/powerpoint/2010/main" val="3595193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026"/>
          <p:cNvPicPr>
            <a:picLocks noChangeAspect="1" noChangeArrowheads="1"/>
          </p:cNvPicPr>
          <p:nvPr/>
        </p:nvPicPr>
        <p:blipFill>
          <a:blip r:embed="rId3">
            <a:extLst>
              <a:ext uri="{28A0092B-C50C-407E-A947-70E740481C1C}">
                <a14:useLocalDpi xmlns:a14="http://schemas.microsoft.com/office/drawing/2010/main" val="0"/>
              </a:ext>
            </a:extLst>
          </a:blip>
          <a:srcRect r="4437"/>
          <a:stretch>
            <a:fillRect/>
          </a:stretch>
        </p:blipFill>
        <p:spPr bwMode="auto">
          <a:xfrm>
            <a:off x="3294063" y="76200"/>
            <a:ext cx="5316537"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1027"/>
          <p:cNvSpPr>
            <a:spLocks noGrp="1" noChangeArrowheads="1"/>
          </p:cNvSpPr>
          <p:nvPr>
            <p:ph type="title"/>
          </p:nvPr>
        </p:nvSpPr>
        <p:spPr>
          <a:xfrm>
            <a:off x="152400" y="2667000"/>
            <a:ext cx="2743200" cy="1143000"/>
          </a:xfrm>
        </p:spPr>
        <p:txBody>
          <a:bodyPr>
            <a:normAutofit fontScale="90000"/>
          </a:bodyPr>
          <a:lstStyle/>
          <a:p>
            <a:r>
              <a:rPr lang="en-US" dirty="0">
                <a:solidFill>
                  <a:srgbClr val="FFFF00"/>
                </a:solidFill>
                <a:latin typeface="Arial" charset="0"/>
                <a:ea typeface="ＭＳ Ｐゴシック" charset="0"/>
                <a:cs typeface="ＭＳ Ｐゴシック" charset="0"/>
              </a:rPr>
              <a:t>2008:</a:t>
            </a:r>
            <a:br>
              <a:rPr lang="en-US" dirty="0">
                <a:solidFill>
                  <a:srgbClr val="FFFF00"/>
                </a:solidFill>
                <a:latin typeface="Arial" charset="0"/>
                <a:ea typeface="ＭＳ Ｐゴシック" charset="0"/>
                <a:cs typeface="ＭＳ Ｐゴシック" charset="0"/>
              </a:rPr>
            </a:br>
            <a:r>
              <a:rPr lang="en-US" dirty="0">
                <a:solidFill>
                  <a:srgbClr val="FFFF00"/>
                </a:solidFill>
                <a:latin typeface="Arial" charset="0"/>
                <a:ea typeface="ＭＳ Ｐゴシック" charset="0"/>
                <a:cs typeface="ＭＳ Ｐゴシック" charset="0"/>
              </a:rPr>
              <a:t/>
            </a:r>
            <a:br>
              <a:rPr lang="en-US" dirty="0">
                <a:solidFill>
                  <a:srgbClr val="FFFF00"/>
                </a:solidFill>
                <a:latin typeface="Arial" charset="0"/>
                <a:ea typeface="ＭＳ Ｐゴシック" charset="0"/>
                <a:cs typeface="ＭＳ Ｐゴシック" charset="0"/>
              </a:rPr>
            </a:br>
            <a:r>
              <a:rPr lang="en-US" dirty="0">
                <a:solidFill>
                  <a:srgbClr val="FFFF00"/>
                </a:solidFill>
                <a:latin typeface="Arial" charset="0"/>
                <a:ea typeface="ＭＳ Ｐゴシック" charset="0"/>
                <a:cs typeface="ＭＳ Ｐゴシック" charset="0"/>
              </a:rPr>
              <a:t>Hurricane Ike predicted to hit Miami</a:t>
            </a:r>
            <a:endParaRPr lang="en-US" sz="2400" dirty="0">
              <a:solidFill>
                <a:schemeClr val="tx1"/>
              </a:solidFill>
              <a:latin typeface="Arial" charset="0"/>
              <a:ea typeface="ＭＳ Ｐゴシック" charset="0"/>
              <a:cs typeface="ＭＳ Ｐゴシック" charset="0"/>
            </a:endParaRPr>
          </a:p>
        </p:txBody>
      </p:sp>
      <p:sp>
        <p:nvSpPr>
          <p:cNvPr id="2" name="TextBox 1"/>
          <p:cNvSpPr txBox="1"/>
          <p:nvPr/>
        </p:nvSpPr>
        <p:spPr>
          <a:xfrm>
            <a:off x="908953" y="6350576"/>
            <a:ext cx="1070820" cy="369332"/>
          </a:xfrm>
          <a:prstGeom prst="rect">
            <a:avLst/>
          </a:prstGeom>
          <a:noFill/>
        </p:spPr>
        <p:txBody>
          <a:bodyPr wrap="square" rtlCol="0">
            <a:spAutoFit/>
          </a:bodyPr>
          <a:lstStyle/>
          <a:p>
            <a:r>
              <a:rPr lang="en-US" dirty="0" smtClean="0">
                <a:solidFill>
                  <a:schemeClr val="bg1">
                    <a:lumMod val="95000"/>
                  </a:schemeClr>
                </a:solidFill>
              </a:rPr>
              <a:t>PAN 5.1</a:t>
            </a:r>
            <a:endParaRPr lang="en-US" dirty="0">
              <a:solidFill>
                <a:schemeClr val="bg1">
                  <a:lumMod val="95000"/>
                </a:schemeClr>
              </a:solidFill>
            </a:endParaRPr>
          </a:p>
        </p:txBody>
      </p:sp>
      <p:sp>
        <p:nvSpPr>
          <p:cNvPr id="3" name="Footer Placeholder 2"/>
          <p:cNvSpPr>
            <a:spLocks noGrp="1"/>
          </p:cNvSpPr>
          <p:nvPr>
            <p:ph type="ftr" sz="quarter" idx="11"/>
          </p:nvPr>
        </p:nvSpPr>
        <p:spPr/>
        <p:txBody>
          <a:bodyPr/>
          <a:lstStyle/>
          <a:p>
            <a:r>
              <a:rPr lang="en-US" smtClean="0"/>
              <a:t>Lecture 5</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5</a:t>
            </a:fld>
            <a:endParaRPr lang="en-US"/>
          </a:p>
        </p:txBody>
      </p:sp>
    </p:spTree>
    <p:extLst>
      <p:ext uri="{BB962C8B-B14F-4D97-AF65-F5344CB8AC3E}">
        <p14:creationId xmlns:p14="http://schemas.microsoft.com/office/powerpoint/2010/main" val="2128445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26"/>
          <p:cNvSpPr>
            <a:spLocks noGrp="1" noChangeArrowheads="1"/>
          </p:cNvSpPr>
          <p:nvPr>
            <p:ph type="ctrTitle"/>
          </p:nvPr>
        </p:nvSpPr>
        <p:spPr>
          <a:xfrm>
            <a:off x="685800" y="152400"/>
            <a:ext cx="7772400" cy="1143000"/>
          </a:xfrm>
        </p:spPr>
        <p:txBody>
          <a:bodyPr/>
          <a:lstStyle/>
          <a:p>
            <a:r>
              <a:rPr lang="en-US">
                <a:solidFill>
                  <a:srgbClr val="FFFF00"/>
                </a:solidFill>
                <a:latin typeface="Arial" charset="0"/>
                <a:ea typeface="ＭＳ Ｐゴシック" charset="0"/>
                <a:cs typeface="ＭＳ Ｐゴシック" charset="0"/>
              </a:rPr>
              <a:t>Ike’s actual track</a:t>
            </a:r>
            <a:endParaRPr lang="en-US">
              <a:latin typeface="Arial" charset="0"/>
              <a:ea typeface="ＭＳ Ｐゴシック" charset="0"/>
              <a:cs typeface="ＭＳ Ｐゴシック" charset="0"/>
            </a:endParaRPr>
          </a:p>
        </p:txBody>
      </p:sp>
      <p:pic>
        <p:nvPicPr>
          <p:cNvPr id="95234" name="Picture 1027" descr="IKE08-t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775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932" y="6350576"/>
            <a:ext cx="1070820" cy="369332"/>
          </a:xfrm>
          <a:prstGeom prst="rect">
            <a:avLst/>
          </a:prstGeom>
          <a:noFill/>
        </p:spPr>
        <p:txBody>
          <a:bodyPr wrap="square" rtlCol="0">
            <a:spAutoFit/>
          </a:bodyPr>
          <a:lstStyle/>
          <a:p>
            <a:r>
              <a:rPr lang="en-US" dirty="0" smtClean="0">
                <a:solidFill>
                  <a:schemeClr val="bg1">
                    <a:lumMod val="95000"/>
                  </a:schemeClr>
                </a:solidFill>
              </a:rPr>
              <a:t>PAN 5.1</a:t>
            </a:r>
            <a:endParaRPr lang="en-US" dirty="0">
              <a:solidFill>
                <a:schemeClr val="bg1">
                  <a:lumMod val="95000"/>
                </a:schemeClr>
              </a:solidFill>
            </a:endParaRPr>
          </a:p>
        </p:txBody>
      </p:sp>
    </p:spTree>
    <p:extLst>
      <p:ext uri="{BB962C8B-B14F-4D97-AF65-F5344CB8AC3E}">
        <p14:creationId xmlns:p14="http://schemas.microsoft.com/office/powerpoint/2010/main" val="22340579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3">
            <a:extLst>
              <a:ext uri="{28A0092B-C50C-407E-A947-70E740481C1C}">
                <a14:useLocalDpi xmlns:a14="http://schemas.microsoft.com/office/drawing/2010/main" val="0"/>
              </a:ext>
            </a:extLst>
          </a:blip>
          <a:srcRect r="9302" b="15790"/>
          <a:stretch>
            <a:fillRect/>
          </a:stretch>
        </p:blipFill>
        <p:spPr bwMode="auto">
          <a:xfrm>
            <a:off x="228600" y="152400"/>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6"/>
          <p:cNvPicPr>
            <a:picLocks noChangeAspect="1" noChangeArrowheads="1"/>
          </p:cNvPicPr>
          <p:nvPr/>
        </p:nvPicPr>
        <p:blipFill>
          <a:blip r:embed="rId4">
            <a:extLst>
              <a:ext uri="{28A0092B-C50C-407E-A947-70E740481C1C}">
                <a14:useLocalDpi xmlns:a14="http://schemas.microsoft.com/office/drawing/2010/main" val="0"/>
              </a:ext>
            </a:extLst>
          </a:blip>
          <a:srcRect r="1543"/>
          <a:stretch>
            <a:fillRect/>
          </a:stretch>
        </p:blipFill>
        <p:spPr bwMode="auto">
          <a:xfrm>
            <a:off x="76200" y="914400"/>
            <a:ext cx="8915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7"/>
          <p:cNvSpPr txBox="1">
            <a:spLocks noChangeArrowheads="1"/>
          </p:cNvSpPr>
          <p:nvPr/>
        </p:nvSpPr>
        <p:spPr bwMode="auto">
          <a:xfrm>
            <a:off x="5715000" y="2209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600">
                <a:solidFill>
                  <a:srgbClr val="FFFF00"/>
                </a:solidFill>
              </a:rPr>
              <a:t>K. Emanuel CNN 8/26/11</a:t>
            </a:r>
          </a:p>
        </p:txBody>
      </p:sp>
      <p:sp>
        <p:nvSpPr>
          <p:cNvPr id="49156" name="Line 12"/>
          <p:cNvSpPr>
            <a:spLocks noChangeShapeType="1"/>
          </p:cNvSpPr>
          <p:nvPr/>
        </p:nvSpPr>
        <p:spPr bwMode="auto">
          <a:xfrm>
            <a:off x="3429000" y="1905000"/>
            <a:ext cx="5486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9157" name="Picture 13" descr="hurrp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89213"/>
            <a:ext cx="76962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4"/>
          <p:cNvSpPr txBox="1">
            <a:spLocks noChangeArrowheads="1"/>
          </p:cNvSpPr>
          <p:nvPr/>
        </p:nvSpPr>
        <p:spPr bwMode="auto">
          <a:xfrm>
            <a:off x="5943600" y="63246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600">
                <a:solidFill>
                  <a:srgbClr val="FFFF00"/>
                </a:solidFill>
              </a:rPr>
              <a:t>National Geographic 8/06</a:t>
            </a:r>
          </a:p>
        </p:txBody>
      </p:sp>
    </p:spTree>
    <p:extLst>
      <p:ext uri="{BB962C8B-B14F-4D97-AF65-F5344CB8AC3E}">
        <p14:creationId xmlns:p14="http://schemas.microsoft.com/office/powerpoint/2010/main" val="3235329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563" y="640990"/>
            <a:ext cx="3214255" cy="3970318"/>
          </a:xfrm>
          <a:prstGeom prst="rect">
            <a:avLst/>
          </a:prstGeom>
          <a:noFill/>
        </p:spPr>
        <p:txBody>
          <a:bodyPr wrap="square" rtlCol="0">
            <a:spAutoFit/>
          </a:bodyPr>
          <a:lstStyle/>
          <a:p>
            <a:r>
              <a:rPr lang="en-US" sz="2800" dirty="0" smtClean="0">
                <a:solidFill>
                  <a:srgbClr val="FFFF00"/>
                </a:solidFill>
              </a:rPr>
              <a:t>CQ: How </a:t>
            </a:r>
            <a:r>
              <a:rPr lang="en-US" sz="2800" dirty="0">
                <a:solidFill>
                  <a:srgbClr val="FFFF00"/>
                </a:solidFill>
              </a:rPr>
              <a:t>would you assess whether the fact that Hurricane Ike moved outside its forecast track </a:t>
            </a:r>
            <a:r>
              <a:rPr lang="en-US" sz="2800" dirty="0" smtClean="0">
                <a:solidFill>
                  <a:srgbClr val="FFFF00"/>
                </a:solidFill>
              </a:rPr>
              <a:t>represented </a:t>
            </a:r>
            <a:r>
              <a:rPr lang="en-US" sz="2800" dirty="0">
                <a:solidFill>
                  <a:srgbClr val="FFFF00"/>
                </a:solidFill>
              </a:rPr>
              <a:t>a problem with the forecast or just chance</a:t>
            </a:r>
            <a:r>
              <a:rPr lang="en-US" sz="2800" dirty="0" smtClean="0">
                <a:solidFill>
                  <a:srgbClr val="FFFF00"/>
                </a:solidFill>
              </a:rPr>
              <a:t>?</a:t>
            </a:r>
            <a:endParaRPr lang="en-US" sz="2800" dirty="0">
              <a:solidFill>
                <a:srgbClr val="FFFF00"/>
              </a:solidFill>
            </a:endParaRPr>
          </a:p>
        </p:txBody>
      </p:sp>
      <p:pic>
        <p:nvPicPr>
          <p:cNvPr id="3" name="Picture 2"/>
          <p:cNvPicPr>
            <a:picLocks noChangeAspect="1"/>
          </p:cNvPicPr>
          <p:nvPr/>
        </p:nvPicPr>
        <p:blipFill>
          <a:blip r:embed="rId2"/>
          <a:stretch>
            <a:fillRect/>
          </a:stretch>
        </p:blipFill>
        <p:spPr>
          <a:xfrm>
            <a:off x="4571824" y="74313"/>
            <a:ext cx="4343048" cy="6858000"/>
          </a:xfrm>
          <a:prstGeom prst="rect">
            <a:avLst/>
          </a:prstGeom>
        </p:spPr>
      </p:pic>
      <p:sp>
        <p:nvSpPr>
          <p:cNvPr id="4" name="TextBox 3"/>
          <p:cNvSpPr txBox="1"/>
          <p:nvPr/>
        </p:nvSpPr>
        <p:spPr>
          <a:xfrm>
            <a:off x="908953" y="6350576"/>
            <a:ext cx="1070820" cy="369332"/>
          </a:xfrm>
          <a:prstGeom prst="rect">
            <a:avLst/>
          </a:prstGeom>
          <a:noFill/>
        </p:spPr>
        <p:txBody>
          <a:bodyPr wrap="square" rtlCol="0">
            <a:spAutoFit/>
          </a:bodyPr>
          <a:lstStyle/>
          <a:p>
            <a:r>
              <a:rPr lang="en-US" dirty="0" smtClean="0">
                <a:solidFill>
                  <a:schemeClr val="bg1">
                    <a:lumMod val="95000"/>
                  </a:schemeClr>
                </a:solidFill>
              </a:rPr>
              <a:t>PAN 5.1</a:t>
            </a:r>
            <a:endParaRPr lang="en-US" dirty="0">
              <a:solidFill>
                <a:schemeClr val="bg1">
                  <a:lumMod val="95000"/>
                </a:schemeClr>
              </a:solidFill>
            </a:endParaRPr>
          </a:p>
        </p:txBody>
      </p:sp>
    </p:spTree>
    <p:extLst>
      <p:ext uri="{BB962C8B-B14F-4D97-AF65-F5344CB8AC3E}">
        <p14:creationId xmlns:p14="http://schemas.microsoft.com/office/powerpoint/2010/main" val="6962291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026"/>
          <p:cNvPicPr>
            <a:picLocks noChangeAspect="1" noChangeArrowheads="1"/>
          </p:cNvPicPr>
          <p:nvPr/>
        </p:nvPicPr>
        <p:blipFill>
          <a:blip r:embed="rId3">
            <a:extLst>
              <a:ext uri="{28A0092B-C50C-407E-A947-70E740481C1C}">
                <a14:useLocalDpi xmlns:a14="http://schemas.microsoft.com/office/drawing/2010/main" val="0"/>
              </a:ext>
            </a:extLst>
          </a:blip>
          <a:srcRect l="3964" t="8337" r="3551" b="3723"/>
          <a:stretch>
            <a:fillRect/>
          </a:stretch>
        </p:blipFill>
        <p:spPr bwMode="auto">
          <a:xfrm>
            <a:off x="49213" y="38100"/>
            <a:ext cx="5715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1027"/>
          <p:cNvSpPr>
            <a:spLocks noGrp="1" noChangeArrowheads="1"/>
          </p:cNvSpPr>
          <p:nvPr>
            <p:ph type="title" idx="4294967295"/>
          </p:nvPr>
        </p:nvSpPr>
        <p:spPr>
          <a:xfrm>
            <a:off x="5943600" y="4800600"/>
            <a:ext cx="3200400" cy="1143000"/>
          </a:xfrm>
        </p:spPr>
        <p:txBody>
          <a:bodyPr>
            <a:normAutofit fontScale="90000"/>
          </a:bodyPr>
          <a:lstStyle/>
          <a:p>
            <a:r>
              <a:rPr lang="en-US" sz="2800" b="1" dirty="0">
                <a:solidFill>
                  <a:schemeClr val="bg1"/>
                </a:solidFill>
                <a:latin typeface="Helvetica" charset="0"/>
                <a:ea typeface="ＭＳ Ｐゴシック" charset="0"/>
                <a:cs typeface="ＭＳ Ｐゴシック" charset="0"/>
              </a:rPr>
              <a:t/>
            </a:r>
            <a:br>
              <a:rPr lang="en-US" sz="2800" b="1" dirty="0">
                <a:solidFill>
                  <a:schemeClr val="bg1"/>
                </a:solidFill>
                <a:latin typeface="Helvetica" charset="0"/>
                <a:ea typeface="ＭＳ Ｐゴシック" charset="0"/>
                <a:cs typeface="ＭＳ Ｐゴシック" charset="0"/>
              </a:rPr>
            </a:br>
            <a:r>
              <a:rPr lang="en-US" sz="3200" b="1" dirty="0">
                <a:solidFill>
                  <a:schemeClr val="bg1"/>
                </a:solidFill>
                <a:latin typeface="Helvetica" charset="0"/>
                <a:ea typeface="ＭＳ Ｐゴシック" charset="0"/>
                <a:cs typeface="ＭＳ Ｐゴシック" charset="0"/>
              </a:rPr>
              <a:t>Systematic errors often exceed measurement </a:t>
            </a:r>
            <a:r>
              <a:rPr lang="en-US" sz="3200" b="1" dirty="0" smtClean="0">
                <a:solidFill>
                  <a:schemeClr val="bg1"/>
                </a:solidFill>
                <a:latin typeface="Helvetica" charset="0"/>
                <a:ea typeface="ＭＳ Ｐゴシック" charset="0"/>
                <a:cs typeface="ＭＳ Ｐゴシック" charset="0"/>
              </a:rPr>
              <a:t>errors</a:t>
            </a:r>
            <a:br>
              <a:rPr lang="en-US" sz="3200" b="1" dirty="0" smtClean="0">
                <a:solidFill>
                  <a:schemeClr val="bg1"/>
                </a:solidFill>
                <a:latin typeface="Helvetica" charset="0"/>
                <a:ea typeface="ＭＳ Ｐゴシック" charset="0"/>
                <a:cs typeface="ＭＳ Ｐゴシック" charset="0"/>
              </a:rPr>
            </a:br>
            <a:r>
              <a:rPr lang="en-US" sz="3200" b="1" dirty="0">
                <a:solidFill>
                  <a:schemeClr val="bg1"/>
                </a:solidFill>
                <a:latin typeface="Helvetica" charset="0"/>
                <a:ea typeface="ＭＳ Ｐゴシック" charset="0"/>
                <a:cs typeface="ＭＳ Ｐゴシック" charset="0"/>
              </a:rPr>
              <a:t/>
            </a:r>
            <a:br>
              <a:rPr lang="en-US" sz="3200" b="1" dirty="0">
                <a:solidFill>
                  <a:schemeClr val="bg1"/>
                </a:solidFill>
                <a:latin typeface="Helvetica" charset="0"/>
                <a:ea typeface="ＭＳ Ｐゴシック" charset="0"/>
                <a:cs typeface="ＭＳ Ｐゴシック" charset="0"/>
              </a:rPr>
            </a:br>
            <a:r>
              <a:rPr lang="en-US" sz="1800" b="1" dirty="0" smtClean="0">
                <a:solidFill>
                  <a:schemeClr val="bg1"/>
                </a:solidFill>
                <a:latin typeface="Helvetica" charset="0"/>
                <a:ea typeface="ＭＳ Ｐゴシック" charset="0"/>
                <a:cs typeface="ＭＳ Ｐゴシック" charset="0"/>
              </a:rPr>
              <a:t>PAN 5.3</a:t>
            </a:r>
            <a:r>
              <a:rPr lang="en-US" sz="1800" b="1" dirty="0">
                <a:solidFill>
                  <a:schemeClr val="bg1"/>
                </a:solidFill>
                <a:latin typeface="Helvetica" charset="0"/>
                <a:ea typeface="ＭＳ Ｐゴシック" charset="0"/>
                <a:cs typeface="ＭＳ Ｐゴシック" charset="0"/>
              </a:rPr>
              <a:t/>
            </a:r>
            <a:br>
              <a:rPr lang="en-US" sz="1800" b="1" dirty="0">
                <a:solidFill>
                  <a:schemeClr val="bg1"/>
                </a:solidFill>
                <a:latin typeface="Helvetica" charset="0"/>
                <a:ea typeface="ＭＳ Ｐゴシック" charset="0"/>
                <a:cs typeface="ＭＳ Ｐゴシック" charset="0"/>
              </a:rPr>
            </a:br>
            <a:r>
              <a:rPr lang="en-US" sz="1800" b="1" dirty="0">
                <a:solidFill>
                  <a:schemeClr val="bg1"/>
                </a:solidFill>
                <a:latin typeface="Helvetica" charset="0"/>
                <a:ea typeface="ＭＳ Ｐゴシック" charset="0"/>
                <a:cs typeface="ＭＳ Ｐゴシック" charset="0"/>
              </a:rPr>
              <a:t/>
            </a:r>
            <a:br>
              <a:rPr lang="en-US" sz="1800" b="1" dirty="0">
                <a:solidFill>
                  <a:schemeClr val="bg1"/>
                </a:solidFill>
                <a:latin typeface="Helvetica" charset="0"/>
                <a:ea typeface="ＭＳ Ｐゴシック" charset="0"/>
                <a:cs typeface="ＭＳ Ｐゴシック" charset="0"/>
              </a:rPr>
            </a:br>
            <a:endParaRPr lang="en-US" sz="1800" dirty="0">
              <a:latin typeface="Arial" charset="0"/>
              <a:ea typeface="ＭＳ Ｐゴシック" charset="0"/>
              <a:cs typeface="ＭＳ Ｐゴシック" charset="0"/>
            </a:endParaRPr>
          </a:p>
        </p:txBody>
      </p:sp>
      <p:sp>
        <p:nvSpPr>
          <p:cNvPr id="107523" name="Line 1028"/>
          <p:cNvSpPr>
            <a:spLocks noChangeShapeType="1"/>
          </p:cNvSpPr>
          <p:nvPr/>
        </p:nvSpPr>
        <p:spPr bwMode="auto">
          <a:xfrm>
            <a:off x="885825" y="3025775"/>
            <a:ext cx="13239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24" name="Line 1029"/>
          <p:cNvSpPr>
            <a:spLocks noChangeShapeType="1"/>
          </p:cNvSpPr>
          <p:nvPr/>
        </p:nvSpPr>
        <p:spPr bwMode="auto">
          <a:xfrm>
            <a:off x="2847975" y="3079750"/>
            <a:ext cx="2514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25" name="Text Box 1030"/>
          <p:cNvSpPr txBox="1">
            <a:spLocks noChangeArrowheads="1"/>
          </p:cNvSpPr>
          <p:nvPr/>
        </p:nvSpPr>
        <p:spPr bwMode="auto">
          <a:xfrm>
            <a:off x="5867400" y="152400"/>
            <a:ext cx="3276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3200" b="1" i="0">
                <a:solidFill>
                  <a:srgbClr val="FFFF00"/>
                </a:solidFill>
                <a:latin typeface="Helvetica" charset="0"/>
              </a:rPr>
              <a:t>Uncertainties are hard to assess and generally underestimated</a:t>
            </a:r>
          </a:p>
        </p:txBody>
      </p:sp>
      <p:sp>
        <p:nvSpPr>
          <p:cNvPr id="107526" name="Text Box 1031"/>
          <p:cNvSpPr txBox="1">
            <a:spLocks noChangeArrowheads="1"/>
          </p:cNvSpPr>
          <p:nvPr/>
        </p:nvSpPr>
        <p:spPr bwMode="auto">
          <a:xfrm>
            <a:off x="2971800" y="152400"/>
            <a:ext cx="26670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2200" b="1" i="0">
                <a:latin typeface="Helvetica" charset="0"/>
              </a:rPr>
              <a:t>Underestimated uncertainty and bias</a:t>
            </a:r>
            <a:br>
              <a:rPr lang="en-US" sz="2200" b="1" i="0">
                <a:latin typeface="Helvetica" charset="0"/>
              </a:rPr>
            </a:br>
            <a:r>
              <a:rPr lang="en-US" sz="2200" b="1" i="0">
                <a:latin typeface="Helvetica" charset="0"/>
              </a:rPr>
              <a:t>(bandwagon effect) in measured speed of light</a:t>
            </a:r>
            <a:endParaRPr lang="en-US" sz="2200" b="1" i="0">
              <a:solidFill>
                <a:srgbClr val="00FF00"/>
              </a:solidFill>
              <a:latin typeface="Helvetica" charset="0"/>
            </a:endParaRPr>
          </a:p>
        </p:txBody>
      </p:sp>
      <p:sp>
        <p:nvSpPr>
          <p:cNvPr id="107527" name="Text Box 1032"/>
          <p:cNvSpPr txBox="1">
            <a:spLocks noChangeArrowheads="1"/>
          </p:cNvSpPr>
          <p:nvPr/>
        </p:nvSpPr>
        <p:spPr bwMode="auto">
          <a:xfrm>
            <a:off x="1143000" y="47244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200" b="1" i="0">
                <a:latin typeface="Helvetica" charset="0"/>
              </a:rPr>
              <a:t>1875-1960</a:t>
            </a:r>
          </a:p>
        </p:txBody>
      </p:sp>
      <p:sp>
        <p:nvSpPr>
          <p:cNvPr id="2" name="Footer Placeholder 1"/>
          <p:cNvSpPr>
            <a:spLocks noGrp="1"/>
          </p:cNvSpPr>
          <p:nvPr>
            <p:ph type="ftr" sz="quarter" idx="11"/>
          </p:nvPr>
        </p:nvSpPr>
        <p:spPr/>
        <p:txBody>
          <a:bodyPr/>
          <a:lstStyle/>
          <a:p>
            <a:r>
              <a:rPr lang="en-US" smtClean="0"/>
              <a:t>Lecture 5</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9</a:t>
            </a:fld>
            <a:endParaRPr lang="en-US"/>
          </a:p>
        </p:txBody>
      </p:sp>
    </p:spTree>
    <p:extLst>
      <p:ext uri="{BB962C8B-B14F-4D97-AF65-F5344CB8AC3E}">
        <p14:creationId xmlns:p14="http://schemas.microsoft.com/office/powerpoint/2010/main" val="28124223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282</TotalTime>
  <Words>1281</Words>
  <Application>Microsoft Macintosh PowerPoint</Application>
  <PresentationFormat>On-screen Show (4:3)</PresentationFormat>
  <Paragraphs>130</Paragraphs>
  <Slides>37</Slides>
  <Notes>22</Notes>
  <HiddenSlides>2</HiddenSlides>
  <MMClips>2</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2008:  Hurricane Ike predicted to hit Miami</vt:lpstr>
      <vt:lpstr>Ike’s actual track</vt:lpstr>
      <vt:lpstr>PowerPoint Presentation</vt:lpstr>
      <vt:lpstr>PowerPoint Presentation</vt:lpstr>
      <vt:lpstr> Systematic errors often exceed measurement errors  PAN 5.3  </vt:lpstr>
      <vt:lpstr>PowerPoint Presentation</vt:lpstr>
      <vt:lpstr>Systematic uncertainty is larger than we think:  number of human chromosome pairs</vt:lpstr>
      <vt:lpstr>PowerPoint Presentation</vt:lpstr>
      <vt:lpstr>PowerPoint Presentation</vt:lpstr>
      <vt:lpstr>PowerPoint Presentation</vt:lpstr>
      <vt:lpstr>PowerPoint Presentation</vt:lpstr>
      <vt:lpstr>PowerPoint Presentation</vt:lpstr>
      <vt:lpstr>Overparameterized model (overfit data):  Given a trend with scatter, fitting a higher order polynomial can give  a better fit to the past data but a worse fit to future data  </vt:lpstr>
      <vt:lpstr>Ike predicted to bring certain death  P(death)=1</vt:lpstr>
      <vt:lpstr>Actual deaths: &lt; 50 of 40,000  Error  800x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Stein</dc:creator>
  <cp:lastModifiedBy>Seth Stein</cp:lastModifiedBy>
  <cp:revision>49</cp:revision>
  <cp:lastPrinted>2015-03-27T18:37:06Z</cp:lastPrinted>
  <dcterms:created xsi:type="dcterms:W3CDTF">2014-03-10T11:03:23Z</dcterms:created>
  <dcterms:modified xsi:type="dcterms:W3CDTF">2015-03-27T18:37:12Z</dcterms:modified>
</cp:coreProperties>
</file>