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8.xml" ContentType="application/vnd.openxmlformats-officedocument.presentationml.notesSlide+xml"/>
  <Override PartName="/ppt/tags/tag23.xml" ContentType="application/vnd.openxmlformats-officedocument.presentationml.tags+xml"/>
  <Override PartName="/ppt/notesSlides/notesSlide19.xml" ContentType="application/vnd.openxmlformats-officedocument.presentationml.notesSlide+xml"/>
  <Override PartName="/ppt/tags/tag24.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8.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4"/>
  </p:notesMasterIdLst>
  <p:sldIdLst>
    <p:sldId id="257" r:id="rId2"/>
    <p:sldId id="258" r:id="rId3"/>
    <p:sldId id="291" r:id="rId4"/>
    <p:sldId id="333" r:id="rId5"/>
    <p:sldId id="334" r:id="rId6"/>
    <p:sldId id="259" r:id="rId7"/>
    <p:sldId id="261" r:id="rId8"/>
    <p:sldId id="265" r:id="rId9"/>
    <p:sldId id="294" r:id="rId10"/>
    <p:sldId id="295" r:id="rId11"/>
    <p:sldId id="318" r:id="rId12"/>
    <p:sldId id="324" r:id="rId13"/>
    <p:sldId id="325" r:id="rId14"/>
    <p:sldId id="270" r:id="rId15"/>
    <p:sldId id="271" r:id="rId16"/>
    <p:sldId id="273" r:id="rId17"/>
    <p:sldId id="276" r:id="rId18"/>
    <p:sldId id="304" r:id="rId19"/>
    <p:sldId id="307" r:id="rId20"/>
    <p:sldId id="278" r:id="rId21"/>
    <p:sldId id="283" r:id="rId22"/>
    <p:sldId id="322" r:id="rId23"/>
    <p:sldId id="326" r:id="rId24"/>
    <p:sldId id="331" r:id="rId25"/>
    <p:sldId id="336" r:id="rId26"/>
    <p:sldId id="323" r:id="rId27"/>
    <p:sldId id="290" r:id="rId28"/>
    <p:sldId id="289" r:id="rId29"/>
    <p:sldId id="335" r:id="rId30"/>
    <p:sldId id="328" r:id="rId31"/>
    <p:sldId id="297" r:id="rId32"/>
    <p:sldId id="296" r:id="rId33"/>
    <p:sldId id="329" r:id="rId34"/>
    <p:sldId id="317" r:id="rId35"/>
    <p:sldId id="330" r:id="rId36"/>
    <p:sldId id="279" r:id="rId37"/>
    <p:sldId id="280" r:id="rId38"/>
    <p:sldId id="315" r:id="rId39"/>
    <p:sldId id="332" r:id="rId40"/>
    <p:sldId id="303" r:id="rId41"/>
    <p:sldId id="309" r:id="rId42"/>
    <p:sldId id="310"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id="{7F5AB075-95B0-4449-B62F-9976A4383022}">
          <p14:sldIdLst>
            <p14:sldId id="257"/>
            <p14:sldId id="258"/>
          </p14:sldIdLst>
        </p14:section>
        <p14:section name="Motivation" id="{503F4D37-D636-4774-8C30-7AAC6237D63E}">
          <p14:sldIdLst>
            <p14:sldId id="291"/>
            <p14:sldId id="333"/>
            <p14:sldId id="334"/>
            <p14:sldId id="259"/>
          </p14:sldIdLst>
        </p14:section>
        <p14:section name="Current models" id="{F7C99196-BB1C-40B7-B979-BA6F64BD873F}">
          <p14:sldIdLst>
            <p14:sldId id="261"/>
          </p14:sldIdLst>
        </p14:section>
        <p14:section name="Failure 1" id="{5219859C-762D-47E3-9F72-C5B475AEC358}">
          <p14:sldIdLst>
            <p14:sldId id="265"/>
            <p14:sldId id="294"/>
          </p14:sldIdLst>
        </p14:section>
        <p14:section name="Failure 2" id="{167F3BBF-CE41-4D6F-9388-1102D674510E}">
          <p14:sldIdLst>
            <p14:sldId id="295"/>
            <p14:sldId id="318"/>
            <p14:sldId id="324"/>
            <p14:sldId id="325"/>
            <p14:sldId id="270"/>
          </p14:sldIdLst>
        </p14:section>
        <p14:section name="Solution" id="{4F573705-1CCA-4D27-8CE0-92564FADA050}">
          <p14:sldIdLst>
            <p14:sldId id="271"/>
            <p14:sldId id="273"/>
            <p14:sldId id="276"/>
            <p14:sldId id="304"/>
            <p14:sldId id="307"/>
            <p14:sldId id="278"/>
          </p14:sldIdLst>
        </p14:section>
        <p14:section name="Comparison to observations" id="{0EADDABA-892E-4565-8F5E-D3E767F67514}">
          <p14:sldIdLst>
            <p14:sldId id="283"/>
            <p14:sldId id="322"/>
            <p14:sldId id="326"/>
            <p14:sldId id="331"/>
            <p14:sldId id="336"/>
          </p14:sldIdLst>
        </p14:section>
        <p14:section name="Implications" id="{E56A3B2F-A08F-471B-98B4-2F5D85F2562F}">
          <p14:sldIdLst>
            <p14:sldId id="323"/>
            <p14:sldId id="290"/>
          </p14:sldIdLst>
        </p14:section>
        <p14:section name="Summary" id="{A7FF4B9E-0E9B-40C6-B1D4-1D9E6A8B896D}">
          <p14:sldIdLst>
            <p14:sldId id="289"/>
          </p14:sldIdLst>
        </p14:section>
        <p14:section name="Backup" id="{405DC018-3859-4163-880F-A3EE6401429E}">
          <p14:sldIdLst>
            <p14:sldId id="335"/>
            <p14:sldId id="328"/>
            <p14:sldId id="297"/>
            <p14:sldId id="296"/>
            <p14:sldId id="329"/>
            <p14:sldId id="317"/>
            <p14:sldId id="330"/>
            <p14:sldId id="279"/>
            <p14:sldId id="280"/>
            <p14:sldId id="315"/>
            <p14:sldId id="332"/>
            <p14:sldId id="303"/>
            <p14:sldId id="309"/>
            <p14:sldId id="31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31" autoAdjust="0"/>
    <p:restoredTop sz="85766" autoAdjust="0"/>
  </p:normalViewPr>
  <p:slideViewPr>
    <p:cSldViewPr>
      <p:cViewPr varScale="1">
        <p:scale>
          <a:sx n="89" d="100"/>
          <a:sy n="89" d="100"/>
        </p:scale>
        <p:origin x="-546" y="-96"/>
      </p:cViewPr>
      <p:guideLst>
        <p:guide orient="horz" pos="2160"/>
        <p:guide pos="2880"/>
      </p:guideLst>
    </p:cSldViewPr>
  </p:slideViewPr>
  <p:notesTextViewPr>
    <p:cViewPr>
      <p:scale>
        <a:sx n="1" d="1"/>
        <a:sy n="1" d="1"/>
      </p:scale>
      <p:origin x="0" y="0"/>
    </p:cViewPr>
  </p:notesTextViewPr>
  <p:sorterViewPr>
    <p:cViewPr>
      <p:scale>
        <a:sx n="100" d="100"/>
        <a:sy n="100" d="100"/>
      </p:scale>
      <p:origin x="0" y="444"/>
    </p:cViewPr>
  </p:sorterViewPr>
  <p:notesViewPr>
    <p:cSldViewPr>
      <p:cViewPr varScale="1">
        <p:scale>
          <a:sx n="84" d="100"/>
          <a:sy n="84" d="100"/>
        </p:scale>
        <p:origin x="-2838"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8.wmf"/><Relationship Id="rId2" Type="http://schemas.openxmlformats.org/officeDocument/2006/relationships/image" Target="../media/image97.wmf"/><Relationship Id="rId1" Type="http://schemas.openxmlformats.org/officeDocument/2006/relationships/image" Target="../media/image96.wmf"/><Relationship Id="rId4" Type="http://schemas.openxmlformats.org/officeDocument/2006/relationships/image" Target="../media/image9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E3EC9C-F34F-44E2-9836-00496355C9F4}" type="datetimeFigureOut">
              <a:rPr lang="en-US" smtClean="0"/>
              <a:t>5/22/2016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B72109-F559-407C-AFC2-2BF30C16CEA8}" type="slidenum">
              <a:rPr lang="en-US" smtClean="0"/>
              <a:t>‹#›</a:t>
            </a:fld>
            <a:endParaRPr lang="en-US"/>
          </a:p>
        </p:txBody>
      </p:sp>
    </p:spTree>
    <p:extLst>
      <p:ext uri="{BB962C8B-B14F-4D97-AF65-F5344CB8AC3E}">
        <p14:creationId xmlns:p14="http://schemas.microsoft.com/office/powerpoint/2010/main" val="666982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My name is Jonathan Stern, and I finished my PhD last year at the </a:t>
            </a:r>
            <a:r>
              <a:rPr lang="en-US" baseline="0" dirty="0" err="1" smtClean="0"/>
              <a:t>Technion</a:t>
            </a:r>
            <a:r>
              <a:rPr lang="en-US" baseline="0" dirty="0" smtClean="0"/>
              <a:t>, and happily joined Joe’s group. </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I want to talk to you today about models of photo-ionized gas</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I want to show you that the standards models used </a:t>
            </a:r>
            <a:r>
              <a:rPr lang="en-US" baseline="0" dirty="0" err="1" smtClean="0"/>
              <a:t>consistenlty</a:t>
            </a:r>
            <a:r>
              <a:rPr lang="en-US" baseline="0" dirty="0" smtClean="0"/>
              <a:t> fail to explain a certain aspect of the observations, over a wide range of astrophysical systems.</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Now most studies disregard this failure, or shove it under the carpet, but when we take a closer look at this failure there are some interesting things to be learned about the nature of systems where the photo-ionized gas resides</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This talk is based on 5 papers, 4 of them were prepared with my group at the </a:t>
            </a:r>
            <a:r>
              <a:rPr lang="en-US" baseline="0" dirty="0" err="1" smtClean="0"/>
              <a:t>Technion</a:t>
            </a:r>
            <a:r>
              <a:rPr lang="en-US" baseline="0" dirty="0" smtClean="0"/>
              <a:t>,</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 And another paper I’m working on now, together with Joe, and NZ from JHU and CAFG from NWU. </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NGC 7469</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Review stability analysis</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Read Proga+14</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err="1" smtClean="0"/>
              <a:t>Rozanska</a:t>
            </a:r>
            <a:r>
              <a:rPr lang="en-US" baseline="0" dirty="0" smtClean="0"/>
              <a:t> mentioning</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Send figure to Joe</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Hidden slides – fix</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Explain absorption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The question I wish to address is what sets the gas density in AGN hosts?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this talk is based on two published papers and another paper which will be submitted hopefully next week.</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I did my </a:t>
            </a:r>
            <a:r>
              <a:rPr lang="en-US" baseline="0" dirty="0" err="1" smtClean="0"/>
              <a:t>Ph.D</a:t>
            </a:r>
            <a:r>
              <a:rPr lang="en-US" baseline="0" dirty="0" smtClean="0"/>
              <a:t> in the </a:t>
            </a:r>
            <a:r>
              <a:rPr lang="en-US" baseline="0" dirty="0" err="1" smtClean="0"/>
              <a:t>technion</a:t>
            </a:r>
            <a:r>
              <a:rPr lang="en-US" baseline="0" dirty="0" smtClean="0"/>
              <a:t>, in Haifa in Israel. And this work was done with my </a:t>
            </a:r>
            <a:r>
              <a:rPr lang="en-US" baseline="0" dirty="0" err="1" smtClean="0"/>
              <a:t>Ph.D</a:t>
            </a:r>
            <a:r>
              <a:rPr lang="en-US" baseline="0" dirty="0" smtClean="0"/>
              <a:t> advisor, Ari Laor, and with Ehud Behar and also with Alex Baskin, which is a Ph.D. student of Ari and also with Ehud Behar.</a:t>
            </a:r>
            <a:endParaRPr lang="he-IL" dirty="0"/>
          </a:p>
        </p:txBody>
      </p:sp>
      <p:sp>
        <p:nvSpPr>
          <p:cNvPr id="4" name="Slide Number Placeholder 3"/>
          <p:cNvSpPr>
            <a:spLocks noGrp="1"/>
          </p:cNvSpPr>
          <p:nvPr>
            <p:ph type="sldNum" sz="quarter" idx="10"/>
          </p:nvPr>
        </p:nvSpPr>
        <p:spPr/>
        <p:txBody>
          <a:bodyPr/>
          <a:lstStyle/>
          <a:p>
            <a:fld id="{F4CC385D-4B0B-4D79-8D3F-1A937D206FCD}" type="slidenum">
              <a:rPr lang="he-IL" smtClean="0"/>
              <a:pPr/>
              <a:t>1</a:t>
            </a:fld>
            <a:endParaRPr lang="he-I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28600" indent="-228600" algn="l" rtl="0">
              <a:buAutoNum type="arabicPeriod"/>
            </a:pPr>
            <a:r>
              <a:rPr lang="en-US" baseline="0" dirty="0" smtClean="0"/>
              <a:t>Here are the observations</a:t>
            </a:r>
          </a:p>
          <a:p>
            <a:pPr marL="228600" indent="-228600" algn="l" rtl="0">
              <a:buAutoNum type="arabicPeriod"/>
            </a:pPr>
            <a:r>
              <a:rPr lang="en-US" baseline="0" dirty="0" smtClean="0"/>
              <a:t>You see here an HST image of [OIII], and on top of it contours of the soft x-ray emission. </a:t>
            </a:r>
          </a:p>
          <a:p>
            <a:pPr marL="228600" indent="-228600" algn="l" rtl="0">
              <a:buAutoNum type="arabicPeriod"/>
            </a:pPr>
            <a:r>
              <a:rPr lang="en-US" baseline="0" dirty="0" smtClean="0"/>
              <a:t>In these objects the central source is obscured, so the direct soft X-ray emission is obscured.</a:t>
            </a:r>
          </a:p>
          <a:p>
            <a:pPr marL="228600" indent="-228600" algn="l" rtl="0">
              <a:buAutoNum type="arabicPeriod"/>
            </a:pPr>
            <a:r>
              <a:rPr lang="en-US" baseline="0" dirty="0" smtClean="0"/>
              <a:t>From the X-ray spectra of these objects, we see that the X-ray emission is dominated by emission from </a:t>
            </a:r>
            <a:r>
              <a:rPr lang="en-US" baseline="0" dirty="0" err="1" smtClean="0"/>
              <a:t>photoionized</a:t>
            </a:r>
            <a:r>
              <a:rPr lang="en-US" baseline="0" dirty="0" smtClean="0"/>
              <a:t> gas with very high ionization – ionization potentials of </a:t>
            </a:r>
            <a:r>
              <a:rPr lang="en-US" baseline="0" dirty="0" err="1" smtClean="0"/>
              <a:t>keV</a:t>
            </a:r>
            <a:r>
              <a:rPr lang="en-US" baseline="0" dirty="0" smtClean="0"/>
              <a:t>.</a:t>
            </a:r>
          </a:p>
          <a:p>
            <a:pPr marL="228600" indent="-228600" algn="l" rtl="0">
              <a:buAutoNum type="arabicPeriod"/>
            </a:pPr>
            <a:r>
              <a:rPr lang="en-US" baseline="0" dirty="0" smtClean="0"/>
              <a:t>You see a strong correlation between HST and Chandra, even in the small features, despite that [OIII] is 35eV while the X-ray lines are </a:t>
            </a:r>
            <a:r>
              <a:rPr lang="en-US" baseline="0" dirty="0" err="1" smtClean="0"/>
              <a:t>keV</a:t>
            </a:r>
            <a:r>
              <a:rPr lang="en-US" baseline="0" dirty="0" smtClean="0"/>
              <a:t>. </a:t>
            </a:r>
          </a:p>
          <a:p>
            <a:pPr marL="228600" indent="-228600" algn="l" rtl="0">
              <a:buAutoNum type="arabicPeriod"/>
            </a:pPr>
            <a:r>
              <a:rPr lang="en-US" baseline="0" dirty="0" smtClean="0"/>
              <a:t>This is exactly what you expect from RPC</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baseline="0" dirty="0" smtClean="0"/>
              <a:t>(read </a:t>
            </a:r>
            <a:r>
              <a:rPr lang="en-US" baseline="0" dirty="0" err="1" smtClean="0"/>
              <a:t>Guianazzi&amp;Bianchi</a:t>
            </a:r>
            <a:r>
              <a:rPr lang="en-US" baseline="0" dirty="0" smtClean="0"/>
              <a:t> 374..1290)</a:t>
            </a:r>
          </a:p>
          <a:p>
            <a:pPr marL="228600" indent="-228600" algn="l" rtl="0">
              <a:buNone/>
            </a:pPr>
            <a:endParaRPr lang="en-US" baseline="0" dirty="0" smtClean="0"/>
          </a:p>
          <a:p>
            <a:pPr marL="228600" indent="-228600" algn="l" rtl="0">
              <a:buAutoNum type="arabicPeriod"/>
            </a:pPr>
            <a:r>
              <a:rPr lang="en-US" dirty="0" smtClean="0"/>
              <a:t>Questions:</a:t>
            </a:r>
          </a:p>
          <a:p>
            <a:pPr algn="l" rtl="0"/>
            <a:r>
              <a:rPr lang="en-US" dirty="0" smtClean="0"/>
              <a:t>These</a:t>
            </a:r>
            <a:r>
              <a:rPr lang="en-US" baseline="0" dirty="0" smtClean="0"/>
              <a:t> are obscured AGN, so only extended X-ray emission is seen. </a:t>
            </a:r>
            <a:r>
              <a:rPr lang="en-US" dirty="0" smtClean="0"/>
              <a:t>How</a:t>
            </a:r>
            <a:r>
              <a:rPr lang="en-US" baseline="0" dirty="0" smtClean="0"/>
              <a:t> do we know </a:t>
            </a:r>
            <a:r>
              <a:rPr lang="en-US" baseline="0" dirty="0" err="1" smtClean="0"/>
              <a:t>extendedX</a:t>
            </a:r>
            <a:r>
              <a:rPr lang="en-US" baseline="0" dirty="0" smtClean="0"/>
              <a:t>-ray emission is lines – spectra.</a:t>
            </a:r>
          </a:p>
          <a:p>
            <a:pPr algn="l" rtl="0"/>
            <a:r>
              <a:rPr lang="en-US" baseline="0" dirty="0" smtClean="0"/>
              <a:t>X-ray spectra of </a:t>
            </a:r>
            <a:r>
              <a:rPr lang="en-US" baseline="0" dirty="0" err="1" smtClean="0"/>
              <a:t>photoionized</a:t>
            </a:r>
            <a:r>
              <a:rPr lang="en-US" baseline="0" dirty="0" smtClean="0"/>
              <a:t> gas has 2 distinction from T-I equilibrium gas:</a:t>
            </a:r>
          </a:p>
          <a:p>
            <a:pPr marL="228600" indent="-228600" algn="l" rtl="0">
              <a:buAutoNum type="alphaLcPeriod"/>
            </a:pPr>
            <a:r>
              <a:rPr lang="en-US" baseline="0" dirty="0" smtClean="0"/>
              <a:t>It shows only recombination and resonance lines – the gas is too cold for X-ray collision lines.</a:t>
            </a:r>
          </a:p>
          <a:p>
            <a:pPr marL="228600" indent="-228600" algn="l" rtl="0">
              <a:buAutoNum type="alphaLcPeriod"/>
            </a:pPr>
            <a:r>
              <a:rPr lang="en-US" baseline="0" dirty="0" smtClean="0"/>
              <a:t>The recombination lines from free electrons are narrow, because KT&lt;&lt;I (relevant to AGN, which has v widths? </a:t>
            </a:r>
            <a:r>
              <a:rPr lang="en-US" baseline="0" dirty="0" err="1" smtClean="0"/>
              <a:t>Kinkhabwala</a:t>
            </a:r>
            <a:r>
              <a:rPr lang="en-US" baseline="0" dirty="0" smtClean="0"/>
              <a:t> say they manage to measure the T)</a:t>
            </a:r>
          </a:p>
          <a:p>
            <a:pPr algn="l" rtl="0"/>
            <a:endParaRPr lang="en-US" baseline="0" dirty="0" smtClean="0"/>
          </a:p>
          <a:p>
            <a:pPr algn="l" rtl="0"/>
            <a:endParaRPr lang="he-IL" dirty="0"/>
          </a:p>
        </p:txBody>
      </p:sp>
      <p:sp>
        <p:nvSpPr>
          <p:cNvPr id="4" name="Slide Number Placeholder 3"/>
          <p:cNvSpPr>
            <a:spLocks noGrp="1"/>
          </p:cNvSpPr>
          <p:nvPr>
            <p:ph type="sldNum" sz="quarter" idx="10"/>
          </p:nvPr>
        </p:nvSpPr>
        <p:spPr/>
        <p:txBody>
          <a:bodyPr/>
          <a:lstStyle/>
          <a:p>
            <a:fld id="{F4CC385D-4B0B-4D79-8D3F-1A937D206FCD}" type="slidenum">
              <a:rPr lang="he-IL" smtClean="0"/>
              <a:pPr/>
              <a:t>10</a:t>
            </a:fld>
            <a:endParaRPr lang="he-I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Note all ionization states are observable</a:t>
            </a:r>
            <a:endParaRPr lang="en-US" dirty="0"/>
          </a:p>
        </p:txBody>
      </p:sp>
      <p:sp>
        <p:nvSpPr>
          <p:cNvPr id="4" name="Slide Number Placeholder 3"/>
          <p:cNvSpPr>
            <a:spLocks noGrp="1"/>
          </p:cNvSpPr>
          <p:nvPr>
            <p:ph type="sldNum" sz="quarter" idx="10"/>
          </p:nvPr>
        </p:nvSpPr>
        <p:spPr/>
        <p:txBody>
          <a:bodyPr/>
          <a:lstStyle/>
          <a:p>
            <a:fld id="{94B72109-F559-407C-AFC2-2BF30C16CEA8}" type="slidenum">
              <a:rPr lang="en-US" smtClean="0"/>
              <a:t>12</a:t>
            </a:fld>
            <a:endParaRPr lang="en-US"/>
          </a:p>
        </p:txBody>
      </p:sp>
    </p:spTree>
    <p:extLst>
      <p:ext uri="{BB962C8B-B14F-4D97-AF65-F5344CB8AC3E}">
        <p14:creationId xmlns:p14="http://schemas.microsoft.com/office/powerpoint/2010/main" val="1635389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So actually the</a:t>
            </a:r>
            <a:r>
              <a:rPr lang="en-US" baseline="0" dirty="0" smtClean="0"/>
              <a:t> problem of the preferred U and the small dispersion is often considered a solved problem. </a:t>
            </a:r>
          </a:p>
          <a:p>
            <a:pPr marL="171450" indent="-171450">
              <a:buFont typeface="Arial" charset="0"/>
              <a:buChar char="•"/>
            </a:pPr>
            <a:r>
              <a:rPr lang="en-US" baseline="0" dirty="0" smtClean="0"/>
              <a:t>And the proposed solution, which was suggested in the 90’s go as follows.</a:t>
            </a:r>
          </a:p>
          <a:p>
            <a:pPr marL="171450" indent="-171450">
              <a:buFont typeface="Arial" charset="0"/>
              <a:buChar char="•"/>
            </a:pPr>
            <a:r>
              <a:rPr lang="en-US" baseline="0" dirty="0" smtClean="0"/>
              <a:t>In each object we observed the sum of emission of clouds with a large range of n, and therefore also a large range of ionization parameters. </a:t>
            </a:r>
          </a:p>
          <a:p>
            <a:pPr marL="171450" indent="-171450">
              <a:buFont typeface="Arial" charset="0"/>
              <a:buChar char="•"/>
            </a:pPr>
            <a:r>
              <a:rPr lang="en-US" baseline="0" dirty="0" smtClean="0"/>
              <a:t>Each line is </a:t>
            </a:r>
            <a:r>
              <a:rPr lang="en-US" baseline="0" dirty="0" err="1" smtClean="0"/>
              <a:t>preferrably</a:t>
            </a:r>
            <a:r>
              <a:rPr lang="en-US" baseline="0" dirty="0" smtClean="0"/>
              <a:t> emitted from the clouds which maximizes the line emission</a:t>
            </a:r>
          </a:p>
          <a:p>
            <a:pPr marL="171450" indent="-171450">
              <a:buFont typeface="Arial" charset="0"/>
              <a:buChar char="•"/>
            </a:pPr>
            <a:r>
              <a:rPr lang="en-US" baseline="0" dirty="0" smtClean="0"/>
              <a:t>Therefore when we look at a specific line – we will derive the U which maximizes the line emission.</a:t>
            </a:r>
          </a:p>
          <a:p>
            <a:pPr marL="171450" indent="-171450">
              <a:buFont typeface="Arial" charset="0"/>
              <a:buChar char="•"/>
            </a:pPr>
            <a:r>
              <a:rPr lang="en-US" baseline="0" dirty="0" smtClean="0"/>
              <a:t>So essentially the observation of a preferred U is a selection effect according to the lines we are observing.</a:t>
            </a:r>
          </a:p>
          <a:p>
            <a:pPr marL="171450" indent="-171450">
              <a:buFont typeface="Arial" charset="0"/>
              <a:buChar char="•"/>
            </a:pPr>
            <a:r>
              <a:rPr lang="en-US" baseline="0" dirty="0" smtClean="0"/>
              <a:t>It’s a very intuitive solution, and that’s why most people accept it as the solution. </a:t>
            </a:r>
          </a:p>
          <a:p>
            <a:pPr marL="171450" indent="-171450">
              <a:buFont typeface="Arial" charset="0"/>
              <a:buChar char="•"/>
            </a:pPr>
            <a:r>
              <a:rPr lang="en-US" baseline="0" dirty="0" smtClean="0"/>
              <a:t>But it has two main failures</a:t>
            </a:r>
            <a:endParaRPr lang="en-US" dirty="0"/>
          </a:p>
        </p:txBody>
      </p:sp>
      <p:sp>
        <p:nvSpPr>
          <p:cNvPr id="4" name="Slide Number Placeholder 3"/>
          <p:cNvSpPr>
            <a:spLocks noGrp="1"/>
          </p:cNvSpPr>
          <p:nvPr>
            <p:ph type="sldNum" sz="quarter" idx="10"/>
          </p:nvPr>
        </p:nvSpPr>
        <p:spPr/>
        <p:txBody>
          <a:bodyPr/>
          <a:lstStyle/>
          <a:p>
            <a:fld id="{94B72109-F559-407C-AFC2-2BF30C16CEA8}" type="slidenum">
              <a:rPr lang="en-US" smtClean="0"/>
              <a:t>15</a:t>
            </a:fld>
            <a:endParaRPr lang="en-US"/>
          </a:p>
        </p:txBody>
      </p:sp>
    </p:spTree>
    <p:extLst>
      <p:ext uri="{BB962C8B-B14F-4D97-AF65-F5344CB8AC3E}">
        <p14:creationId xmlns:p14="http://schemas.microsoft.com/office/powerpoint/2010/main" val="2153569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t>How do</a:t>
            </a:r>
            <a:r>
              <a:rPr lang="en-US" baseline="0" dirty="0" smtClean="0"/>
              <a:t> we study such systems where radiation is incident on gas</a:t>
            </a:r>
            <a:endParaRPr lang="en-US"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t>There are two approaches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One is using constant density radiation transfer simulations.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The most popular code to do this is Cloudy.</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&lt;click&gt; these codes assume temperature and ionization </a:t>
            </a:r>
            <a:r>
              <a:rPr lang="en-US" baseline="0" dirty="0" err="1" smtClean="0"/>
              <a:t>equlibirium</a:t>
            </a:r>
            <a:r>
              <a:rPr lang="en-US"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And treat the gas density or the gas pressure as a free parameter.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The advantages of these codes is that they can predict very accurately the expected emission spectrum, which can then be compared with observations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However, these calculations can’t tell you about the system evolution or about the confinement of the gas, because they assume some density or density distribution.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The second approach is doing </a:t>
            </a:r>
            <a:r>
              <a:rPr lang="en-US" baseline="0" dirty="0" err="1" smtClean="0"/>
              <a:t>hydrodynamical</a:t>
            </a:r>
            <a:r>
              <a:rPr lang="en-US" baseline="0" dirty="0" smtClean="0"/>
              <a:t> simulations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&lt;click&gt; however, due to computational issues, we currently can’t do hydrodynamics together with full </a:t>
            </a:r>
            <a:r>
              <a:rPr lang="en-US" baseline="0" dirty="0" err="1" smtClean="0"/>
              <a:t>radiative</a:t>
            </a:r>
            <a:r>
              <a:rPr lang="en-US" baseline="0" dirty="0" smtClean="0"/>
              <a:t> transfer, so the </a:t>
            </a:r>
            <a:r>
              <a:rPr lang="en-US" baseline="0" dirty="0" err="1" smtClean="0"/>
              <a:t>radiative</a:t>
            </a:r>
            <a:r>
              <a:rPr lang="en-US" baseline="0" dirty="0" smtClean="0"/>
              <a:t> transfer currently implemented in these codes is very approximate.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Therefore, while these codes can follow the evolution of systems, its hard to compare predictions with observations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he-IL" dirty="0"/>
          </a:p>
        </p:txBody>
      </p:sp>
      <p:sp>
        <p:nvSpPr>
          <p:cNvPr id="4" name="Slide Number Placeholder 3"/>
          <p:cNvSpPr>
            <a:spLocks noGrp="1"/>
          </p:cNvSpPr>
          <p:nvPr>
            <p:ph type="sldNum" sz="quarter" idx="10"/>
          </p:nvPr>
        </p:nvSpPr>
        <p:spPr/>
        <p:txBody>
          <a:bodyPr/>
          <a:lstStyle/>
          <a:p>
            <a:fld id="{972DD098-A107-4A69-AF57-CAFAD5742F70}" type="slidenum">
              <a:rPr lang="he-IL" smtClean="0"/>
              <a:pPr/>
              <a:t>16</a:t>
            </a:fld>
            <a:endParaRPr lang="he-I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gn="l" rtl="0">
              <a:buNone/>
            </a:pPr>
            <a:r>
              <a:rPr lang="en-US" dirty="0" smtClean="0"/>
              <a:t>Note on what</a:t>
            </a:r>
            <a:r>
              <a:rPr lang="en-US" baseline="0" dirty="0" smtClean="0"/>
              <a:t> absorbs </a:t>
            </a:r>
            <a:r>
              <a:rPr lang="en-US" baseline="0" dirty="0" err="1" smtClean="0"/>
              <a:t>P_rad</a:t>
            </a:r>
            <a:r>
              <a:rPr lang="en-US" baseline="0" dirty="0" smtClean="0"/>
              <a:t> – inertia, or ram pressure on the shielded side</a:t>
            </a:r>
            <a:endParaRPr lang="en-US" dirty="0" smtClean="0"/>
          </a:p>
          <a:p>
            <a:pPr marL="228600" indent="-228600" algn="l" rtl="0">
              <a:buAutoNum type="arabicPeriod"/>
            </a:pPr>
            <a:endParaRPr lang="en-US" dirty="0" smtClean="0"/>
          </a:p>
          <a:p>
            <a:pPr marL="228600" indent="-228600" algn="l" rtl="0">
              <a:buAutoNum type="arabicPeriod"/>
            </a:pPr>
            <a:r>
              <a:rPr lang="en-US" dirty="0" smtClean="0"/>
              <a:t>So about a decade ago, Mike </a:t>
            </a:r>
            <a:r>
              <a:rPr lang="en-US" dirty="0" err="1" smtClean="0"/>
              <a:t>Dopita</a:t>
            </a:r>
            <a:r>
              <a:rPr lang="en-US" dirty="0" smtClean="0"/>
              <a:t> and Brent Groves came</a:t>
            </a:r>
            <a:r>
              <a:rPr lang="en-US" baseline="0" dirty="0" smtClean="0"/>
              <a:t> with an idea. </a:t>
            </a:r>
          </a:p>
          <a:p>
            <a:pPr marL="228600" indent="-228600" algn="l" rtl="0">
              <a:buAutoNum type="arabicPeriod"/>
            </a:pPr>
            <a:r>
              <a:rPr lang="en-US" baseline="0" dirty="0" smtClean="0"/>
              <a:t>Let’s assume that radiation is the dominant force acting on the gas in the cloud’s rest frame, </a:t>
            </a:r>
          </a:p>
          <a:p>
            <a:pPr marL="228600" indent="-228600" algn="l" rtl="0">
              <a:buAutoNum type="arabicPeriod"/>
            </a:pPr>
            <a:r>
              <a:rPr lang="en-US" baseline="0" dirty="0" smtClean="0"/>
              <a:t>and that the ambient pressure is much lower than radiation pressure.</a:t>
            </a:r>
            <a:endParaRPr lang="en-US" dirty="0" smtClean="0"/>
          </a:p>
          <a:p>
            <a:pPr marL="228600" indent="-228600" algn="l" rtl="0">
              <a:buAutoNum type="arabicPeriod"/>
            </a:pPr>
            <a:r>
              <a:rPr lang="en-US" dirty="0" smtClean="0"/>
              <a:t>In this case, the Radiation Pressure confines</a:t>
            </a:r>
            <a:r>
              <a:rPr lang="en-US" baseline="0" dirty="0" smtClean="0"/>
              <a:t> the gas, that is the gas is radiation pressure confined or RPC for short. </a:t>
            </a:r>
            <a:endParaRPr lang="en-US"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This is the</a:t>
            </a:r>
            <a:r>
              <a:rPr lang="en-US" baseline="0" dirty="0" smtClean="0"/>
              <a:t> implied pressure profile</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The radiation comes from far away, so it is plane parallel</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The gas pressure starts at some very small value.</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The radiation is absorbed in the surface layer of the gas, both ionizing it and compressing it.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As the radiation is absorbed, it compresses the gas, increasing its pressure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At tau near one, the gas pressure roughly equals the radiation pressure </a:t>
            </a:r>
          </a:p>
          <a:p>
            <a:pPr marL="228600" indent="-228600" algn="l" rtl="0">
              <a:buAutoNum type="arabicPeriod"/>
            </a:pPr>
            <a:r>
              <a:rPr lang="en-US" baseline="0" dirty="0" smtClean="0"/>
              <a:t>At tau of several, all the radiation is absorbed, and there is a transition to neutral gas. This layer where tau is of order 1 1 is called the ‘ionization front’.</a:t>
            </a:r>
          </a:p>
          <a:p>
            <a:pPr marL="228600" indent="-228600" algn="l" rtl="0">
              <a:buAutoNum type="arabicPeriod"/>
            </a:pPr>
            <a:r>
              <a:rPr lang="en-US" baseline="0" dirty="0" smtClean="0"/>
              <a:t>What </a:t>
            </a:r>
            <a:r>
              <a:rPr lang="en-US" baseline="0" dirty="0" err="1" smtClean="0"/>
              <a:t>Dopita</a:t>
            </a:r>
            <a:r>
              <a:rPr lang="en-US" baseline="0" dirty="0" smtClean="0"/>
              <a:t> and Groves shows was that at the ionization front, where tau is about 1 and most of the absorption occurs, the equality of gas pressure and radiation pressure implies that the ionization parameter is 0.03. </a:t>
            </a:r>
          </a:p>
          <a:p>
            <a:pPr marL="228600" indent="-228600" algn="l" rtl="0">
              <a:buAutoNum type="arabicPeriod"/>
            </a:pPr>
            <a:r>
              <a:rPr lang="en-US" baseline="0" dirty="0" smtClean="0"/>
              <a:t>&lt;click&gt; So if radiation pressure is the source of confinement, we expect the dominant ionization parameter to be 0.03, as observed. </a:t>
            </a:r>
          </a:p>
        </p:txBody>
      </p:sp>
      <p:sp>
        <p:nvSpPr>
          <p:cNvPr id="4" name="Slide Number Placeholder 3"/>
          <p:cNvSpPr>
            <a:spLocks noGrp="1"/>
          </p:cNvSpPr>
          <p:nvPr>
            <p:ph type="sldNum" sz="quarter" idx="10"/>
          </p:nvPr>
        </p:nvSpPr>
        <p:spPr/>
        <p:txBody>
          <a:bodyPr/>
          <a:lstStyle/>
          <a:p>
            <a:fld id="{F4CC385D-4B0B-4D79-8D3F-1A937D206FCD}" type="slidenum">
              <a:rPr lang="he-IL" smtClean="0"/>
              <a:pPr/>
              <a:t>17</a:t>
            </a:fld>
            <a:endParaRPr lang="he-I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lgn="l" rtl="0">
              <a:buAutoNum type="arabicPeriod"/>
            </a:pPr>
            <a:r>
              <a:rPr lang="en-US" dirty="0" smtClean="0"/>
              <a:t>So about a decade ago, Mike </a:t>
            </a:r>
            <a:r>
              <a:rPr lang="en-US" dirty="0" err="1" smtClean="0"/>
              <a:t>Dopita</a:t>
            </a:r>
            <a:r>
              <a:rPr lang="en-US" dirty="0" smtClean="0"/>
              <a:t> and Brent Groves came</a:t>
            </a:r>
            <a:r>
              <a:rPr lang="en-US" baseline="0" dirty="0" smtClean="0"/>
              <a:t> with an idea. </a:t>
            </a:r>
          </a:p>
          <a:p>
            <a:pPr marL="228600" indent="-228600" algn="l" rtl="0">
              <a:buAutoNum type="arabicPeriod"/>
            </a:pPr>
            <a:r>
              <a:rPr lang="en-US" baseline="0" dirty="0" smtClean="0"/>
              <a:t>Let’s assume that radiation is the dominant force acting on the gas in the cloud’s rest frame, </a:t>
            </a:r>
          </a:p>
          <a:p>
            <a:pPr marL="228600" indent="-228600" algn="l" rtl="0">
              <a:buAutoNum type="arabicPeriod"/>
            </a:pPr>
            <a:r>
              <a:rPr lang="en-US" baseline="0" dirty="0" smtClean="0"/>
              <a:t>and that the ambient pressure is much lower than radiation pressure.</a:t>
            </a:r>
            <a:endParaRPr lang="en-US" dirty="0" smtClean="0"/>
          </a:p>
          <a:p>
            <a:pPr marL="228600" indent="-228600" algn="l" rtl="0">
              <a:buAutoNum type="arabicPeriod"/>
            </a:pPr>
            <a:r>
              <a:rPr lang="en-US" dirty="0" smtClean="0"/>
              <a:t>In this case, the Radiation Pressure confines</a:t>
            </a:r>
            <a:r>
              <a:rPr lang="en-US" baseline="0" dirty="0" smtClean="0"/>
              <a:t> the gas, that is the gas is radiation pressure confined or RPC for short. </a:t>
            </a:r>
            <a:endParaRPr lang="en-US"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This is the</a:t>
            </a:r>
            <a:r>
              <a:rPr lang="en-US" baseline="0" dirty="0" smtClean="0"/>
              <a:t> implied pressure profile</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The radiation comes from far away, so it is plane parallel</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The gas pressure starts at some very small value.</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The radiation is absorbed in the surface layer of the gas, both ionizing it and compressing it.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As the radiation is absorbed, it compresses the gas, increasing its pressure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At tau near one, the gas pressure roughly equals the radiation pressure </a:t>
            </a:r>
          </a:p>
          <a:p>
            <a:pPr marL="228600" indent="-228600" algn="l" rtl="0">
              <a:buAutoNum type="arabicPeriod"/>
            </a:pPr>
            <a:r>
              <a:rPr lang="en-US" baseline="0" dirty="0" smtClean="0"/>
              <a:t>At tau of several, all the radiation is absorbed, and there is a transition to neutral gas. This layer where tau is of order 1 1 is called the ‘ionization front’.</a:t>
            </a:r>
          </a:p>
          <a:p>
            <a:pPr marL="228600" indent="-228600" algn="l" rtl="0">
              <a:buAutoNum type="arabicPeriod"/>
            </a:pPr>
            <a:r>
              <a:rPr lang="en-US" baseline="0" dirty="0" smtClean="0"/>
              <a:t>What </a:t>
            </a:r>
            <a:r>
              <a:rPr lang="en-US" baseline="0" dirty="0" err="1" smtClean="0"/>
              <a:t>Dopita</a:t>
            </a:r>
            <a:r>
              <a:rPr lang="en-US" baseline="0" dirty="0" smtClean="0"/>
              <a:t> and Groves shows was that at the ionization front, where tau is about 1 and most of the absorption occurs, the equality of gas pressure and radiation pressure implies that the ionization parameter is 0.03. </a:t>
            </a:r>
          </a:p>
          <a:p>
            <a:pPr marL="228600" indent="-228600" algn="l" rtl="0">
              <a:buAutoNum type="arabicPeriod"/>
            </a:pPr>
            <a:r>
              <a:rPr lang="en-US" baseline="0" dirty="0" smtClean="0"/>
              <a:t>&lt;click&gt; So if radiation pressure is the source of confinement, we expect the dominant ionization parameter to be 0.03, as observed. </a:t>
            </a:r>
          </a:p>
        </p:txBody>
      </p:sp>
      <p:sp>
        <p:nvSpPr>
          <p:cNvPr id="4" name="Slide Number Placeholder 3"/>
          <p:cNvSpPr>
            <a:spLocks noGrp="1"/>
          </p:cNvSpPr>
          <p:nvPr>
            <p:ph type="sldNum" sz="quarter" idx="10"/>
          </p:nvPr>
        </p:nvSpPr>
        <p:spPr/>
        <p:txBody>
          <a:bodyPr/>
          <a:lstStyle/>
          <a:p>
            <a:fld id="{F4CC385D-4B0B-4D79-8D3F-1A937D206FCD}" type="slidenum">
              <a:rPr lang="he-IL" smtClean="0"/>
              <a:pPr/>
              <a:t>18</a:t>
            </a:fld>
            <a:endParaRPr lang="he-I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lgn="l" rtl="0">
              <a:buAutoNum type="arabicPeriod"/>
            </a:pPr>
            <a:r>
              <a:rPr lang="en-US" dirty="0" smtClean="0"/>
              <a:t>So about a decade ago, Mike </a:t>
            </a:r>
            <a:r>
              <a:rPr lang="en-US" dirty="0" err="1" smtClean="0"/>
              <a:t>Dopita</a:t>
            </a:r>
            <a:r>
              <a:rPr lang="en-US" dirty="0" smtClean="0"/>
              <a:t> and Brent Groves came</a:t>
            </a:r>
            <a:r>
              <a:rPr lang="en-US" baseline="0" dirty="0" smtClean="0"/>
              <a:t> with an idea. </a:t>
            </a:r>
          </a:p>
          <a:p>
            <a:pPr marL="228600" indent="-228600" algn="l" rtl="0">
              <a:buAutoNum type="arabicPeriod"/>
            </a:pPr>
            <a:r>
              <a:rPr lang="en-US" baseline="0" dirty="0" smtClean="0"/>
              <a:t>Let’s assume that radiation is the dominant force acting on the gas in the cloud’s rest frame, </a:t>
            </a:r>
          </a:p>
          <a:p>
            <a:pPr marL="228600" indent="-228600" algn="l" rtl="0">
              <a:buAutoNum type="arabicPeriod"/>
            </a:pPr>
            <a:r>
              <a:rPr lang="en-US" baseline="0" dirty="0" smtClean="0"/>
              <a:t>and that the ambient pressure is much lower than radiation pressure.</a:t>
            </a:r>
            <a:endParaRPr lang="en-US" dirty="0" smtClean="0"/>
          </a:p>
          <a:p>
            <a:pPr marL="228600" indent="-228600" algn="l" rtl="0">
              <a:buAutoNum type="arabicPeriod"/>
            </a:pPr>
            <a:r>
              <a:rPr lang="en-US" dirty="0" smtClean="0"/>
              <a:t>In this case, the Radiation Pressure confines</a:t>
            </a:r>
            <a:r>
              <a:rPr lang="en-US" baseline="0" dirty="0" smtClean="0"/>
              <a:t> the gas, that is the gas is radiation pressure confined or RPC for short. </a:t>
            </a:r>
            <a:endParaRPr lang="en-US"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This is the</a:t>
            </a:r>
            <a:r>
              <a:rPr lang="en-US" baseline="0" dirty="0" smtClean="0"/>
              <a:t> implied pressure profile</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The radiation comes from far away, so it is plane parallel</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The gas pressure starts at some very small value.</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The radiation is absorbed in the surface layer of the gas, both ionizing it and compressing it.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As the radiation is absorbed, it compresses the gas, increasing its pressure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At tau near one, the gas pressure roughly equals the radiation pressure </a:t>
            </a:r>
          </a:p>
          <a:p>
            <a:pPr marL="228600" indent="-228600" algn="l" rtl="0">
              <a:buAutoNum type="arabicPeriod"/>
            </a:pPr>
            <a:r>
              <a:rPr lang="en-US" baseline="0" dirty="0" smtClean="0"/>
              <a:t>At tau of several, all the radiation is absorbed, and there is a transition to neutral gas. This layer where tau is of order 1 1 is called the ‘ionization front’.</a:t>
            </a:r>
          </a:p>
          <a:p>
            <a:pPr marL="228600" indent="-228600" algn="l" rtl="0">
              <a:buAutoNum type="arabicPeriod"/>
            </a:pPr>
            <a:r>
              <a:rPr lang="en-US" baseline="0" dirty="0" smtClean="0"/>
              <a:t>What </a:t>
            </a:r>
            <a:r>
              <a:rPr lang="en-US" baseline="0" dirty="0" err="1" smtClean="0"/>
              <a:t>Dopita</a:t>
            </a:r>
            <a:r>
              <a:rPr lang="en-US" baseline="0" dirty="0" smtClean="0"/>
              <a:t> and Groves shows was that at the ionization front, where tau is about 1 and most of the absorption occurs, the equality of gas pressure and radiation pressure implies that the ionization parameter is 0.03. </a:t>
            </a:r>
          </a:p>
          <a:p>
            <a:pPr marL="228600" indent="-228600" algn="l" rtl="0">
              <a:buAutoNum type="arabicPeriod"/>
            </a:pPr>
            <a:r>
              <a:rPr lang="en-US" baseline="0" dirty="0" smtClean="0"/>
              <a:t>&lt;click&gt; So if radiation pressure is the source of confinement, we expect the dominant ionization parameter to be 0.03, as observed. </a:t>
            </a:r>
          </a:p>
        </p:txBody>
      </p:sp>
      <p:sp>
        <p:nvSpPr>
          <p:cNvPr id="4" name="Slide Number Placeholder 3"/>
          <p:cNvSpPr>
            <a:spLocks noGrp="1"/>
          </p:cNvSpPr>
          <p:nvPr>
            <p:ph type="sldNum" sz="quarter" idx="10"/>
          </p:nvPr>
        </p:nvSpPr>
        <p:spPr/>
        <p:txBody>
          <a:bodyPr/>
          <a:lstStyle/>
          <a:p>
            <a:fld id="{F4CC385D-4B0B-4D79-8D3F-1A937D206FCD}" type="slidenum">
              <a:rPr lang="he-IL" smtClean="0"/>
              <a:pPr/>
              <a:t>19</a:t>
            </a:fld>
            <a:endParaRPr lang="he-I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28600" indent="-228600" algn="l" rtl="0">
              <a:buAutoNum type="arabicPeriod"/>
            </a:pPr>
            <a:r>
              <a:rPr lang="en-US" baseline="0" dirty="0" smtClean="0"/>
              <a:t>Now let’s see what exactly we do in our numerical calculation</a:t>
            </a:r>
          </a:p>
          <a:p>
            <a:pPr marL="228600" indent="-228600" algn="l" rtl="0">
              <a:buAutoNum type="arabicPeriod"/>
            </a:pPr>
            <a:r>
              <a:rPr lang="en-US" baseline="0" dirty="0" smtClean="0"/>
              <a:t>To calculate the ionized slab structure, we need to solve the differential equations.</a:t>
            </a:r>
          </a:p>
          <a:p>
            <a:pPr marL="228600" indent="-228600" algn="l" rtl="0">
              <a:buAutoNum type="arabicPeriod"/>
            </a:pPr>
            <a:r>
              <a:rPr lang="en-US" baseline="0" dirty="0" smtClean="0"/>
              <a:t>This is what we do for the constant gas pressure or constant density models. </a:t>
            </a:r>
          </a:p>
          <a:p>
            <a:pPr marL="228600" indent="-228600" algn="l" rtl="0">
              <a:buAutoNum type="arabicPeriod"/>
            </a:pPr>
            <a:r>
              <a:rPr lang="en-US" baseline="0" dirty="0" smtClean="0"/>
              <a:t>We solve the local ionization and temperature equilibrium and radiation transfer models equations.</a:t>
            </a:r>
          </a:p>
          <a:p>
            <a:pPr marL="228600" indent="-228600" algn="l" rtl="0">
              <a:buAutoNum type="arabicPeriod"/>
            </a:pPr>
            <a:r>
              <a:rPr lang="en-US" baseline="0" dirty="0" smtClean="0"/>
              <a:t>&lt;click&gt; The parameters for these equations are the gas composition, the spectrum of the incident radiation, the AGN luminosity</a:t>
            </a:r>
          </a:p>
          <a:p>
            <a:pPr marL="228600" indent="-228600" algn="l" rtl="0">
              <a:buAutoNum type="arabicPeriod"/>
            </a:pPr>
            <a:r>
              <a:rPr lang="en-US" baseline="0" dirty="0" smtClean="0"/>
              <a:t>Also, we have to know the distance of the slab from the source, or sum up an ensemble of slabs with a distribution of radii</a:t>
            </a:r>
          </a:p>
          <a:p>
            <a:pPr marL="228600" indent="-228600" algn="l" rtl="0">
              <a:buAutoNum type="arabicPeriod"/>
            </a:pPr>
            <a:r>
              <a:rPr lang="en-US" baseline="0" dirty="0" smtClean="0"/>
              <a:t>Similarly, in the constant pressure or constant density models we have to assume the gas density or gas pressure, which can have  a distribution at each distance</a:t>
            </a:r>
          </a:p>
          <a:p>
            <a:pPr marL="228600" indent="-228600" algn="l" rtl="0">
              <a:buAutoNum type="arabicPeriod"/>
            </a:pPr>
            <a:r>
              <a:rPr lang="en-US" baseline="0" dirty="0" smtClean="0"/>
              <a:t>&lt;click&gt; we have reasonable estimates for some of these parameters</a:t>
            </a:r>
          </a:p>
          <a:p>
            <a:pPr marL="228600" indent="-228600" algn="l" rtl="0">
              <a:buAutoNum type="arabicPeriod"/>
            </a:pPr>
            <a:r>
              <a:rPr lang="en-US" baseline="0" dirty="0" smtClean="0"/>
              <a:t>The composition, at least in the NLR, seems to be similar to the ISM composition of inactive galaxies. This is part of a previous work I did.</a:t>
            </a:r>
          </a:p>
          <a:p>
            <a:pPr marL="228600" indent="-228600" algn="l" rtl="0">
              <a:buAutoNum type="arabicPeriod"/>
            </a:pPr>
            <a:r>
              <a:rPr lang="en-US" baseline="0" dirty="0" smtClean="0"/>
              <a:t>The incident spectrum and luminosity can be constrained from observations</a:t>
            </a:r>
          </a:p>
          <a:p>
            <a:pPr marL="228600" indent="-228600" algn="l" rtl="0">
              <a:buAutoNum type="arabicPeriod"/>
            </a:pPr>
            <a:r>
              <a:rPr lang="en-US" baseline="0" dirty="0" smtClean="0"/>
              <a:t>And the distance can be resolved, or in gas near the nucleus we can know it from reverberation mapping</a:t>
            </a:r>
          </a:p>
          <a:p>
            <a:pPr marL="228600" indent="-228600" algn="l" rtl="0">
              <a:buAutoNum type="arabicPeriod"/>
            </a:pPr>
            <a:r>
              <a:rPr lang="en-US" baseline="0" dirty="0" smtClean="0"/>
              <a:t>The gas pressure or density distribution is a free parameter. </a:t>
            </a:r>
          </a:p>
          <a:p>
            <a:pPr marL="228600" indent="-228600" algn="l" rtl="0">
              <a:buAutoNum type="arabicPeriod"/>
            </a:pPr>
            <a:r>
              <a:rPr lang="en-US" baseline="0" dirty="0" smtClean="0"/>
              <a:t>&lt;click&gt; In the radiation pressure confined models, we add the hydrostatic equation, and the gas pressure is no longer a free parameter. </a:t>
            </a:r>
          </a:p>
          <a:p>
            <a:pPr marL="228600" indent="-228600" algn="l" rtl="0">
              <a:buAutoNum type="arabicPeriod"/>
            </a:pPr>
            <a:r>
              <a:rPr lang="en-US" baseline="0" dirty="0" smtClean="0"/>
              <a:t> The gas pressure now has a fixed profile, which ends at a gas pressure equal to the initial radiation pressure. </a:t>
            </a:r>
          </a:p>
          <a:p>
            <a:pPr marL="228600" indent="-228600" algn="l" rtl="0">
              <a:buAutoNum type="arabicPeriod"/>
            </a:pPr>
            <a:r>
              <a:rPr lang="en-US" baseline="0" dirty="0" smtClean="0"/>
              <a:t>&lt;click&gt; So if we have an estimate of the radius, the RPC models have essentially no free parameters. </a:t>
            </a:r>
          </a:p>
          <a:p>
            <a:pPr marL="228600" indent="-228600" algn="l" rtl="0">
              <a:buAutoNum type="arabicPeriod"/>
            </a:pPr>
            <a:endParaRPr lang="he-IL" dirty="0"/>
          </a:p>
        </p:txBody>
      </p:sp>
      <p:sp>
        <p:nvSpPr>
          <p:cNvPr id="4" name="Slide Number Placeholder 3"/>
          <p:cNvSpPr>
            <a:spLocks noGrp="1"/>
          </p:cNvSpPr>
          <p:nvPr>
            <p:ph type="sldNum" sz="quarter" idx="10"/>
          </p:nvPr>
        </p:nvSpPr>
        <p:spPr/>
        <p:txBody>
          <a:bodyPr/>
          <a:lstStyle/>
          <a:p>
            <a:fld id="{F4CC385D-4B0B-4D79-8D3F-1A937D206FCD}" type="slidenum">
              <a:rPr lang="he-IL" smtClean="0"/>
              <a:pPr/>
              <a:t>20</a:t>
            </a:fld>
            <a:endParaRPr lang="he-I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So what are the implications of</a:t>
            </a:r>
            <a:r>
              <a:rPr lang="en-US" baseline="0" dirty="0" smtClean="0"/>
              <a:t> RPC to quasar feedback models?</a:t>
            </a:r>
          </a:p>
          <a:p>
            <a:pPr marL="171450" indent="-171450">
              <a:buFont typeface="Arial" charset="0"/>
              <a:buChar char="•"/>
            </a:pPr>
            <a:r>
              <a:rPr lang="en-US" baseline="0" dirty="0" smtClean="0"/>
              <a:t>So quasar feedback is similar to stellar feedback in the sense that the quasar somehow couples to the ISM of the host galaxy and therefore regulates SF.</a:t>
            </a:r>
          </a:p>
          <a:p>
            <a:pPr marL="171450" indent="-171450">
              <a:buFont typeface="Arial" charset="0"/>
              <a:buChar char="•"/>
            </a:pPr>
            <a:r>
              <a:rPr lang="en-US" baseline="0" dirty="0" smtClean="0"/>
              <a:t>the x-axis here is the ratio of the radiation pressure to the pressure of the ambient gas</a:t>
            </a:r>
          </a:p>
          <a:p>
            <a:pPr marL="171450" indent="-171450">
              <a:buFont typeface="Arial" charset="0"/>
              <a:buChar char="•"/>
            </a:pPr>
            <a:r>
              <a:rPr lang="en-US" baseline="0" dirty="0" smtClean="0"/>
              <a:t>&lt;click&gt; and for example in feedback models that the quasar is surrounded by an expanding bubble of hot gas which clears out the ISM, the pressure of the bubble will equal the pressure of the ambient gas.</a:t>
            </a:r>
          </a:p>
          <a:p>
            <a:pPr marL="171450" indent="-171450">
              <a:buFont typeface="Arial" charset="0"/>
              <a:buChar char="•"/>
            </a:pPr>
            <a:r>
              <a:rPr lang="en-US" baseline="0" dirty="0" smtClean="0"/>
              <a:t>The RPC solution is in the limit that this ratio goes to infinity</a:t>
            </a:r>
          </a:p>
          <a:p>
            <a:pPr marL="171450" indent="-171450">
              <a:buFont typeface="Arial" charset="0"/>
              <a:buChar char="•"/>
            </a:pPr>
            <a:r>
              <a:rPr lang="en-US" baseline="0" dirty="0" smtClean="0"/>
              <a:t>What are the observations?</a:t>
            </a:r>
          </a:p>
          <a:p>
            <a:pPr marL="171450" indent="-171450">
              <a:buFont typeface="Arial" charset="0"/>
              <a:buChar char="•"/>
            </a:pPr>
            <a:r>
              <a:rPr lang="en-US" baseline="0" dirty="0" smtClean="0"/>
              <a:t>&lt;click&gt; the top grey stripe are resolved observations of [OIII]/</a:t>
            </a:r>
            <a:r>
              <a:rPr lang="en-US" baseline="0" dirty="0" err="1" smtClean="0"/>
              <a:t>Hb</a:t>
            </a:r>
            <a:r>
              <a:rPr lang="en-US" baseline="0" dirty="0" smtClean="0"/>
              <a:t> in 11 quasars on </a:t>
            </a:r>
            <a:r>
              <a:rPr lang="en-US" baseline="0" dirty="0" err="1" smtClean="0"/>
              <a:t>kpc</a:t>
            </a:r>
            <a:r>
              <a:rPr lang="en-US" baseline="0" dirty="0" smtClean="0"/>
              <a:t> scales from </a:t>
            </a:r>
            <a:r>
              <a:rPr lang="en-US" baseline="0" dirty="0" err="1" smtClean="0"/>
              <a:t>Zakamska’s</a:t>
            </a:r>
            <a:r>
              <a:rPr lang="en-US" baseline="0" dirty="0" smtClean="0"/>
              <a:t> group</a:t>
            </a:r>
          </a:p>
          <a:p>
            <a:pPr marL="171450" indent="-171450">
              <a:buFont typeface="Arial" charset="0"/>
              <a:buChar char="•"/>
            </a:pPr>
            <a:r>
              <a:rPr lang="en-US" baseline="0" dirty="0" smtClean="0"/>
              <a:t>You see that these [OIII]/</a:t>
            </a:r>
            <a:r>
              <a:rPr lang="en-US" baseline="0" dirty="0" err="1" smtClean="0"/>
              <a:t>Hb</a:t>
            </a:r>
            <a:r>
              <a:rPr lang="en-US" baseline="0" dirty="0" smtClean="0"/>
              <a:t> observations suggest radiation pressure is at least comparable to other sources of pressure</a:t>
            </a:r>
          </a:p>
          <a:p>
            <a:pPr marL="171450" indent="-171450">
              <a:buFont typeface="Arial" charset="0"/>
              <a:buChar char="•"/>
            </a:pPr>
            <a:r>
              <a:rPr lang="en-US" baseline="0" dirty="0" smtClean="0"/>
              <a:t>The bottom grey strip is the Jenny Greene observation of the X-ray/[OIII] ratio that I showed you in the beginning. It is still an open question whether the X-ray emission here is from photo-ionized gas, but if it is, its suggest that radiation pressure dominates other coupling mechanisms by a factor of at least 10.</a:t>
            </a:r>
          </a:p>
          <a:p>
            <a:pPr marL="171450" indent="-171450">
              <a:buFont typeface="Arial" charset="0"/>
              <a:buChar char="•"/>
            </a:pPr>
            <a:r>
              <a:rPr lang="en-US" baseline="0" dirty="0" smtClean="0"/>
              <a:t>&lt;line ratios suggest that radiation dominates quasar-ISM coupling.</a:t>
            </a:r>
            <a:endParaRPr lang="en-US" dirty="0"/>
          </a:p>
        </p:txBody>
      </p:sp>
      <p:sp>
        <p:nvSpPr>
          <p:cNvPr id="4" name="Slide Number Placeholder 3"/>
          <p:cNvSpPr>
            <a:spLocks noGrp="1"/>
          </p:cNvSpPr>
          <p:nvPr>
            <p:ph type="sldNum" sz="quarter" idx="10"/>
          </p:nvPr>
        </p:nvSpPr>
        <p:spPr/>
        <p:txBody>
          <a:bodyPr/>
          <a:lstStyle/>
          <a:p>
            <a:fld id="{94B72109-F559-407C-AFC2-2BF30C16CEA8}" type="slidenum">
              <a:rPr lang="en-US" smtClean="0"/>
              <a:t>26</a:t>
            </a:fld>
            <a:endParaRPr lang="en-US"/>
          </a:p>
        </p:txBody>
      </p:sp>
    </p:spTree>
    <p:extLst>
      <p:ext uri="{BB962C8B-B14F-4D97-AF65-F5344CB8AC3E}">
        <p14:creationId xmlns:p14="http://schemas.microsoft.com/office/powerpoint/2010/main" val="10420581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B72109-F559-407C-AFC2-2BF30C16CEA8}" type="slidenum">
              <a:rPr lang="en-US" smtClean="0"/>
              <a:t>28</a:t>
            </a:fld>
            <a:endParaRPr lang="en-US"/>
          </a:p>
        </p:txBody>
      </p:sp>
    </p:spTree>
    <p:extLst>
      <p:ext uri="{BB962C8B-B14F-4D97-AF65-F5344CB8AC3E}">
        <p14:creationId xmlns:p14="http://schemas.microsoft.com/office/powerpoint/2010/main" val="291745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quick outline of my talk:</a:t>
            </a:r>
          </a:p>
          <a:p>
            <a:pPr marL="228600" indent="-228600">
              <a:buAutoNum type="arabicPeriod"/>
            </a:pPr>
            <a:r>
              <a:rPr lang="en-US" dirty="0" smtClean="0"/>
              <a:t>I’ll start</a:t>
            </a:r>
            <a:r>
              <a:rPr lang="en-US" baseline="0" dirty="0" smtClean="0"/>
              <a:t> with a quick introduction to the ionized gas systems that I will address in this talk, and give motivation for </a:t>
            </a:r>
            <a:r>
              <a:rPr lang="en-US" baseline="0" dirty="0" err="1" smtClean="0"/>
              <a:t>modelling</a:t>
            </a:r>
            <a:r>
              <a:rPr lang="en-US" baseline="0" dirty="0" smtClean="0"/>
              <a:t> them</a:t>
            </a:r>
          </a:p>
          <a:p>
            <a:pPr marL="228600" indent="-228600">
              <a:buAutoNum type="arabicPeriod"/>
            </a:pPr>
            <a:r>
              <a:rPr lang="en-US" baseline="0" dirty="0" smtClean="0"/>
              <a:t>Then  I’ll give a quick overview on the standard models used to model photo-ionized gas</a:t>
            </a:r>
          </a:p>
          <a:p>
            <a:pPr marL="228600" indent="-228600">
              <a:buAutoNum type="arabicPeriod"/>
            </a:pPr>
            <a:r>
              <a:rPr lang="en-US" baseline="0" dirty="0" smtClean="0"/>
              <a:t>Next I’ll present the aspect in the observations that the models fail to reproduce</a:t>
            </a:r>
          </a:p>
          <a:p>
            <a:pPr marL="228600" indent="-228600">
              <a:buAutoNum type="arabicPeriod"/>
            </a:pPr>
            <a:r>
              <a:rPr lang="en-US" baseline="0" dirty="0" smtClean="0"/>
              <a:t>I’ll then suggest a solution</a:t>
            </a:r>
          </a:p>
          <a:p>
            <a:pPr marL="228600" indent="-228600">
              <a:buAutoNum type="arabicPeriod"/>
            </a:pPr>
            <a:r>
              <a:rPr lang="en-US" baseline="0" dirty="0" smtClean="0"/>
              <a:t>And finally I’ll discuss the implications of this solution</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94B72109-F559-407C-AFC2-2BF30C16CEA8}" type="slidenum">
              <a:rPr lang="en-US" smtClean="0"/>
              <a:t>2</a:t>
            </a:fld>
            <a:endParaRPr lang="en-US"/>
          </a:p>
        </p:txBody>
      </p:sp>
    </p:spTree>
    <p:extLst>
      <p:ext uri="{BB962C8B-B14F-4D97-AF65-F5344CB8AC3E}">
        <p14:creationId xmlns:p14="http://schemas.microsoft.com/office/powerpoint/2010/main" val="28814496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lgn="l" rtl="0">
              <a:buAutoNum type="arabicPeriod"/>
            </a:pPr>
            <a:r>
              <a:rPr lang="en-US" dirty="0" smtClean="0"/>
              <a:t>This is the same plot for SF galaxies.</a:t>
            </a:r>
          </a:p>
          <a:p>
            <a:pPr marL="228600" indent="-228600" algn="l" rtl="0">
              <a:buAutoNum type="arabicPeriod"/>
            </a:pPr>
            <a:r>
              <a:rPr lang="en-US" dirty="0" smtClean="0"/>
              <a:t>This is the spread in the models, while these</a:t>
            </a:r>
            <a:r>
              <a:rPr lang="en-US" baseline="0" dirty="0" smtClean="0"/>
              <a:t> are the observations.</a:t>
            </a:r>
          </a:p>
          <a:p>
            <a:pPr marL="228600" indent="-228600" algn="l" rtl="0">
              <a:buAutoNum type="arabicPeriod"/>
            </a:pPr>
            <a:r>
              <a:rPr lang="en-US" baseline="0" dirty="0" smtClean="0"/>
              <a:t>Again, the implied small dispersion suggests that at each Z, there is a small range of U.</a:t>
            </a:r>
          </a:p>
          <a:p>
            <a:pPr marL="228600" indent="-228600" algn="l" rtl="0">
              <a:buAutoNum type="arabicPeriod"/>
            </a:pPr>
            <a:r>
              <a:rPr lang="en-US" baseline="0" dirty="0" smtClean="0"/>
              <a:t>Why should objects with the same Z have the same U?</a:t>
            </a:r>
          </a:p>
          <a:p>
            <a:pPr marL="0" indent="0" algn="l" rtl="0">
              <a:buNone/>
            </a:pPr>
            <a:r>
              <a:rPr lang="en-US" baseline="0" dirty="0" smtClean="0"/>
              <a:t>5. How does n know about phi?</a:t>
            </a:r>
            <a:endParaRPr lang="en-US" dirty="0" smtClean="0"/>
          </a:p>
          <a:p>
            <a:pPr marL="228600" indent="-228600" algn="l" rtl="0">
              <a:buAutoNum type="arabicPeriod"/>
            </a:pPr>
            <a:endParaRPr lang="en-US" dirty="0" smtClean="0"/>
          </a:p>
          <a:p>
            <a:pPr marL="228600" indent="-228600" algn="l" rtl="0">
              <a:buAutoNum type="arabicPeriod"/>
            </a:pPr>
            <a:r>
              <a:rPr lang="en-US" dirty="0" smtClean="0"/>
              <a:t>This is</a:t>
            </a:r>
            <a:r>
              <a:rPr lang="en-US" baseline="0" dirty="0" smtClean="0"/>
              <a:t> a plot of AGN optical narrow line ratios by Brent Groves. </a:t>
            </a:r>
          </a:p>
          <a:p>
            <a:pPr marL="228600" indent="-228600" algn="l" rtl="0">
              <a:buAutoNum type="arabicPeriod"/>
            </a:pPr>
            <a:r>
              <a:rPr lang="en-US" dirty="0" smtClean="0"/>
              <a:t>You can see</a:t>
            </a:r>
            <a:r>
              <a:rPr lang="en-US" baseline="0" dirty="0" smtClean="0"/>
              <a:t> that all AGN cluster here,</a:t>
            </a:r>
          </a:p>
          <a:p>
            <a:pPr marL="228600" indent="-228600" algn="l" rtl="0">
              <a:buAutoNum type="arabicPeriod"/>
            </a:pPr>
            <a:r>
              <a:rPr lang="en-US" baseline="0" dirty="0" smtClean="0"/>
              <a:t>while the models give a large range of possible narrow line ratios</a:t>
            </a:r>
          </a:p>
          <a:p>
            <a:pPr marL="228600" indent="-228600" algn="l" rtl="0">
              <a:buAutoNum type="arabicPeriod"/>
            </a:pPr>
            <a:r>
              <a:rPr lang="en-US" baseline="0" dirty="0" smtClean="0"/>
              <a:t>&lt;click&gt; So why are AGN emission line ratios so constant?</a:t>
            </a:r>
          </a:p>
          <a:p>
            <a:pPr marL="228600" indent="-228600" algn="l" rtl="0">
              <a:buAutoNum type="arabicPeriod"/>
            </a:pPr>
            <a:r>
              <a:rPr lang="en-US" baseline="0" dirty="0" smtClean="0"/>
              <a:t>There must be some basic physical mechanism which is from our models.</a:t>
            </a:r>
          </a:p>
        </p:txBody>
      </p:sp>
      <p:sp>
        <p:nvSpPr>
          <p:cNvPr id="4" name="Slide Number Placeholder 3"/>
          <p:cNvSpPr>
            <a:spLocks noGrp="1"/>
          </p:cNvSpPr>
          <p:nvPr>
            <p:ph type="sldNum" sz="quarter" idx="10"/>
          </p:nvPr>
        </p:nvSpPr>
        <p:spPr/>
        <p:txBody>
          <a:bodyPr/>
          <a:lstStyle/>
          <a:p>
            <a:fld id="{972DD098-A107-4A69-AF57-CAFAD5742F70}" type="slidenum">
              <a:rPr lang="he-IL" smtClean="0"/>
              <a:pPr/>
              <a:t>29</a:t>
            </a:fld>
            <a:endParaRPr lang="he-I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One question that always arise when people think about radiation pressure</a:t>
            </a:r>
            <a:r>
              <a:rPr lang="en-US" baseline="0" dirty="0" smtClean="0"/>
              <a:t> is whether the solution is stable.</a:t>
            </a: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94B72109-F559-407C-AFC2-2BF30C16CEA8}" type="slidenum">
              <a:rPr lang="en-US" smtClean="0"/>
              <a:t>30</a:t>
            </a:fld>
            <a:endParaRPr lang="en-US"/>
          </a:p>
        </p:txBody>
      </p:sp>
    </p:spTree>
    <p:extLst>
      <p:ext uri="{BB962C8B-B14F-4D97-AF65-F5344CB8AC3E}">
        <p14:creationId xmlns:p14="http://schemas.microsoft.com/office/powerpoint/2010/main" val="23282595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3738"/>
            <a:ext cx="4572000" cy="3429000"/>
          </a:xfrm>
          <a:solidFill>
            <a:srgbClr val="CFE7F5"/>
          </a:solidFill>
          <a:ln w="25400">
            <a:solidFill>
              <a:srgbClr val="808080"/>
            </a:solidFill>
            <a:prstDash val="solid"/>
          </a:ln>
        </p:spPr>
      </p:sp>
      <p:sp>
        <p:nvSpPr>
          <p:cNvPr id="3" name="Notes Placeholder 2"/>
          <p:cNvSpPr txBox="1">
            <a:spLocks noGrp="1"/>
          </p:cNvSpPr>
          <p:nvPr>
            <p:ph type="body" sz="quarter" idx="1"/>
          </p:nvPr>
        </p:nvSpPr>
        <p:spPr/>
        <p:txBody>
          <a:bodyPr/>
          <a:lstStyle/>
          <a:p>
            <a:pPr lvl="0"/>
            <a:r>
              <a:rPr lang="en-US"/>
              <a:t>1. Here I plotted the Fe ionization state vs. the ionization parameter</a:t>
            </a:r>
          </a:p>
          <a:p>
            <a:pPr lvl="0"/>
            <a:r>
              <a:rPr lang="en-US"/>
              <a:t>2. You can see that if you see you see a specific ionization state of Fe, you can estimate the ionization parameter</a:t>
            </a:r>
          </a:p>
          <a:p>
            <a:pPr lvl="0"/>
            <a:r>
              <a:rPr lang="en-US"/>
              <a:t>3. Now this is the measurement of a specific object</a:t>
            </a:r>
          </a:p>
          <a:p>
            <a:pPr lvl="0"/>
            <a:r>
              <a:rPr lang="en-US"/>
              <a:t>4. You can see there is no way you can model the absorbing gas as a slab with a single ionization parameter</a:t>
            </a:r>
          </a:p>
          <a:p>
            <a:pPr lvl="0"/>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a:t>
            </a:r>
            <a:r>
              <a:rPr lang="en-US" baseline="0" dirty="0" smtClean="0"/>
              <a:t> </a:t>
            </a:r>
            <a:r>
              <a:rPr lang="en-US" dirty="0" smtClean="0"/>
              <a:t>So lets</a:t>
            </a:r>
            <a:r>
              <a:rPr lang="en-US" baseline="0" dirty="0" smtClean="0"/>
              <a:t> compare  </a:t>
            </a:r>
            <a:r>
              <a:rPr lang="en-US" baseline="0" dirty="0" err="1" smtClean="0"/>
              <a:t>P_gas</a:t>
            </a:r>
            <a:r>
              <a:rPr lang="en-US" baseline="0" dirty="0" smtClean="0"/>
              <a:t> and </a:t>
            </a:r>
            <a:r>
              <a:rPr lang="en-US" baseline="0" dirty="0" err="1" smtClean="0"/>
              <a:t>P_rad</a:t>
            </a:r>
            <a:r>
              <a:rPr lang="en-US" baseline="0" dirty="0" smtClean="0"/>
              <a:t> in the observations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2. So what we can measure from the emission lines is the gas density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3. If gas pressure equals the radiation pressure, we get that the density equals the radiation pressure divided by 2kT.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4. Now, near the ionization front, the temperature is about 10^4K,</a:t>
            </a:r>
          </a:p>
          <a:p>
            <a:pPr marL="228600" indent="-228600" algn="l" rtl="0">
              <a:buNone/>
            </a:pPr>
            <a:r>
              <a:rPr lang="en-US" baseline="0" dirty="0" smtClean="0"/>
              <a:t>5. so, I put in the expression for the radiation pressure and 10^4 for the temperature, and we get a specific expression for the density, which scales with the luminosity and the radius to the power of -2. </a:t>
            </a:r>
          </a:p>
          <a:p>
            <a:pPr marL="228600" indent="-228600" algn="l" rtl="0">
              <a:buNone/>
            </a:pPr>
            <a:r>
              <a:rPr lang="en-US" baseline="0" dirty="0" smtClean="0"/>
              <a:t>6. So the dotted line is the analytical expression, while the solid line is what you get from a full </a:t>
            </a:r>
            <a:r>
              <a:rPr lang="en-US" baseline="0" dirty="0" err="1" smtClean="0"/>
              <a:t>radiative</a:t>
            </a:r>
            <a:r>
              <a:rPr lang="en-US" baseline="0" dirty="0" smtClean="0"/>
              <a:t> transfer calculation.</a:t>
            </a:r>
          </a:p>
          <a:p>
            <a:pPr marL="228600" indent="-228600" algn="l" rtl="0">
              <a:buNone/>
            </a:pPr>
            <a:r>
              <a:rPr lang="en-US" baseline="0" dirty="0" smtClean="0"/>
              <a:t>7. Now lets see the observations</a:t>
            </a:r>
          </a:p>
          <a:p>
            <a:pPr marL="228600" indent="-228600" algn="l" rtl="0">
              <a:buNone/>
            </a:pPr>
            <a:r>
              <a:rPr lang="en-US" baseline="0" dirty="0" smtClean="0"/>
              <a:t>8. The hard part in the observations is getting the distance of the gas, so there are several methods to do this</a:t>
            </a:r>
          </a:p>
          <a:p>
            <a:pPr marL="228600" indent="-228600" algn="l" rtl="0">
              <a:buNone/>
            </a:pPr>
            <a:r>
              <a:rPr lang="en-US" baseline="0" dirty="0" smtClean="0"/>
              <a:t>9. &lt;click&gt; these data points are based on  resolved observations of the NLR in nearby </a:t>
            </a:r>
            <a:r>
              <a:rPr lang="en-US" baseline="0" dirty="0" err="1" smtClean="0"/>
              <a:t>Seyferts</a:t>
            </a:r>
            <a:r>
              <a:rPr lang="en-US" baseline="0" dirty="0" smtClean="0"/>
              <a:t> using HST. There are two objects here, each color is a different object.</a:t>
            </a:r>
          </a:p>
          <a:p>
            <a:pPr marL="228600" indent="-228600" algn="l" rtl="0">
              <a:buNone/>
            </a:pPr>
            <a:r>
              <a:rPr lang="en-US" baseline="0" dirty="0" smtClean="0"/>
              <a:t>10. &lt;click&gt; This is the average result from reverberation mapping of the BLR. </a:t>
            </a:r>
          </a:p>
          <a:p>
            <a:pPr marL="228600" indent="-228600" algn="l" rtl="0">
              <a:buNone/>
            </a:pPr>
            <a:r>
              <a:rPr lang="en-US" baseline="0" dirty="0" smtClean="0"/>
              <a:t>11. the BLR has the property that r scales as the luminosity to the power of a half, so in this plot it always appears here, independent of the AGN luminosity</a:t>
            </a:r>
          </a:p>
          <a:p>
            <a:pPr marL="228600" indent="-228600" algn="l" rtl="0">
              <a:buNone/>
            </a:pPr>
            <a:r>
              <a:rPr lang="en-US" baseline="0" dirty="0" smtClean="0"/>
              <a:t>12. And the error bar spans the range of densities roughly allowed by the models</a:t>
            </a:r>
          </a:p>
          <a:p>
            <a:pPr marL="228600" indent="-228600" algn="l" rtl="0">
              <a:buNone/>
            </a:pPr>
            <a:r>
              <a:rPr lang="en-US" baseline="0" dirty="0" smtClean="0"/>
              <a:t>13. &lt;click&gt; Another way to get the distance is to assume that gas within the sphere of influence of the black hole is in </a:t>
            </a:r>
            <a:r>
              <a:rPr lang="en-US" baseline="0" dirty="0" err="1" smtClean="0"/>
              <a:t>virial</a:t>
            </a:r>
            <a:r>
              <a:rPr lang="en-US" baseline="0" dirty="0" smtClean="0"/>
              <a:t> motion, so you can derive the distance from the M_BH and width of the emission lines. </a:t>
            </a:r>
          </a:p>
          <a:p>
            <a:pPr marL="228600" indent="-228600" algn="l" rtl="0">
              <a:buNone/>
            </a:pPr>
            <a:r>
              <a:rPr lang="en-US" baseline="0" dirty="0" smtClean="0"/>
              <a:t>14. These observations depend on the M_BH estimate, so the error-bars are very large. </a:t>
            </a:r>
          </a:p>
          <a:p>
            <a:pPr marL="228600" indent="-228600" algn="l" rtl="0">
              <a:buNone/>
            </a:pPr>
            <a:r>
              <a:rPr lang="en-US" baseline="0" dirty="0" smtClean="0"/>
              <a:t>15. But in general you see that the observations match the predictions quite well, over 4 orders of magnitude in distance from nucleus.</a:t>
            </a:r>
          </a:p>
          <a:p>
            <a:pPr marL="228600" indent="-228600" algn="l" rtl="0">
              <a:buNone/>
            </a:pPr>
            <a:r>
              <a:rPr lang="en-US" baseline="0" dirty="0" smtClean="0"/>
              <a:t>16. I’d say that this is very strong evidence that density of the host gas is determined by the AGN radiation pressure. </a:t>
            </a:r>
            <a:endParaRPr lang="he-IL" dirty="0"/>
          </a:p>
        </p:txBody>
      </p:sp>
      <p:sp>
        <p:nvSpPr>
          <p:cNvPr id="4" name="Slide Number Placeholder 3"/>
          <p:cNvSpPr>
            <a:spLocks noGrp="1"/>
          </p:cNvSpPr>
          <p:nvPr>
            <p:ph type="sldNum" sz="quarter" idx="10"/>
          </p:nvPr>
        </p:nvSpPr>
        <p:spPr/>
        <p:txBody>
          <a:bodyPr/>
          <a:lstStyle/>
          <a:p>
            <a:fld id="{972DD098-A107-4A69-AF57-CAFAD5742F70}" type="slidenum">
              <a:rPr lang="he-IL" smtClean="0"/>
              <a:pPr/>
              <a:t>34</a:t>
            </a:fld>
            <a:endParaRPr lang="he-IL"/>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baseline="0" dirty="0" smtClean="0"/>
              <a:t>Q: How does a </a:t>
            </a:r>
            <a:r>
              <a:rPr lang="en-US" baseline="0" dirty="0" err="1" smtClean="0"/>
              <a:t>a</a:t>
            </a:r>
            <a:r>
              <a:rPr lang="en-US" baseline="0" dirty="0" smtClean="0"/>
              <a:t> different density profile look like – normalization is well constrain, power law less (-1 – 3) are ok</a:t>
            </a:r>
          </a:p>
          <a:p>
            <a:pPr algn="l" rtl="0"/>
            <a:r>
              <a:rPr lang="en-US" baseline="0" dirty="0" smtClean="0"/>
              <a:t>Q: both objects are </a:t>
            </a:r>
            <a:r>
              <a:rPr lang="en-US" baseline="0" dirty="0" err="1" smtClean="0"/>
              <a:t>Seyfert</a:t>
            </a:r>
            <a:r>
              <a:rPr lang="en-US" baseline="0" dirty="0" smtClean="0"/>
              <a:t> 1.5? yes</a:t>
            </a:r>
          </a:p>
          <a:p>
            <a:pPr algn="l" rtl="0">
              <a:buFont typeface="Arial" pitchFamily="34" charset="0"/>
              <a:buNone/>
            </a:pPr>
            <a:r>
              <a:rPr lang="en-US" baseline="0" dirty="0" smtClean="0"/>
              <a:t>Walsh08 on central point: </a:t>
            </a:r>
            <a:r>
              <a:rPr lang="en-US" sz="1200" b="0" i="0" kern="1200" dirty="0" smtClean="0">
                <a:solidFill>
                  <a:schemeClr val="tx1"/>
                </a:solidFill>
                <a:latin typeface="+mn-lt"/>
                <a:ea typeface="+mn-ea"/>
                <a:cs typeface="+mn-cs"/>
              </a:rPr>
              <a:t>geometric rectification issues during the data reduction</a:t>
            </a:r>
          </a:p>
          <a:p>
            <a:pPr algn="l" rtl="0">
              <a:buFont typeface="Arial" pitchFamily="34" charset="0"/>
              <a:buNone/>
            </a:pPr>
            <a:endParaRPr lang="en-US" baseline="0" dirty="0" smtClean="0"/>
          </a:p>
          <a:p>
            <a:pPr marL="228600" indent="-228600" algn="l" rtl="0">
              <a:buAutoNum type="arabicPeriod"/>
            </a:pPr>
            <a:r>
              <a:rPr lang="en-US" baseline="0" dirty="0" smtClean="0"/>
              <a:t>Lets also compare the predicted density  with resolved observations of the NLR.</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The best way to measure the density of the lines is to compare the strength of forbidden lines with different critical density.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This is distance vs. [OI]/[SII] ratio, which differ by a factor of 1000 in critical density.</a:t>
            </a:r>
          </a:p>
          <a:p>
            <a:pPr marL="228600" indent="-228600" algn="l" rtl="0">
              <a:buAutoNum type="arabicPeriod"/>
            </a:pPr>
            <a:r>
              <a:rPr lang="en-US" baseline="0" dirty="0" smtClean="0"/>
              <a:t>The data here is from HST, NGC 4151 is from Kraemer et al. 2000 and NGC 3227 is from Walsh et al. 2008.</a:t>
            </a:r>
          </a:p>
          <a:p>
            <a:pPr marL="228600" indent="-228600" algn="l" rtl="0">
              <a:buAutoNum type="arabicPeriod"/>
            </a:pPr>
            <a:r>
              <a:rPr lang="en-US" baseline="0" dirty="0" smtClean="0"/>
              <a:t>The solid line is the RPC calculation using Cloudy, in which we plugged the observed luminosity. </a:t>
            </a:r>
          </a:p>
          <a:p>
            <a:pPr marL="228600" indent="-228600" algn="l" rtl="0">
              <a:buAutoNum type="arabicPeriod"/>
            </a:pPr>
            <a:r>
              <a:rPr lang="en-US" baseline="0" dirty="0" smtClean="0"/>
              <a:t>The range in the fit is due to the uncertainty in the intrinsic luminosity. </a:t>
            </a:r>
          </a:p>
          <a:p>
            <a:pPr marL="228600" indent="-228600" algn="l" rtl="0">
              <a:buAutoNum type="arabicPeriod"/>
            </a:pPr>
            <a:r>
              <a:rPr lang="en-US" baseline="0" dirty="0" smtClean="0"/>
              <a:t>You see that except the central measurement, the fit is good. </a:t>
            </a:r>
          </a:p>
          <a:p>
            <a:pPr marL="228600" indent="-228600" algn="l" rtl="0">
              <a:buAutoNum type="arabicPeriod"/>
            </a:pPr>
            <a:r>
              <a:rPr lang="en-US" baseline="0" dirty="0" smtClean="0"/>
              <a:t>I stress that there is no free parameters in this fit, the only parameter is the luminosity, which we know.</a:t>
            </a:r>
            <a:endParaRPr lang="he-IL" dirty="0"/>
          </a:p>
        </p:txBody>
      </p:sp>
      <p:sp>
        <p:nvSpPr>
          <p:cNvPr id="4" name="Slide Number Placeholder 3"/>
          <p:cNvSpPr>
            <a:spLocks noGrp="1"/>
          </p:cNvSpPr>
          <p:nvPr>
            <p:ph type="sldNum" sz="quarter" idx="10"/>
          </p:nvPr>
        </p:nvSpPr>
        <p:spPr/>
        <p:txBody>
          <a:bodyPr/>
          <a:lstStyle/>
          <a:p>
            <a:fld id="{F4CC385D-4B0B-4D79-8D3F-1A937D206FCD}" type="slidenum">
              <a:rPr lang="he-IL" smtClean="0"/>
              <a:pPr/>
              <a:t>35</a:t>
            </a:fld>
            <a:endParaRPr lang="he-IL"/>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28600" indent="-228600" algn="l" rtl="0">
              <a:buAutoNum type="arabicPeriod"/>
            </a:pPr>
            <a:r>
              <a:rPr lang="en-US" dirty="0" smtClean="0"/>
              <a:t>I want to stress the fact that</a:t>
            </a:r>
            <a:r>
              <a:rPr lang="en-US" baseline="0" dirty="0" smtClean="0"/>
              <a:t> the initial density or initial ionization parameter are not free in RPC models. </a:t>
            </a:r>
            <a:endParaRPr lang="en-US" dirty="0" smtClean="0"/>
          </a:p>
          <a:p>
            <a:pPr marL="228600" indent="-228600" algn="l" rtl="0">
              <a:buAutoNum type="arabicPeriod"/>
            </a:pPr>
            <a:r>
              <a:rPr lang="en-US" dirty="0" smtClean="0"/>
              <a:t>These</a:t>
            </a:r>
            <a:r>
              <a:rPr lang="en-US" baseline="0" dirty="0" smtClean="0"/>
              <a:t> are Cloudy solutions of models with different initial density.</a:t>
            </a:r>
          </a:p>
          <a:p>
            <a:pPr marL="228600" indent="-228600" algn="l" rtl="0">
              <a:buAutoNum type="arabicPeriod"/>
            </a:pPr>
            <a:r>
              <a:rPr lang="en-US" baseline="0" dirty="0" smtClean="0"/>
              <a:t>The photon density is the same, so these models also differ in their initial ionization parameter, which is stated here</a:t>
            </a:r>
          </a:p>
          <a:p>
            <a:pPr marL="228600" indent="-228600" algn="l" rtl="0">
              <a:buAutoNum type="arabicPeriod"/>
            </a:pPr>
            <a:r>
              <a:rPr lang="en-US" baseline="0" dirty="0" smtClean="0"/>
              <a:t>The models include ionization parameters from 10^-2 to 10^3</a:t>
            </a:r>
          </a:p>
          <a:p>
            <a:pPr marL="228600" indent="-228600" algn="l" rtl="0">
              <a:buAutoNum type="arabicPeriod"/>
            </a:pPr>
            <a:r>
              <a:rPr lang="en-US" baseline="0" dirty="0" smtClean="0"/>
              <a:t>We see here the calculated density and T vs. distance from the illuminated surface of the slab.</a:t>
            </a:r>
          </a:p>
          <a:p>
            <a:pPr marL="228600" indent="-228600" algn="l" rtl="0">
              <a:buAutoNum type="arabicPeriod"/>
            </a:pPr>
            <a:r>
              <a:rPr lang="en-US" baseline="0" dirty="0" smtClean="0"/>
              <a:t>You see the different models have similar behavior, at some point the density starts to increase. </a:t>
            </a:r>
          </a:p>
          <a:p>
            <a:pPr marL="228600" indent="-228600" algn="l" rtl="0">
              <a:buAutoNum type="arabicPeriod"/>
            </a:pPr>
            <a:r>
              <a:rPr lang="en-US" baseline="0" dirty="0" smtClean="0"/>
              <a:t>The line ends at the ionization front</a:t>
            </a:r>
          </a:p>
          <a:p>
            <a:pPr marL="228600" indent="-228600" algn="l" rtl="0">
              <a:buAutoNum type="arabicPeriod"/>
            </a:pPr>
            <a:r>
              <a:rPr lang="en-US" baseline="0" dirty="0" smtClean="0"/>
              <a:t>You see that regardless of what was the initial density, the density at the ionization fronts is the same, except in the U_0=0.01 model, which I’ll return to in a second.</a:t>
            </a:r>
          </a:p>
          <a:p>
            <a:pPr marL="228600" indent="-228600" algn="l" rtl="0">
              <a:buAutoNum type="arabicPeriod"/>
            </a:pPr>
            <a:r>
              <a:rPr lang="en-US" baseline="0" dirty="0" smtClean="0"/>
              <a:t>You can also see that the final T is always 10^4.</a:t>
            </a:r>
          </a:p>
          <a:p>
            <a:pPr marL="228600" indent="-228600" algn="l" rtl="0">
              <a:buAutoNum type="arabicPeriod"/>
            </a:pPr>
            <a:r>
              <a:rPr lang="en-US" baseline="0" dirty="0" smtClean="0"/>
              <a:t>But now, let’s look at these models vs. the distance from the ionization front  &lt;click&gt;</a:t>
            </a:r>
          </a:p>
          <a:p>
            <a:pPr marL="228600" indent="-228600" algn="l" rtl="0">
              <a:buAutoNum type="arabicPeriod"/>
            </a:pPr>
            <a:r>
              <a:rPr lang="en-US" baseline="0" dirty="0" smtClean="0"/>
              <a:t>So now the x-axis is the distance from the ionization front</a:t>
            </a:r>
          </a:p>
          <a:p>
            <a:pPr marL="228600" indent="-228600" algn="l" rtl="0">
              <a:buAutoNum type="arabicPeriod"/>
            </a:pPr>
            <a:r>
              <a:rPr lang="en-US" baseline="0" dirty="0" smtClean="0"/>
              <a:t>The vertical bars mark the start of the different models.</a:t>
            </a:r>
          </a:p>
          <a:p>
            <a:pPr marL="228600" indent="-228600" algn="l" rtl="0">
              <a:buAutoNum type="arabicPeriod"/>
            </a:pPr>
            <a:r>
              <a:rPr lang="en-US" baseline="0" dirty="0" smtClean="0"/>
              <a:t>All the models except the top model line on the same density and temperature profile. </a:t>
            </a:r>
          </a:p>
          <a:p>
            <a:pPr marL="228600" indent="-228600" algn="l" rtl="0">
              <a:buAutoNum type="arabicPeriod"/>
            </a:pPr>
            <a:r>
              <a:rPr lang="en-US" baseline="0" dirty="0" smtClean="0"/>
              <a:t>The models differ only in their starting point. </a:t>
            </a:r>
          </a:p>
          <a:p>
            <a:pPr marL="228600" indent="-228600" algn="l" rtl="0">
              <a:buAutoNum type="arabicPeriod"/>
            </a:pPr>
            <a:r>
              <a:rPr lang="en-US" baseline="0" dirty="0" smtClean="0"/>
              <a:t>Since as you go to lower initial densities, you are adding only optically thin layers at the surface, they do not affect the rest of the solution. </a:t>
            </a:r>
          </a:p>
          <a:p>
            <a:pPr marL="228600" indent="-228600" algn="l" rtl="0">
              <a:buAutoNum type="arabicPeriod"/>
            </a:pPr>
            <a:r>
              <a:rPr lang="en-US" baseline="0" dirty="0" smtClean="0"/>
              <a:t>&lt;click&gt; The model with U_0=0.01 has initial gas pressure which is larger that the radiation pressure, implying that it is not RPC, something else is doing the confinement</a:t>
            </a:r>
          </a:p>
          <a:p>
            <a:pPr marL="228600" indent="-228600" algn="l" rtl="0">
              <a:buAutoNum type="arabicPeriod"/>
            </a:pPr>
            <a:r>
              <a:rPr lang="en-US" baseline="0" dirty="0" smtClean="0"/>
              <a:t>&lt;click&gt; RPC models with different n_0 or U_0 have the same solution, implying U0 or n0 are not a free parameter. </a:t>
            </a:r>
          </a:p>
          <a:p>
            <a:pPr marL="228600" indent="-228600" algn="l" rtl="0">
              <a:buAutoNum type="arabicPeriod"/>
            </a:pPr>
            <a:endParaRPr lang="he-IL" dirty="0"/>
          </a:p>
        </p:txBody>
      </p:sp>
      <p:sp>
        <p:nvSpPr>
          <p:cNvPr id="4" name="Slide Number Placeholder 3"/>
          <p:cNvSpPr>
            <a:spLocks noGrp="1"/>
          </p:cNvSpPr>
          <p:nvPr>
            <p:ph type="sldNum" sz="quarter" idx="10"/>
          </p:nvPr>
        </p:nvSpPr>
        <p:spPr/>
        <p:txBody>
          <a:bodyPr/>
          <a:lstStyle/>
          <a:p>
            <a:fld id="{F4CC385D-4B0B-4D79-8D3F-1A937D206FCD}" type="slidenum">
              <a:rPr lang="he-IL" smtClean="0"/>
              <a:pPr/>
              <a:t>37</a:t>
            </a:fld>
            <a:endParaRPr lang="he-IL"/>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lgn="l" rtl="0">
              <a:buAutoNum type="arabicPeriod"/>
            </a:pPr>
            <a:r>
              <a:rPr lang="en-US" baseline="0" dirty="0" smtClean="0"/>
              <a:t>Since the radiation pressure decreases as r^-2, at some distance we expect other pressure sources to be larger than the radiation pressure.</a:t>
            </a:r>
          </a:p>
          <a:p>
            <a:pPr marL="228600" indent="-228600" algn="l" rtl="0">
              <a:buAutoNum type="arabicPeriod"/>
            </a:pPr>
            <a:r>
              <a:rPr lang="en-US" baseline="0" dirty="0" smtClean="0"/>
              <a:t>Here we have observations by a group at John Hopkins and Princeton, which measured the ratio of [OIII]/H-beta of very luminous type 2 quasars at redshift of 0.5.</a:t>
            </a:r>
          </a:p>
          <a:p>
            <a:pPr marL="228600" indent="-228600" algn="l" rtl="0">
              <a:buAutoNum type="arabicPeriod"/>
            </a:pPr>
            <a:r>
              <a:rPr lang="en-US" baseline="0" dirty="0" smtClean="0"/>
              <a:t>They found that the [OIII]/</a:t>
            </a:r>
            <a:r>
              <a:rPr lang="en-US" baseline="0" dirty="0" err="1" smtClean="0"/>
              <a:t>Hbeta</a:t>
            </a:r>
            <a:r>
              <a:rPr lang="en-US" baseline="0" dirty="0" smtClean="0"/>
              <a:t> ratio is constant up to a radius of about 10 </a:t>
            </a:r>
            <a:r>
              <a:rPr lang="en-US" baseline="0" dirty="0" err="1" smtClean="0"/>
              <a:t>kpc</a:t>
            </a:r>
            <a:r>
              <a:rPr lang="en-US" baseline="0" dirty="0" smtClean="0"/>
              <a:t>, and beyond that radius [OIII]/</a:t>
            </a:r>
            <a:r>
              <a:rPr lang="en-US" baseline="0" dirty="0" err="1" smtClean="0"/>
              <a:t>Hbeta</a:t>
            </a:r>
            <a:r>
              <a:rPr lang="en-US" baseline="0" dirty="0" smtClean="0"/>
              <a:t> starts to drop.</a:t>
            </a:r>
          </a:p>
          <a:p>
            <a:pPr marL="228600" indent="-228600" algn="l" rtl="0">
              <a:buAutoNum type="arabicPeriod"/>
            </a:pPr>
            <a:r>
              <a:rPr lang="en-US" baseline="0" dirty="0" smtClean="0"/>
              <a:t>Now,[OIII]/</a:t>
            </a:r>
            <a:r>
              <a:rPr lang="en-US" baseline="0" dirty="0" err="1" smtClean="0"/>
              <a:t>Hb</a:t>
            </a:r>
            <a:r>
              <a:rPr lang="en-US" baseline="0" dirty="0" smtClean="0"/>
              <a:t> is a measure of the ionization state of the gas </a:t>
            </a:r>
          </a:p>
          <a:p>
            <a:pPr marL="228600" indent="-228600" algn="l" rtl="0">
              <a:buAutoNum type="arabicPeriod"/>
            </a:pPr>
            <a:r>
              <a:rPr lang="en-US" dirty="0" smtClean="0"/>
              <a:t>&lt;click&gt; In RPC we have a constant </a:t>
            </a:r>
            <a:r>
              <a:rPr lang="en-US" dirty="0" err="1" smtClean="0"/>
              <a:t>U_f</a:t>
            </a:r>
            <a:r>
              <a:rPr lang="en-US" baseline="0" dirty="0" smtClean="0"/>
              <a:t>, so we expect [OIII]/</a:t>
            </a:r>
            <a:r>
              <a:rPr lang="en-US" baseline="0" dirty="0" err="1" smtClean="0"/>
              <a:t>Hb</a:t>
            </a:r>
            <a:r>
              <a:rPr lang="en-US" baseline="0" dirty="0" smtClean="0"/>
              <a:t> to be constant, exactly as seen up to the break radius. </a:t>
            </a:r>
          </a:p>
          <a:p>
            <a:pPr marL="228600" indent="-228600" algn="l" rtl="0">
              <a:buAutoNum type="arabicPeriod"/>
            </a:pPr>
            <a:r>
              <a:rPr lang="en-US" baseline="0" dirty="0" smtClean="0"/>
              <a:t>When radiation pressure drops below the gas pressure, we expect a lower ionization parameter, therefore a lower [OIII]/</a:t>
            </a:r>
            <a:r>
              <a:rPr lang="en-US" baseline="0" dirty="0" err="1" smtClean="0"/>
              <a:t>Hbeta</a:t>
            </a:r>
            <a:r>
              <a:rPr lang="en-US" baseline="0" dirty="0" smtClean="0"/>
              <a:t>, as seen beyond the break radius.</a:t>
            </a:r>
          </a:p>
          <a:p>
            <a:pPr marL="228600" indent="-228600" algn="l" rtl="0">
              <a:buAutoNum type="arabicPeriod"/>
            </a:pPr>
            <a:r>
              <a:rPr lang="en-US" baseline="0" dirty="0" smtClean="0"/>
              <a:t>&lt;click&gt; so in quasars we see evidence that </a:t>
            </a:r>
            <a:r>
              <a:rPr lang="en-US" baseline="0" dirty="0" err="1" smtClean="0"/>
              <a:t>P_rad</a:t>
            </a:r>
            <a:r>
              <a:rPr lang="en-US" baseline="0" dirty="0" smtClean="0"/>
              <a:t> equals </a:t>
            </a:r>
            <a:r>
              <a:rPr lang="en-US" baseline="0" dirty="0" err="1" smtClean="0"/>
              <a:t>P_gas</a:t>
            </a:r>
            <a:r>
              <a:rPr lang="en-US" baseline="0" dirty="0" smtClean="0"/>
              <a:t> up to about 10 </a:t>
            </a:r>
            <a:r>
              <a:rPr lang="en-US" baseline="0" dirty="0" err="1" smtClean="0"/>
              <a:t>kpc</a:t>
            </a:r>
            <a:r>
              <a:rPr lang="en-US" baseline="0" dirty="0" smtClean="0"/>
              <a:t>. </a:t>
            </a:r>
          </a:p>
          <a:p>
            <a:pPr marL="228600" indent="-228600" algn="l" rtl="0">
              <a:buAutoNum type="arabicPeriod"/>
            </a:pPr>
            <a:r>
              <a:rPr lang="en-US" baseline="0" dirty="0" smtClean="0"/>
              <a:t>At larger radii, the lower [OIII]/</a:t>
            </a:r>
            <a:r>
              <a:rPr lang="en-US" baseline="0" dirty="0" err="1" smtClean="0"/>
              <a:t>Hbeta</a:t>
            </a:r>
            <a:r>
              <a:rPr lang="en-US" baseline="0" dirty="0" smtClean="0"/>
              <a:t> indicate that </a:t>
            </a:r>
            <a:r>
              <a:rPr lang="en-US" baseline="0" dirty="0" err="1" smtClean="0"/>
              <a:t>P_gas</a:t>
            </a:r>
            <a:r>
              <a:rPr lang="en-US" baseline="0" dirty="0" smtClean="0"/>
              <a:t> is larger than </a:t>
            </a:r>
            <a:r>
              <a:rPr lang="en-US" baseline="0" dirty="0" err="1" smtClean="0"/>
              <a:t>P_rad</a:t>
            </a:r>
            <a:r>
              <a:rPr lang="en-US" baseline="0" dirty="0" smtClean="0"/>
              <a:t>, which means there is another source of pressure on the gas which is stronger than the radiation pressure.</a:t>
            </a:r>
          </a:p>
        </p:txBody>
      </p:sp>
      <p:sp>
        <p:nvSpPr>
          <p:cNvPr id="4" name="Slide Number Placeholder 3"/>
          <p:cNvSpPr>
            <a:spLocks noGrp="1"/>
          </p:cNvSpPr>
          <p:nvPr>
            <p:ph type="sldNum" sz="quarter" idx="10"/>
          </p:nvPr>
        </p:nvSpPr>
        <p:spPr/>
        <p:txBody>
          <a:bodyPr/>
          <a:lstStyle/>
          <a:p>
            <a:fld id="{972DD098-A107-4A69-AF57-CAFAD5742F70}" type="slidenum">
              <a:rPr lang="he-IL" smtClean="0"/>
              <a:pPr/>
              <a:t>38</a:t>
            </a:fld>
            <a:endParaRPr lang="he-IL"/>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l" rtl="0">
              <a:buAutoNum type="arabicPeriod"/>
            </a:pPr>
            <a:r>
              <a:rPr lang="en-US" dirty="0" smtClean="0"/>
              <a:t>So this is the equation</a:t>
            </a:r>
          </a:p>
          <a:p>
            <a:pPr marL="228600" indent="-228600" algn="l" rtl="0">
              <a:buAutoNum type="arabicPeriod"/>
            </a:pPr>
            <a:r>
              <a:rPr lang="en-US" dirty="0" smtClean="0"/>
              <a:t>&lt;click&gt; And the question is how</a:t>
            </a:r>
            <a:r>
              <a:rPr lang="en-US" baseline="0" dirty="0" smtClean="0"/>
              <a:t> </a:t>
            </a:r>
            <a:r>
              <a:rPr lang="en-US" dirty="0" smtClean="0"/>
              <a:t>do the opacity and temperature depend on the ionization?</a:t>
            </a:r>
          </a:p>
          <a:p>
            <a:pPr marL="228600" indent="-228600" algn="l" rtl="0">
              <a:buAutoNum type="arabicPeriod"/>
            </a:pPr>
            <a:r>
              <a:rPr lang="en-US" dirty="0" smtClean="0"/>
              <a:t>So we can get the dependence of the</a:t>
            </a:r>
            <a:r>
              <a:rPr lang="en-US" baseline="0" dirty="0" smtClean="0"/>
              <a:t> opacity and temperature from a numerical solution, but I want to do an analytical approximation so you </a:t>
            </a:r>
            <a:r>
              <a:rPr lang="en-US" dirty="0" smtClean="0"/>
              <a:t>understand what</a:t>
            </a:r>
            <a:r>
              <a:rPr lang="en-US" baseline="0" dirty="0" smtClean="0"/>
              <a:t> is going on. </a:t>
            </a:r>
          </a:p>
          <a:p>
            <a:pPr marL="228600" indent="-228600" algn="l" rtl="0">
              <a:buAutoNum type="arabicPeriod"/>
            </a:pPr>
            <a:r>
              <a:rPr lang="en-US" baseline="0" dirty="0" smtClean="0"/>
              <a:t>At very high U, the gas is fully ionized, so the opacity is dominated by electro scattering and the cooling is dominated by Compton cooling so the gas is at the Compton temperature. </a:t>
            </a:r>
          </a:p>
          <a:p>
            <a:pPr marL="228600" indent="-228600" algn="l" rtl="0">
              <a:buAutoNum type="arabicPeriod"/>
            </a:pPr>
            <a:r>
              <a:rPr lang="en-US" baseline="0" dirty="0" smtClean="0"/>
              <a:t>At U=0.03, the opacity is roughly 50% from HI absorption and 50% from metals, so the opacity is about 10^-22 or a force multiplier of about 150. </a:t>
            </a:r>
          </a:p>
          <a:p>
            <a:pPr marL="228600" indent="-228600" algn="l" rtl="0">
              <a:buAutoNum type="arabicPeriod"/>
            </a:pPr>
            <a:r>
              <a:rPr lang="en-US" baseline="0" dirty="0" smtClean="0"/>
              <a:t>The cooling by lines ensures that the temperature is 10^4.</a:t>
            </a:r>
          </a:p>
          <a:p>
            <a:pPr marL="228600" indent="-228600" algn="l" rtl="0">
              <a:buAutoNum type="arabicPeriod"/>
            </a:pPr>
            <a:r>
              <a:rPr lang="en-US" baseline="0" dirty="0" smtClean="0"/>
              <a:t>So if we approximate the dependence of the opacity and the temperature as power laws, we get the following power law.</a:t>
            </a:r>
          </a:p>
          <a:p>
            <a:pPr marL="228600" indent="-228600" algn="l" rtl="0">
              <a:buAutoNum type="arabicPeriod"/>
            </a:pPr>
            <a:r>
              <a:rPr lang="en-US" baseline="0" dirty="0" smtClean="0"/>
              <a:t>And then putting these power laws in the original equation we get that the dependence of the column density at each U on U is also a power law.</a:t>
            </a:r>
          </a:p>
          <a:p>
            <a:pPr marL="228600" indent="-228600" algn="l" rtl="0">
              <a:buAutoNum type="arabicPeriod"/>
            </a:pPr>
            <a:r>
              <a:rPr lang="en-US" baseline="0" dirty="0" smtClean="0"/>
              <a:t>So now all we have to do is compare this power law with the observations. </a:t>
            </a:r>
          </a:p>
          <a:p>
            <a:pPr marL="228600" indent="-228600" algn="l" rtl="0">
              <a:buAutoNum type="arabicPeriod"/>
            </a:pPr>
            <a:endParaRPr lang="en-US" baseline="0" dirty="0" smtClean="0"/>
          </a:p>
          <a:p>
            <a:pPr marL="228600" indent="-228600" algn="l" rtl="0">
              <a:buAutoNum type="arabicPeriod"/>
            </a:pPr>
            <a:endParaRPr lang="en-US" dirty="0" smtClean="0"/>
          </a:p>
          <a:p>
            <a:pPr marL="0" indent="0" algn="l" rtl="0">
              <a:buNone/>
            </a:pPr>
            <a:endParaRPr lang="en-US" dirty="0"/>
          </a:p>
        </p:txBody>
      </p:sp>
      <p:sp>
        <p:nvSpPr>
          <p:cNvPr id="4" name="Slide Number Placeholder 3"/>
          <p:cNvSpPr>
            <a:spLocks noGrp="1"/>
          </p:cNvSpPr>
          <p:nvPr>
            <p:ph type="sldNum" sz="quarter" idx="10"/>
          </p:nvPr>
        </p:nvSpPr>
        <p:spPr/>
        <p:txBody>
          <a:bodyPr/>
          <a:lstStyle/>
          <a:p>
            <a:fld id="{972DD098-A107-4A69-AF57-CAFAD5742F70}" type="slidenum">
              <a:rPr lang="he-IL" smtClean="0"/>
              <a:pPr/>
              <a:t>39</a:t>
            </a:fld>
            <a:endParaRPr lang="he-IL"/>
          </a:p>
        </p:txBody>
      </p:sp>
    </p:spTree>
    <p:extLst>
      <p:ext uri="{BB962C8B-B14F-4D97-AF65-F5344CB8AC3E}">
        <p14:creationId xmlns:p14="http://schemas.microsoft.com/office/powerpoint/2010/main" val="245269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gn="l" rtl="0">
              <a:buFont typeface="+mj-lt"/>
              <a:buNone/>
            </a:pPr>
            <a:r>
              <a:rPr lang="en-US" dirty="0" smtClean="0"/>
              <a:t>Add</a:t>
            </a:r>
            <a:r>
              <a:rPr lang="en-US" baseline="0" dirty="0" smtClean="0"/>
              <a:t> fig from AGN3</a:t>
            </a:r>
            <a:endParaRPr lang="en-US" dirty="0" smtClean="0"/>
          </a:p>
          <a:p>
            <a:pPr marL="228600" indent="-228600" algn="l" rtl="0">
              <a:buFont typeface="+mj-lt"/>
              <a:buAutoNum type="arabicPeriod"/>
            </a:pPr>
            <a:endParaRPr lang="en-US" dirty="0" smtClean="0"/>
          </a:p>
          <a:p>
            <a:pPr marL="228600" indent="-228600" algn="l" rtl="0">
              <a:buFont typeface="+mj-lt"/>
              <a:buAutoNum type="arabicPeriod"/>
            </a:pPr>
            <a:r>
              <a:rPr lang="en-US" dirty="0" smtClean="0"/>
              <a:t>Another possible</a:t>
            </a:r>
            <a:r>
              <a:rPr lang="en-US" baseline="0" dirty="0" smtClean="0"/>
              <a:t> </a:t>
            </a:r>
            <a:r>
              <a:rPr lang="en-US" dirty="0" smtClean="0"/>
              <a:t>implication of RPC is on the </a:t>
            </a:r>
            <a:r>
              <a:rPr lang="en-US" dirty="0" err="1" smtClean="0"/>
              <a:t>Syefert</a:t>
            </a:r>
            <a:r>
              <a:rPr lang="en-US" dirty="0" smtClean="0"/>
              <a:t>/LINER bi-modality</a:t>
            </a:r>
          </a:p>
          <a:p>
            <a:pPr marL="228600" indent="-228600" algn="l" rtl="0">
              <a:buFont typeface="+mj-lt"/>
              <a:buAutoNum type="arabicPeriod"/>
            </a:pPr>
            <a:r>
              <a:rPr lang="en-US" dirty="0" smtClean="0"/>
              <a:t>This emission line ratio diagram is called</a:t>
            </a:r>
            <a:r>
              <a:rPr lang="en-US" baseline="0" dirty="0" smtClean="0"/>
              <a:t> a </a:t>
            </a:r>
            <a:r>
              <a:rPr lang="en-US" dirty="0" smtClean="0"/>
              <a:t>BPT</a:t>
            </a:r>
            <a:r>
              <a:rPr lang="en-US" baseline="0" dirty="0" smtClean="0"/>
              <a:t> diagram</a:t>
            </a:r>
          </a:p>
          <a:p>
            <a:pPr marL="228600" indent="-228600" algn="l" rtl="0">
              <a:buFont typeface="+mj-lt"/>
              <a:buAutoNum type="arabicPeriod"/>
            </a:pPr>
            <a:r>
              <a:rPr lang="en-US" baseline="0" dirty="0" smtClean="0"/>
              <a:t>It shows narrow line ratios of emission line galaxies from the SDSS.  </a:t>
            </a:r>
          </a:p>
          <a:p>
            <a:pPr marL="228600" indent="-228600" algn="l" rtl="0">
              <a:buFont typeface="+mj-lt"/>
              <a:buAutoNum type="arabicPeriod"/>
            </a:pPr>
            <a:r>
              <a:rPr lang="en-US" baseline="0" dirty="0" smtClean="0"/>
              <a:t>It was originally used to separate AGN from star forming galaxies, according to the red line.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But it was found, that the objects on the AGN side are clearly separated into two classes of objects,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&lt;click&gt;as can be seen from the bi-modal distribution across this line.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The top objects are called </a:t>
            </a:r>
            <a:r>
              <a:rPr lang="en-US" baseline="0" dirty="0" err="1" smtClean="0"/>
              <a:t>Seyferts</a:t>
            </a:r>
            <a:r>
              <a:rPr lang="en-US" baseline="0" dirty="0" smtClean="0"/>
              <a:t> and from </a:t>
            </a:r>
            <a:r>
              <a:rPr lang="en-US" baseline="0" dirty="0" err="1" smtClean="0"/>
              <a:t>modelling</a:t>
            </a:r>
            <a:r>
              <a:rPr lang="en-US" baseline="0" dirty="0" smtClean="0"/>
              <a:t> the ionization parameter of these objects is roughly 0.01, as expected for a typical AGN SED with RPC.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It was also found that all these objects have luminosity in </a:t>
            </a:r>
            <a:r>
              <a:rPr lang="en-US" baseline="0" dirty="0" err="1" smtClean="0"/>
              <a:t>Eddington</a:t>
            </a:r>
            <a:r>
              <a:rPr lang="en-US" baseline="0" dirty="0" smtClean="0"/>
              <a:t> units which is larger than 10^-3</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The bottom objects are called LINERs, and photo-ionization modeling shows that the emission line clouds are irradiated by a lower ionization parameter, roughly 10^-3. These objects are also distinct from the </a:t>
            </a:r>
            <a:r>
              <a:rPr lang="en-US" baseline="0" dirty="0" err="1" smtClean="0"/>
              <a:t>Seyferts</a:t>
            </a:r>
            <a:r>
              <a:rPr lang="en-US" baseline="0" dirty="0" smtClean="0"/>
              <a:t>, in that they have </a:t>
            </a:r>
            <a:r>
              <a:rPr lang="en-US" baseline="0" dirty="0" err="1" smtClean="0"/>
              <a:t>Eddington</a:t>
            </a:r>
            <a:r>
              <a:rPr lang="en-US" baseline="0" dirty="0" smtClean="0"/>
              <a:t> ratios below 10^-3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&lt;click&gt; So we found that in RPC, the ionization parameter near the front is inverse proportional to the mean energy per ionizing photon</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if LINERs are also radiation pressure confined, this means that their mean energy per ionizing photon is 10 times larger than in </a:t>
            </a:r>
            <a:r>
              <a:rPr lang="en-US" baseline="0" dirty="0" err="1" smtClean="0"/>
              <a:t>Seyferts</a:t>
            </a:r>
            <a:endParaRPr lang="en-US"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So RPC gives a quantitative relation between the incident spectrum and the ionization parameter.</a:t>
            </a:r>
          </a:p>
          <a:p>
            <a:pPr marL="228600" indent="-228600" algn="l" rtl="0">
              <a:buFont typeface="+mj-lt"/>
              <a:buAutoNum type="arabicPeriod"/>
            </a:pPr>
            <a:endParaRPr lang="en-US" dirty="0" smtClean="0"/>
          </a:p>
          <a:p>
            <a:pPr marL="228600" indent="-228600" algn="l" rtl="0">
              <a:buFont typeface="+mj-lt"/>
              <a:buAutoNum type="arabicPeriod"/>
            </a:pPr>
            <a:endParaRPr lang="en-US" dirty="0" smtClean="0"/>
          </a:p>
          <a:p>
            <a:pPr marL="228600" indent="-228600" algn="l" rtl="0">
              <a:buFont typeface="+mj-lt"/>
              <a:buAutoNum type="arabicPeriod"/>
            </a:pPr>
            <a:r>
              <a:rPr lang="en-US" dirty="0" smtClean="0"/>
              <a:t>Read </a:t>
            </a:r>
            <a:r>
              <a:rPr lang="en-US" dirty="0" err="1" smtClean="0"/>
              <a:t>Quataert</a:t>
            </a:r>
            <a:r>
              <a:rPr lang="en-US" dirty="0" smtClean="0"/>
              <a:t> 2001,</a:t>
            </a:r>
            <a:r>
              <a:rPr lang="en-US" baseline="0" dirty="0" smtClean="0"/>
              <a:t> Ferland&amp;Netzer83</a:t>
            </a:r>
            <a:endParaRPr lang="en-US" dirty="0" smtClean="0"/>
          </a:p>
          <a:p>
            <a:pPr marL="228600" indent="-228600" algn="l" rtl="0">
              <a:buFont typeface="+mj-lt"/>
              <a:buAutoNum type="arabicPeriod"/>
            </a:pPr>
            <a:r>
              <a:rPr lang="en-US" dirty="0" smtClean="0"/>
              <a:t>Notes:</a:t>
            </a:r>
          </a:p>
          <a:p>
            <a:pPr marL="228600" indent="-228600" algn="l" rtl="0">
              <a:buFont typeface="+mj-lt"/>
              <a:buAutoNum type="arabicPeriod"/>
            </a:pPr>
            <a:r>
              <a:rPr lang="en-US" dirty="0" smtClean="0"/>
              <a:t>Other classification</a:t>
            </a:r>
            <a:r>
              <a:rPr lang="en-US" baseline="0" dirty="0" smtClean="0"/>
              <a:t> schemes also point to harder and lower ionization</a:t>
            </a:r>
            <a:endParaRPr lang="en-US" dirty="0" smtClean="0"/>
          </a:p>
          <a:p>
            <a:pPr marL="228600" indent="-228600" algn="l" rtl="0">
              <a:buFont typeface="+mj-lt"/>
              <a:buAutoNum type="arabicPeriod"/>
            </a:pPr>
            <a:r>
              <a:rPr lang="en-US" dirty="0" smtClean="0"/>
              <a:t>Inaccuracies:</a:t>
            </a:r>
          </a:p>
          <a:p>
            <a:pPr marL="228600" indent="-228600" algn="l" rtl="0">
              <a:buFont typeface="+mj-lt"/>
              <a:buAutoNum type="arabicPeriod"/>
            </a:pPr>
            <a:r>
              <a:rPr lang="en-US" dirty="0" smtClean="0"/>
              <a:t>Harder</a:t>
            </a:r>
            <a:r>
              <a:rPr lang="en-US" baseline="0" dirty="0" smtClean="0"/>
              <a:t> ionization is only region where T1 LINERs are.</a:t>
            </a:r>
            <a:endParaRPr lang="en-US" dirty="0" smtClean="0"/>
          </a:p>
          <a:p>
            <a:pPr marL="228600" indent="-228600" algn="l" rtl="0">
              <a:buFont typeface="+mj-lt"/>
              <a:buAutoNum type="arabicPeriod"/>
            </a:pPr>
            <a:r>
              <a:rPr lang="en-US" baseline="0" dirty="0" smtClean="0"/>
              <a:t>LINER related papers -  Heckman80, Ferland&amp;Netzer83, Halpern&amp;Steiner83,  Fillipenko&amp;Halpern84</a:t>
            </a:r>
          </a:p>
          <a:p>
            <a:pPr marL="228600" indent="-228600" algn="l" rtl="0">
              <a:buFont typeface="+mj-lt"/>
              <a:buAutoNum type="arabicPeriod"/>
            </a:pPr>
            <a:endParaRPr lang="en-US" dirty="0" smtClean="0"/>
          </a:p>
          <a:p>
            <a:pPr marL="228600" indent="-228600" algn="l" rtl="0">
              <a:buFont typeface="+mj-lt"/>
              <a:buAutoNum type="arabicPeriod"/>
            </a:pPr>
            <a:endParaRPr lang="en-US" dirty="0" smtClean="0"/>
          </a:p>
          <a:p>
            <a:pPr marL="228600" indent="-228600" algn="l" rtl="0">
              <a:buFont typeface="+mj-lt"/>
              <a:buAutoNum type="arabicPeriod"/>
            </a:pPr>
            <a:r>
              <a:rPr lang="en-US" dirty="0" smtClean="0"/>
              <a:t>Most BPT analyses</a:t>
            </a:r>
            <a:r>
              <a:rPr lang="en-US" baseline="0" dirty="0" smtClean="0"/>
              <a:t> were done on type 2s</a:t>
            </a:r>
          </a:p>
          <a:p>
            <a:pPr marL="228600" indent="-228600" algn="l" rtl="0">
              <a:buFont typeface="+mj-lt"/>
              <a:buAutoNum type="arabicPeriod"/>
            </a:pPr>
            <a:r>
              <a:rPr lang="en-US" baseline="0" dirty="0" smtClean="0"/>
              <a:t>BPT analyses of Type 1s were done only on medium-size x-ray selected samples</a:t>
            </a:r>
          </a:p>
          <a:p>
            <a:pPr marL="228600" indent="-228600" algn="l" rtl="0">
              <a:buFont typeface="+mj-lt"/>
              <a:buAutoNum type="arabicPeriod"/>
            </a:pPr>
            <a:r>
              <a:rPr lang="en-US" baseline="0" dirty="0" smtClean="0"/>
              <a:t>So this is a BPT check of a BLR-selected sample</a:t>
            </a:r>
          </a:p>
          <a:p>
            <a:pPr marL="228600" indent="-228600" algn="l" rtl="0">
              <a:buFont typeface="+mj-lt"/>
              <a:buAutoNum type="arabicPeriod"/>
            </a:pPr>
            <a:r>
              <a:rPr lang="en-US" baseline="0" dirty="0" smtClean="0"/>
              <a:t>We see here the distribution of type 2s, SF galaxies and LINERs.</a:t>
            </a:r>
          </a:p>
          <a:p>
            <a:pPr marL="228600" indent="-228600" algn="l" rtl="0">
              <a:buFont typeface="+mj-lt"/>
              <a:buAutoNum type="arabicPeriod"/>
            </a:pPr>
            <a:r>
              <a:rPr lang="en-US" baseline="0" dirty="0" smtClean="0"/>
              <a:t>These are the position of the Type 1’s</a:t>
            </a:r>
          </a:p>
          <a:p>
            <a:pPr marL="228600" indent="-228600" algn="l" rtl="0">
              <a:buFont typeface="+mj-lt"/>
              <a:buAutoNum type="arabicPeriod"/>
            </a:pPr>
            <a:r>
              <a:rPr lang="en-US" baseline="0" dirty="0" smtClean="0"/>
              <a:t>Most are consistent with the classification of Seyferts. But 9% are composites, and about 3 % are LINERs and about 1% are classified as SF.</a:t>
            </a:r>
            <a:endParaRPr lang="en-US" dirty="0" smtClean="0"/>
          </a:p>
          <a:p>
            <a:pPr marL="228600" indent="-228600" algn="l" rtl="0">
              <a:buFont typeface="+mj-lt"/>
              <a:buAutoNum type="arabicPeriod"/>
            </a:pPr>
            <a:endParaRPr lang="en-US" dirty="0" smtClean="0"/>
          </a:p>
          <a:p>
            <a:pPr marL="228600" indent="-228600" algn="l" rtl="0">
              <a:buFont typeface="+mj-lt"/>
              <a:buAutoNum type="arabicPeriod"/>
            </a:pPr>
            <a:r>
              <a:rPr lang="en-US" dirty="0" smtClean="0"/>
              <a:t>Strong absorption</a:t>
            </a:r>
            <a:r>
              <a:rPr lang="en-US" baseline="0" dirty="0" smtClean="0"/>
              <a:t> cases included. </a:t>
            </a:r>
            <a:r>
              <a:rPr lang="en-US" dirty="0" smtClean="0"/>
              <a:t>Note that if increasing </a:t>
            </a:r>
            <a:r>
              <a:rPr lang="en-US" dirty="0" err="1" smtClean="0"/>
              <a:t>nHa</a:t>
            </a:r>
            <a:r>
              <a:rPr lang="en-US" dirty="0" smtClean="0"/>
              <a:t> and </a:t>
            </a:r>
            <a:r>
              <a:rPr lang="en-US" dirty="0" err="1" smtClean="0"/>
              <a:t>nHb</a:t>
            </a:r>
            <a:r>
              <a:rPr lang="en-US" dirty="0" smtClean="0"/>
              <a:t> by 0.1 </a:t>
            </a:r>
            <a:r>
              <a:rPr lang="en-US" dirty="0" err="1" smtClean="0"/>
              <a:t>dec</a:t>
            </a:r>
            <a:r>
              <a:rPr lang="en-US" dirty="0" smtClean="0"/>
              <a:t>: SF are 4%, Liners are 2.5,2.3%</a:t>
            </a:r>
            <a:r>
              <a:rPr lang="en-US" baseline="0" dirty="0" smtClean="0"/>
              <a:t> and </a:t>
            </a:r>
            <a:r>
              <a:rPr lang="en-US" baseline="0" dirty="0" err="1" smtClean="0"/>
              <a:t>composities</a:t>
            </a:r>
            <a:r>
              <a:rPr lang="en-US" baseline="0" dirty="0" smtClean="0"/>
              <a:t> are 15%. Liners in both are 1.6% (1.3% with 0.1 </a:t>
            </a:r>
            <a:r>
              <a:rPr lang="en-US" baseline="0" dirty="0" err="1" smtClean="0"/>
              <a:t>dec</a:t>
            </a:r>
            <a:r>
              <a:rPr lang="en-US" baseline="0" dirty="0" smtClean="0"/>
              <a:t> change).</a:t>
            </a:r>
          </a:p>
          <a:p>
            <a:pPr marL="228600" indent="-228600" algn="l" rtl="0">
              <a:buFont typeface="+mj-lt"/>
              <a:buAutoNum type="arabicPeriod"/>
            </a:pPr>
            <a:endParaRPr lang="en-US" baseline="0" dirty="0" smtClean="0"/>
          </a:p>
          <a:p>
            <a:pPr marL="228600" indent="-228600" algn="l" rtl="0">
              <a:buFont typeface="+mj-lt"/>
              <a:buAutoNum type="arabicPeriod"/>
            </a:pPr>
            <a:r>
              <a:rPr lang="en-US" dirty="0" smtClean="0"/>
              <a:t>Ho97 – 50% Seyferts, 50%LINERs; T1/Emission line galaxies 34/211</a:t>
            </a:r>
            <a:r>
              <a:rPr lang="en-US" baseline="0" dirty="0" smtClean="0"/>
              <a:t> (15%-20%)</a:t>
            </a:r>
            <a:endParaRPr lang="en-US" dirty="0" smtClean="0"/>
          </a:p>
          <a:p>
            <a:pPr marL="228600" indent="-228600" algn="l" rtl="0">
              <a:buFont typeface="+mj-lt"/>
              <a:buAutoNum type="arabicPeriod"/>
            </a:pPr>
            <a:endParaRPr lang="en-US" dirty="0" smtClean="0"/>
          </a:p>
          <a:p>
            <a:pPr marL="228600" indent="-228600" algn="l" rtl="0">
              <a:buFont typeface="+mj-lt"/>
              <a:buAutoNum type="arabicPeriod"/>
            </a:pPr>
            <a:r>
              <a:rPr lang="en-US" dirty="0" smtClean="0"/>
              <a:t>(check whether viewable</a:t>
            </a:r>
            <a:r>
              <a:rPr lang="en-US" baseline="0" dirty="0" smtClean="0"/>
              <a:t> in projector. Check definitions of </a:t>
            </a:r>
            <a:r>
              <a:rPr lang="en-US" baseline="0" dirty="0" err="1" smtClean="0"/>
              <a:t>Kewley</a:t>
            </a:r>
            <a:r>
              <a:rPr lang="en-US" baseline="0" dirty="0" smtClean="0"/>
              <a:t> and Kauffmann lines)</a:t>
            </a:r>
          </a:p>
          <a:p>
            <a:pPr marL="228600" indent="-228600" algn="l" rtl="0">
              <a:buFont typeface="+mj-lt"/>
              <a:buAutoNum type="arabicPeriod"/>
            </a:pPr>
            <a:endParaRPr lang="en-US" baseline="0" dirty="0" smtClean="0"/>
          </a:p>
          <a:p>
            <a:pPr marL="228600" indent="-228600" algn="l" rtl="0">
              <a:buFont typeface="+mj-lt"/>
              <a:buAutoNum type="arabicPeriod"/>
            </a:pPr>
            <a:r>
              <a:rPr lang="en-US" baseline="0" dirty="0" smtClean="0"/>
              <a:t>The black dashed line was calculated by </a:t>
            </a:r>
            <a:r>
              <a:rPr lang="en-US" baseline="0" dirty="0" err="1" smtClean="0"/>
              <a:t>Guinivere</a:t>
            </a:r>
            <a:r>
              <a:rPr lang="en-US" baseline="0" dirty="0" smtClean="0"/>
              <a:t> Kauffmann at 2003 so 95% of the SF galaxies at each y-axis-bin fall below it. As can be seen, it effectively excludes T1 AGNs. </a:t>
            </a:r>
          </a:p>
          <a:p>
            <a:pPr marL="228600" indent="-228600" rtl="0">
              <a:buFont typeface="+mj-lt"/>
              <a:buAutoNum type="arabicPeriod"/>
            </a:pPr>
            <a:endParaRPr lang="en-US" baseline="0" dirty="0" smtClean="0"/>
          </a:p>
          <a:p>
            <a:pPr marL="228600" indent="-228600" rtl="0">
              <a:buFont typeface="+mj-lt"/>
              <a:buAutoNum type="arabicPeriod"/>
            </a:pPr>
            <a:r>
              <a:rPr lang="en-US" baseline="0" dirty="0" smtClean="0"/>
              <a:t>The red lines are the extreme starburst lines, which purely star forming galaxies should never pass. About 15% of the T1 AGN fall below it. These are assumed to be ‘composites’  both AGNs and SF galaxies. </a:t>
            </a:r>
          </a:p>
          <a:p>
            <a:pPr marL="228600" indent="-228600" rtl="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F8B8FB23-8026-4F3B-AD27-80A66DEBC0BE}" type="slidenum">
              <a:rPr lang="en-US" smtClean="0"/>
              <a:pPr/>
              <a:t>40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Elaborate</a:t>
            </a:r>
            <a:r>
              <a:rPr lang="en-US" baseline="0" dirty="0" smtClean="0"/>
              <a:t> according to </a:t>
            </a:r>
            <a:r>
              <a:rPr lang="en-US" baseline="0" dirty="0" err="1" smtClean="0"/>
              <a:t>Krumholtz&amp;Matzner</a:t>
            </a:r>
            <a:r>
              <a:rPr lang="en-US" baseline="0" dirty="0" smtClean="0"/>
              <a:t>, CAFG models</a:t>
            </a:r>
            <a:endParaRPr lang="en-US" dirty="0"/>
          </a:p>
        </p:txBody>
      </p:sp>
      <p:sp>
        <p:nvSpPr>
          <p:cNvPr id="4" name="Slide Number Placeholder 3"/>
          <p:cNvSpPr>
            <a:spLocks noGrp="1"/>
          </p:cNvSpPr>
          <p:nvPr>
            <p:ph type="sldNum" sz="quarter" idx="10"/>
          </p:nvPr>
        </p:nvSpPr>
        <p:spPr/>
        <p:txBody>
          <a:bodyPr/>
          <a:lstStyle/>
          <a:p>
            <a:fld id="{94B72109-F559-407C-AFC2-2BF30C16CEA8}" type="slidenum">
              <a:rPr lang="en-US" smtClean="0"/>
              <a:t>41</a:t>
            </a:fld>
            <a:endParaRPr lang="en-US"/>
          </a:p>
        </p:txBody>
      </p:sp>
    </p:spTree>
    <p:extLst>
      <p:ext uri="{BB962C8B-B14F-4D97-AF65-F5344CB8AC3E}">
        <p14:creationId xmlns:p14="http://schemas.microsoft.com/office/powerpoint/2010/main" val="2158977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charset="0"/>
              <a:buChar char="•"/>
            </a:pPr>
            <a:r>
              <a:rPr lang="en-US" baseline="0" dirty="0" smtClean="0"/>
              <a:t>This is a picture of a Star-Forming region</a:t>
            </a:r>
          </a:p>
          <a:p>
            <a:pPr marL="171450" indent="-171450" algn="l" rtl="0">
              <a:buFont typeface="Arial" charset="0"/>
              <a:buChar char="•"/>
            </a:pPr>
            <a:r>
              <a:rPr lang="en-US" baseline="0" dirty="0" smtClean="0"/>
              <a:t>And this is a </a:t>
            </a:r>
            <a:r>
              <a:rPr lang="en-US" baseline="0" dirty="0" err="1" smtClean="0"/>
              <a:t>skectch</a:t>
            </a:r>
            <a:r>
              <a:rPr lang="en-US" baseline="0" dirty="0" smtClean="0"/>
              <a:t> of a quasar </a:t>
            </a:r>
            <a:r>
              <a:rPr lang="en-US" baseline="0" dirty="0" err="1" smtClean="0"/>
              <a:t>because,in</a:t>
            </a:r>
            <a:r>
              <a:rPr lang="en-US" baseline="0" dirty="0" smtClean="0"/>
              <a:t> quasars we don’t have pictures, only sketches</a:t>
            </a:r>
          </a:p>
          <a:p>
            <a:pPr marL="171450" indent="-171450" algn="l" rtl="0">
              <a:buFont typeface="Arial" charset="0"/>
              <a:buChar char="•"/>
            </a:pPr>
            <a:r>
              <a:rPr lang="en-US" baseline="0" dirty="0" smtClean="0"/>
              <a:t>This is my sketch of the PI systems in quasars.</a:t>
            </a:r>
          </a:p>
          <a:p>
            <a:pPr marL="171450" indent="-171450" algn="l" rtl="0">
              <a:buFont typeface="Arial" charset="0"/>
              <a:buChar char="•"/>
            </a:pPr>
            <a:r>
              <a:rPr lang="en-US" baseline="0" dirty="0" smtClean="0"/>
              <a:t>It is not the standard sketch people usually use in quasar talks, but I think this sketch is more accurate, sorry I think it is less, less accurate than the standard sketch, so I’ll use this one.</a:t>
            </a:r>
          </a:p>
          <a:p>
            <a:pPr marL="171450" indent="-171450" algn="l" rtl="0">
              <a:buFont typeface="Arial" charset="0"/>
              <a:buChar char="•"/>
            </a:pPr>
            <a:r>
              <a:rPr lang="en-US" baseline="0" dirty="0" smtClean="0"/>
              <a:t>We have a very small central source which emits ionizing photons </a:t>
            </a:r>
          </a:p>
          <a:p>
            <a:pPr marL="171450" indent="-171450" algn="l" rtl="0">
              <a:buFont typeface="Arial" charset="0"/>
              <a:buChar char="•"/>
            </a:pPr>
            <a:r>
              <a:rPr lang="en-US" baseline="0" dirty="0" smtClean="0"/>
              <a:t>The ionizing  photons travel freely until they reach a cloud of gas.</a:t>
            </a:r>
          </a:p>
          <a:p>
            <a:pPr marL="171450" indent="-171450" algn="l" rtl="0">
              <a:buFont typeface="Arial" charset="0"/>
              <a:buChar char="•"/>
            </a:pPr>
            <a:r>
              <a:rPr lang="en-US" baseline="0" dirty="0" smtClean="0"/>
              <a:t>The clouds absorb the photons and reprocess the energy to emission lines and IR emission from the dust grains, and we see the reprocessed emission. </a:t>
            </a:r>
          </a:p>
          <a:p>
            <a:pPr marL="171450" indent="-171450" algn="l" rtl="0">
              <a:buFont typeface="Arial" charset="0"/>
              <a:buChar char="•"/>
            </a:pPr>
            <a:r>
              <a:rPr lang="en-US" baseline="0" dirty="0" smtClean="0"/>
              <a:t>Now what’s special about quasars is that the absorbing clouds span a very large dynamical range in scales. </a:t>
            </a:r>
          </a:p>
          <a:p>
            <a:pPr marL="171450" indent="-171450" algn="l" rtl="0">
              <a:buFont typeface="Arial" charset="0"/>
              <a:buChar char="•"/>
            </a:pPr>
            <a:r>
              <a:rPr lang="en-US" baseline="0" dirty="0" smtClean="0"/>
              <a:t>From clouds at sub-pc scales which emit broad lines, through 10pc scale clouds which emit mainly in the IR known as torus clouds, up to clouds at </a:t>
            </a:r>
            <a:r>
              <a:rPr lang="en-US" baseline="0" dirty="0" err="1" smtClean="0"/>
              <a:t>kpc</a:t>
            </a:r>
            <a:r>
              <a:rPr lang="en-US" baseline="0" dirty="0" smtClean="0"/>
              <a:t> scales which emit the narrow lines. </a:t>
            </a:r>
          </a:p>
          <a:p>
            <a:pPr marL="171450" indent="-171450" algn="l" rtl="0">
              <a:buFont typeface="Arial" charset="0"/>
              <a:buChar char="•"/>
            </a:pPr>
            <a:r>
              <a:rPr lang="en-US" baseline="0" dirty="0" smtClean="0"/>
              <a:t>Note that I assume a continuous distribution of clouds </a:t>
            </a:r>
            <a:r>
              <a:rPr lang="en-US" baseline="0" dirty="0" err="1" smtClean="0"/>
              <a:t>vs</a:t>
            </a:r>
            <a:r>
              <a:rPr lang="en-US" baseline="0" dirty="0" smtClean="0"/>
              <a:t> distance, and I’m not making any strong claims on the 3D geometry of these clouds. </a:t>
            </a:r>
          </a:p>
          <a:p>
            <a:pPr marL="171450" indent="-171450" algn="l" rtl="0">
              <a:buFont typeface="Arial" charset="0"/>
              <a:buChar char="•"/>
            </a:pPr>
            <a:r>
              <a:rPr lang="en-US" baseline="0" dirty="0" smtClean="0"/>
              <a:t>Now, the clouds which dominate the emission line spectrum of quasars are mostly optically thick</a:t>
            </a:r>
          </a:p>
          <a:p>
            <a:pPr marL="171450" indent="-171450" algn="l" rtl="0">
              <a:buFont typeface="Arial" charset="0"/>
              <a:buChar char="•"/>
            </a:pPr>
            <a:r>
              <a:rPr lang="en-US" baseline="0" dirty="0" smtClean="0"/>
              <a:t>But some sightlines are relatively clear, and there are only optically thin clouds along them</a:t>
            </a:r>
          </a:p>
          <a:p>
            <a:pPr marL="171450" indent="-171450" algn="l" rtl="0">
              <a:buFont typeface="Arial" charset="0"/>
              <a:buChar char="•"/>
            </a:pPr>
            <a:r>
              <a:rPr lang="en-US" baseline="0" dirty="0" smtClean="0"/>
              <a:t>We view these optically thin clouds through their absorption features on the central source spectrum, that’s why there usually called X-ray or UV absorbers.</a:t>
            </a:r>
          </a:p>
          <a:p>
            <a:pPr marL="171450" indent="-171450" algn="l" rtl="0">
              <a:buFont typeface="Arial" charset="0"/>
              <a:buChar char="•"/>
            </a:pPr>
            <a:r>
              <a:rPr lang="en-US" baseline="0" dirty="0" smtClean="0"/>
              <a:t>So I’m going to address all these systems in my talk</a:t>
            </a:r>
          </a:p>
          <a:p>
            <a:pPr marL="171450" indent="-171450" algn="l" rtl="0">
              <a:buFont typeface="Arial" charset="0"/>
              <a:buChar char="•"/>
            </a:pPr>
            <a:r>
              <a:rPr lang="en-US" baseline="0" dirty="0" smtClean="0"/>
              <a:t>What I want to emphasize (click) is that these systems have very diverse properties</a:t>
            </a:r>
          </a:p>
          <a:p>
            <a:pPr marL="171450" indent="-171450" algn="l" rtl="0">
              <a:buFont typeface="Arial" charset="0"/>
              <a:buChar char="•"/>
            </a:pPr>
            <a:r>
              <a:rPr lang="en-US" baseline="0" dirty="0" smtClean="0"/>
              <a:t>The gas densities span roughly 9 orders of magnitude, from 100 cm^3 in the narrow lines and SF-regions to 10^11 particle per cm^3 in the broad lines</a:t>
            </a:r>
          </a:p>
          <a:p>
            <a:pPr marL="171450" indent="-171450" algn="l" rtl="0">
              <a:buFont typeface="Arial" charset="0"/>
              <a:buChar char="•"/>
            </a:pPr>
            <a:r>
              <a:rPr lang="en-US" baseline="0" dirty="0" smtClean="0"/>
              <a:t>The photon fluxes incident on these clouds span a similar dynamical range</a:t>
            </a:r>
          </a:p>
          <a:p>
            <a:pPr marL="171450" indent="-171450" algn="l" rtl="0">
              <a:buFont typeface="Arial" charset="0"/>
              <a:buChar char="•"/>
            </a:pPr>
            <a:r>
              <a:rPr lang="en-US" baseline="0" dirty="0" smtClean="0"/>
              <a:t>We have both optically thick and optically thin clouds </a:t>
            </a:r>
          </a:p>
          <a:p>
            <a:pPr marL="171450" indent="-171450" algn="l" rtl="0">
              <a:buFont typeface="Arial" charset="0"/>
              <a:buChar char="•"/>
            </a:pPr>
            <a:r>
              <a:rPr lang="en-US" baseline="0" dirty="0" smtClean="0"/>
              <a:t>The absorbers and broad line clouds are dust-less, the torus NLR and SF clouds are likely dusty</a:t>
            </a:r>
          </a:p>
          <a:p>
            <a:pPr marL="171450" indent="-171450" algn="l" rtl="0">
              <a:buFont typeface="Arial" charset="0"/>
              <a:buChar char="•"/>
            </a:pPr>
            <a:r>
              <a:rPr lang="en-US" baseline="0" dirty="0" smtClean="0"/>
              <a:t>The quasar clouds are ionized by a hard spectrum, while the SF clouds are ionize by a soft spectrum</a:t>
            </a:r>
          </a:p>
          <a:p>
            <a:pPr marL="171450" indent="-171450" algn="l" rtl="0">
              <a:buFont typeface="Arial" charset="0"/>
              <a:buChar char="•"/>
            </a:pPr>
            <a:r>
              <a:rPr lang="en-US" baseline="0" dirty="0" smtClean="0"/>
              <a:t>So by talking about all these systems together, I’m covering almost the entire parameter space of systems of photo-</a:t>
            </a:r>
            <a:r>
              <a:rPr lang="en-US" baseline="0" dirty="0" err="1" smtClean="0"/>
              <a:t>ionzized</a:t>
            </a:r>
            <a:r>
              <a:rPr lang="en-US" baseline="0" dirty="0" smtClean="0"/>
              <a:t> gas. </a:t>
            </a:r>
          </a:p>
          <a:p>
            <a:pPr marL="0" indent="0" algn="l" rtl="0">
              <a:buFont typeface="Arial" charset="0"/>
              <a:buNone/>
            </a:pPr>
            <a:endParaRPr lang="en-US" baseline="0" dirty="0" smtClean="0"/>
          </a:p>
          <a:p>
            <a:pPr marL="0" indent="0" algn="l" rtl="0">
              <a:buFont typeface="+mj-lt"/>
              <a:buNone/>
            </a:pPr>
            <a:endParaRPr lang="en-US" baseline="0" dirty="0" smtClean="0"/>
          </a:p>
          <a:p>
            <a:pPr marL="0" indent="0" algn="l" rtl="0">
              <a:buFont typeface="+mj-lt"/>
              <a:buNone/>
            </a:pPr>
            <a:r>
              <a:rPr lang="en-US" baseline="0" dirty="0" smtClean="0"/>
              <a:t>Note title with continuous dust distribution. </a:t>
            </a:r>
          </a:p>
          <a:p>
            <a:pPr marL="228600" indent="-228600" algn="l" rtl="0">
              <a:buFont typeface="+mj-lt"/>
              <a:buAutoNum type="arabicPeriod"/>
            </a:pPr>
            <a:r>
              <a:rPr lang="en-US" baseline="0" dirty="0" smtClean="0"/>
              <a:t>So this is an illustration of the reflecting clouds</a:t>
            </a:r>
          </a:p>
          <a:p>
            <a:pPr marL="228600" indent="-228600" algn="l" rtl="0">
              <a:buFont typeface="+mj-lt"/>
              <a:buAutoNum type="arabicPeriod"/>
            </a:pPr>
            <a:r>
              <a:rPr lang="en-US" baseline="0" dirty="0" smtClean="0"/>
              <a:t>Forgive me for my lousy drawing capabilities</a:t>
            </a:r>
          </a:p>
          <a:p>
            <a:pPr marL="228600" indent="-228600" algn="l" rtl="0">
              <a:buFont typeface="+mj-lt"/>
              <a:buAutoNum type="arabicPeriod"/>
            </a:pPr>
            <a:r>
              <a:rPr lang="en-US" baseline="0" dirty="0" smtClean="0"/>
              <a:t>As I said before, we have a central source, some of the emission reaches us directly</a:t>
            </a:r>
          </a:p>
          <a:p>
            <a:pPr marL="228600" indent="-228600" algn="l" rtl="0">
              <a:buFont typeface="+mj-lt"/>
              <a:buAutoNum type="arabicPeriod"/>
            </a:pPr>
            <a:r>
              <a:rPr lang="en-US" baseline="0" dirty="0" smtClean="0"/>
              <a:t>Some of the emission is reprocessed by clouds from a large range of scales and then reaches us.</a:t>
            </a:r>
          </a:p>
          <a:p>
            <a:pPr marL="228600" indent="-228600" algn="l" rtl="0">
              <a:buFont typeface="+mj-lt"/>
              <a:buAutoNum type="arabicPeriod"/>
            </a:pPr>
            <a:r>
              <a:rPr lang="en-US" baseline="0" dirty="0" smtClean="0"/>
              <a:t>Usually AGN-</a:t>
            </a:r>
            <a:r>
              <a:rPr lang="en-US" baseline="0" dirty="0" err="1" smtClean="0"/>
              <a:t>ists</a:t>
            </a:r>
            <a:r>
              <a:rPr lang="en-US" baseline="0" dirty="0" smtClean="0"/>
              <a:t> divide these clouds into different groups – broad line region, torus, narrow line region. I’m going to disregard this division, and treat the gas distribution as continuous in r.</a:t>
            </a:r>
          </a:p>
          <a:p>
            <a:pPr marL="228600" indent="-228600" algn="l" rtl="0">
              <a:buFont typeface="+mj-lt"/>
              <a:buAutoNum type="arabicPeriod"/>
            </a:pPr>
            <a:r>
              <a:rPr lang="en-US" baseline="0" dirty="0" smtClean="0"/>
              <a:t>Also, I’m not going to say anything about the geometry of the clouds, I’m focusing on their distance from the central source. </a:t>
            </a:r>
          </a:p>
          <a:p>
            <a:pPr algn="l" rtl="0"/>
            <a:endParaRPr lang="en-US" dirty="0"/>
          </a:p>
        </p:txBody>
      </p:sp>
      <p:sp>
        <p:nvSpPr>
          <p:cNvPr id="4" name="Slide Number Placeholder 3"/>
          <p:cNvSpPr>
            <a:spLocks noGrp="1"/>
          </p:cNvSpPr>
          <p:nvPr>
            <p:ph type="sldNum" sz="quarter" idx="10"/>
          </p:nvPr>
        </p:nvSpPr>
        <p:spPr/>
        <p:txBody>
          <a:bodyPr/>
          <a:lstStyle/>
          <a:p>
            <a:fld id="{972DD098-A107-4A69-AF57-CAFAD5742F70}" type="slidenum">
              <a:rPr lang="he-IL" smtClean="0"/>
              <a:pPr/>
              <a:t>3</a:t>
            </a:fld>
            <a:endParaRPr lang="he-IL"/>
          </a:p>
        </p:txBody>
      </p:sp>
    </p:spTree>
    <p:extLst>
      <p:ext uri="{BB962C8B-B14F-4D97-AF65-F5344CB8AC3E}">
        <p14:creationId xmlns:p14="http://schemas.microsoft.com/office/powerpoint/2010/main" val="14983309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charset="0"/>
              <a:buChar char="•"/>
            </a:pPr>
            <a:r>
              <a:rPr lang="en-US" baseline="0" dirty="0" smtClean="0"/>
              <a:t>Add NLR, </a:t>
            </a:r>
            <a:r>
              <a:rPr lang="en-US" baseline="0" dirty="0" err="1" smtClean="0"/>
              <a:t>BLR,torus</a:t>
            </a:r>
            <a:r>
              <a:rPr lang="en-US" baseline="0" dirty="0" smtClean="0"/>
              <a:t> designations</a:t>
            </a:r>
          </a:p>
          <a:p>
            <a:pPr marL="171450" indent="-171450" algn="l" rtl="0">
              <a:buFont typeface="Arial" charset="0"/>
              <a:buChar char="•"/>
            </a:pPr>
            <a:r>
              <a:rPr lang="en-US" baseline="0" dirty="0" smtClean="0"/>
              <a:t>Denote X-ray absorbers</a:t>
            </a:r>
          </a:p>
          <a:p>
            <a:pPr marL="171450" indent="-171450" algn="l" rtl="0">
              <a:buFont typeface="Arial" charset="0"/>
              <a:buChar char="•"/>
            </a:pPr>
            <a:r>
              <a:rPr lang="en-US" baseline="0" dirty="0" smtClean="0"/>
              <a:t>Add picture for HII region</a:t>
            </a:r>
          </a:p>
          <a:p>
            <a:pPr marL="171450" indent="-171450" algn="l" rtl="0">
              <a:buFont typeface="Arial" charset="0"/>
              <a:buChar char="•"/>
            </a:pPr>
            <a:endParaRPr lang="en-US" baseline="0" dirty="0" smtClean="0"/>
          </a:p>
          <a:p>
            <a:pPr marL="0" indent="0" algn="l" rtl="0">
              <a:buFont typeface="+mj-lt"/>
              <a:buNone/>
            </a:pPr>
            <a:endParaRPr lang="en-US" baseline="0" dirty="0" smtClean="0"/>
          </a:p>
          <a:p>
            <a:pPr marL="0" indent="0" algn="l" rtl="0">
              <a:buFont typeface="+mj-lt"/>
              <a:buNone/>
            </a:pPr>
            <a:r>
              <a:rPr lang="en-US" baseline="0" dirty="0" smtClean="0"/>
              <a:t>Note title with continuous dust distribution. </a:t>
            </a:r>
          </a:p>
          <a:p>
            <a:pPr marL="228600" indent="-228600" algn="l" rtl="0">
              <a:buFont typeface="+mj-lt"/>
              <a:buAutoNum type="arabicPeriod"/>
            </a:pPr>
            <a:r>
              <a:rPr lang="en-US" baseline="0" dirty="0" smtClean="0"/>
              <a:t>So this is an illustration of the reflecting clouds</a:t>
            </a:r>
          </a:p>
          <a:p>
            <a:pPr marL="228600" indent="-228600" algn="l" rtl="0">
              <a:buFont typeface="+mj-lt"/>
              <a:buAutoNum type="arabicPeriod"/>
            </a:pPr>
            <a:r>
              <a:rPr lang="en-US" baseline="0" dirty="0" smtClean="0"/>
              <a:t>Forgive me for my lousy drawing capabilities</a:t>
            </a:r>
          </a:p>
          <a:p>
            <a:pPr marL="228600" indent="-228600" algn="l" rtl="0">
              <a:buFont typeface="+mj-lt"/>
              <a:buAutoNum type="arabicPeriod"/>
            </a:pPr>
            <a:r>
              <a:rPr lang="en-US" baseline="0" dirty="0" smtClean="0"/>
              <a:t>As I said before, we have a central source, some of the emission reaches us directly</a:t>
            </a:r>
          </a:p>
          <a:p>
            <a:pPr marL="228600" indent="-228600" algn="l" rtl="0">
              <a:buFont typeface="+mj-lt"/>
              <a:buAutoNum type="arabicPeriod"/>
            </a:pPr>
            <a:r>
              <a:rPr lang="en-US" baseline="0" dirty="0" smtClean="0"/>
              <a:t>Some of the emission is reprocessed by clouds from a large range of scales and then reaches us.</a:t>
            </a:r>
          </a:p>
          <a:p>
            <a:pPr marL="228600" indent="-228600" algn="l" rtl="0">
              <a:buFont typeface="+mj-lt"/>
              <a:buAutoNum type="arabicPeriod"/>
            </a:pPr>
            <a:r>
              <a:rPr lang="en-US" baseline="0" dirty="0" smtClean="0"/>
              <a:t>Usually AGN-</a:t>
            </a:r>
            <a:r>
              <a:rPr lang="en-US" baseline="0" dirty="0" err="1" smtClean="0"/>
              <a:t>ists</a:t>
            </a:r>
            <a:r>
              <a:rPr lang="en-US" baseline="0" dirty="0" smtClean="0"/>
              <a:t> divide these clouds into different groups – broad line region, torus, narrow line region. I’m going to disregard this division, and treat the gas distribution as continuous in r.</a:t>
            </a:r>
          </a:p>
          <a:p>
            <a:pPr marL="228600" indent="-228600" algn="l" rtl="0">
              <a:buFont typeface="+mj-lt"/>
              <a:buAutoNum type="arabicPeriod"/>
            </a:pPr>
            <a:r>
              <a:rPr lang="en-US" baseline="0" dirty="0" smtClean="0"/>
              <a:t>Also, I’m not going to say anything about the geometry of the clouds, I’m focusing on their distance from the central source. </a:t>
            </a:r>
          </a:p>
          <a:p>
            <a:pPr algn="l" rtl="0"/>
            <a:endParaRPr lang="en-US" dirty="0"/>
          </a:p>
        </p:txBody>
      </p:sp>
      <p:sp>
        <p:nvSpPr>
          <p:cNvPr id="4" name="Slide Number Placeholder 3"/>
          <p:cNvSpPr>
            <a:spLocks noGrp="1"/>
          </p:cNvSpPr>
          <p:nvPr>
            <p:ph type="sldNum" sz="quarter" idx="10"/>
          </p:nvPr>
        </p:nvSpPr>
        <p:spPr/>
        <p:txBody>
          <a:bodyPr/>
          <a:lstStyle/>
          <a:p>
            <a:fld id="{972DD098-A107-4A69-AF57-CAFAD5742F70}" type="slidenum">
              <a:rPr lang="he-IL" smtClean="0"/>
              <a:pPr/>
              <a:t>42</a:t>
            </a:fld>
            <a:endParaRPr lang="he-IL"/>
          </a:p>
        </p:txBody>
      </p:sp>
    </p:spTree>
    <p:extLst>
      <p:ext uri="{BB962C8B-B14F-4D97-AF65-F5344CB8AC3E}">
        <p14:creationId xmlns:p14="http://schemas.microsoft.com/office/powerpoint/2010/main" val="1498330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charset="0"/>
              <a:buChar char="•"/>
            </a:pPr>
            <a:r>
              <a:rPr lang="en-US" baseline="0" dirty="0" smtClean="0"/>
              <a:t>This is my sketch of a quasar.</a:t>
            </a:r>
          </a:p>
          <a:p>
            <a:pPr marL="171450" indent="-171450" algn="l" rtl="0">
              <a:buFont typeface="Arial" charset="0"/>
              <a:buChar char="•"/>
            </a:pPr>
            <a:r>
              <a:rPr lang="en-US" baseline="0" dirty="0" smtClean="0"/>
              <a:t>It is not the standard sketch people usually use in quasar talks, but I think this sketch is more accurate, sorry I think it is less, less accurate than the standard sketch, so I’ll use this one.</a:t>
            </a:r>
          </a:p>
          <a:p>
            <a:pPr marL="171450" indent="-171450" algn="l" rtl="0">
              <a:buFont typeface="Arial" charset="0"/>
              <a:buChar char="•"/>
            </a:pPr>
            <a:r>
              <a:rPr lang="en-US" baseline="0" dirty="0" smtClean="0"/>
              <a:t>We have a very small central source which emits ionizing photons </a:t>
            </a:r>
          </a:p>
          <a:p>
            <a:pPr marL="171450" indent="-171450" algn="l" rtl="0">
              <a:buFont typeface="Arial" charset="0"/>
              <a:buChar char="•"/>
            </a:pPr>
            <a:r>
              <a:rPr lang="en-US" baseline="0" dirty="0" smtClean="0"/>
              <a:t>The ionizing  photons travel freely until they reach a cloud of gas.</a:t>
            </a:r>
          </a:p>
          <a:p>
            <a:pPr marL="171450" indent="-171450" algn="l" rtl="0">
              <a:buFont typeface="Arial" charset="0"/>
              <a:buChar char="•"/>
            </a:pPr>
            <a:r>
              <a:rPr lang="en-US" baseline="0" dirty="0" smtClean="0"/>
              <a:t>The clouds absorb the photons and reprocess the energy to emission lines and IR emission from the dust grains, and we see the reprocessed emission. </a:t>
            </a:r>
          </a:p>
          <a:p>
            <a:pPr marL="171450" indent="-171450" algn="l" rtl="0">
              <a:buFont typeface="Arial" charset="0"/>
              <a:buChar char="•"/>
            </a:pPr>
            <a:r>
              <a:rPr lang="en-US" baseline="0" dirty="0" smtClean="0"/>
              <a:t>Now what’s special about quasars is that the absorbing clouds span a very large dynamical range in scales. </a:t>
            </a:r>
          </a:p>
          <a:p>
            <a:pPr marL="171450" indent="-171450" algn="l" rtl="0">
              <a:buFont typeface="Arial" charset="0"/>
              <a:buChar char="•"/>
            </a:pPr>
            <a:r>
              <a:rPr lang="en-US" baseline="0" dirty="0" smtClean="0"/>
              <a:t>From clouds at sub-pc scales which emit broad lines, through 10pc scale clouds which emit mainly in the IR known as torus clouds, up to clouds at </a:t>
            </a:r>
            <a:r>
              <a:rPr lang="en-US" baseline="0" dirty="0" err="1" smtClean="0"/>
              <a:t>kpc</a:t>
            </a:r>
            <a:r>
              <a:rPr lang="en-US" baseline="0" dirty="0" smtClean="0"/>
              <a:t> scales which emit the narrow lines. </a:t>
            </a:r>
          </a:p>
          <a:p>
            <a:pPr marL="171450" indent="-171450" algn="l" rtl="0">
              <a:buFont typeface="Arial" charset="0"/>
              <a:buChar char="•"/>
            </a:pPr>
            <a:r>
              <a:rPr lang="en-US" baseline="0" dirty="0" smtClean="0"/>
              <a:t>Note that I assume a continuous distribution of clouds </a:t>
            </a:r>
            <a:r>
              <a:rPr lang="en-US" baseline="0" dirty="0" err="1" smtClean="0"/>
              <a:t>vs</a:t>
            </a:r>
            <a:r>
              <a:rPr lang="en-US" baseline="0" dirty="0" smtClean="0"/>
              <a:t> distance, and I’m not making any strong claims on the 3D geometry of these clouds. </a:t>
            </a:r>
          </a:p>
          <a:p>
            <a:pPr marL="171450" indent="-171450" algn="l" rtl="0">
              <a:buFont typeface="Arial" charset="0"/>
              <a:buChar char="•"/>
            </a:pPr>
            <a:r>
              <a:rPr lang="en-US" baseline="0" dirty="0" smtClean="0"/>
              <a:t>So the emission we see in quasars is a sum of direct emission from the central source and reflected emission from the clouds.</a:t>
            </a:r>
          </a:p>
          <a:p>
            <a:pPr marL="171450" indent="-171450" algn="l" rtl="0">
              <a:buFont typeface="Arial" charset="0"/>
              <a:buChar char="•"/>
            </a:pPr>
            <a:r>
              <a:rPr lang="en-US" baseline="0" dirty="0" smtClean="0"/>
              <a:t>Let’s see how this looks like</a:t>
            </a:r>
          </a:p>
          <a:p>
            <a:pPr marL="171450" indent="-171450" algn="l" rtl="0">
              <a:buFont typeface="Arial" charset="0"/>
              <a:buChar char="•"/>
            </a:pPr>
            <a:r>
              <a:rPr lang="en-US" baseline="0" dirty="0" smtClean="0"/>
              <a:t>&lt;click&gt; this is the SED of a RQQ, the bump at 1000A is the direct emission from the central source, and the IR bump is due to reprocessing by dust in the torus clouds and the NLR clouds</a:t>
            </a:r>
          </a:p>
          <a:p>
            <a:pPr marL="171450" indent="-171450" algn="l" rtl="0">
              <a:buFont typeface="Arial" charset="0"/>
              <a:buChar char="•"/>
            </a:pPr>
            <a:r>
              <a:rPr lang="en-US" baseline="0" dirty="0" smtClean="0"/>
              <a:t>&lt;click&gt; If we zoom in on the optical-UV spectrum, we see that on top of continuum from the central source there are broad emission lines.</a:t>
            </a:r>
          </a:p>
          <a:p>
            <a:pPr marL="171450" indent="-171450" algn="l" rtl="0">
              <a:buFont typeface="Arial" charset="0"/>
              <a:buChar char="•"/>
            </a:pPr>
            <a:r>
              <a:rPr lang="en-US" baseline="0" dirty="0" smtClean="0"/>
              <a:t>&lt;if we zoom in on an emission line, say Ha, we see the lines is made of (at least) two distinct kinematical components, the strong BL, with width of 10,000 </a:t>
            </a:r>
            <a:r>
              <a:rPr lang="en-US" baseline="0" dirty="0" err="1" smtClean="0"/>
              <a:t>kms</a:t>
            </a:r>
            <a:r>
              <a:rPr lang="en-US" baseline="0" dirty="0" smtClean="0"/>
              <a:t>, and on top of it a narrow Ha, with width of 500 km/s</a:t>
            </a:r>
          </a:p>
          <a:p>
            <a:pPr marL="171450" indent="-171450" algn="l" rtl="0">
              <a:buFont typeface="Arial" charset="0"/>
              <a:buChar char="•"/>
            </a:pPr>
            <a:r>
              <a:rPr lang="en-US" baseline="0" dirty="0" smtClean="0"/>
              <a:t>So the BL comes from the BLR</a:t>
            </a:r>
          </a:p>
          <a:p>
            <a:pPr marL="171450" indent="-171450" algn="l" rtl="0">
              <a:buFont typeface="Arial" charset="0"/>
              <a:buChar char="•"/>
            </a:pPr>
            <a:r>
              <a:rPr lang="en-US" baseline="0" dirty="0" smtClean="0"/>
              <a:t>While the NL comes from the much more distant NLR,</a:t>
            </a:r>
          </a:p>
          <a:p>
            <a:pPr marL="228600" indent="-228600">
              <a:buAutoNum type="arabicPeriod"/>
            </a:pPr>
            <a:endParaRPr lang="en-US" dirty="0" smtClean="0"/>
          </a:p>
          <a:p>
            <a:pPr marL="228600" indent="-228600">
              <a:buAutoNum type="arabicPeriod"/>
            </a:pPr>
            <a:endParaRPr lang="en-US" dirty="0" smtClean="0"/>
          </a:p>
          <a:p>
            <a:pPr marL="228600" indent="-228600">
              <a:buAutoNum type="arabicPeriod"/>
            </a:pPr>
            <a:r>
              <a:rPr lang="en-US" dirty="0" smtClean="0"/>
              <a:t>What</a:t>
            </a:r>
            <a:r>
              <a:rPr lang="en-US" baseline="0" dirty="0" smtClean="0"/>
              <a:t> is the quasar broad line region?</a:t>
            </a:r>
          </a:p>
          <a:p>
            <a:pPr marL="228600" indent="-228600">
              <a:buAutoNum type="arabicPeriod"/>
            </a:pPr>
            <a:r>
              <a:rPr lang="en-US" baseline="0" dirty="0" smtClean="0"/>
              <a:t>This is a SED of a radio quiet quasar</a:t>
            </a:r>
          </a:p>
          <a:p>
            <a:pPr marL="228600" indent="-228600">
              <a:buAutoNum type="arabicPeriod"/>
            </a:pPr>
            <a:r>
              <a:rPr lang="en-US" baseline="0" dirty="0" smtClean="0"/>
              <a:t>This is an optical spectrum of an AGN, and you see that on top of the continuum emission these strong and wide emission lines. </a:t>
            </a:r>
          </a:p>
          <a:p>
            <a:pPr marL="228600" indent="-228600">
              <a:buAutoNum type="arabicPeriod"/>
            </a:pPr>
            <a:r>
              <a:rPr lang="en-US" baseline="0" dirty="0" smtClean="0"/>
              <a:t>So this is a zoom in on a broad H-a of a local quasar, you can see the Ha line is very broad, and on top of it some narrow lines with widths of 300 km/s.</a:t>
            </a:r>
          </a:p>
          <a:p>
            <a:pPr marL="228600" indent="-228600">
              <a:buAutoNum type="arabicPeriod"/>
            </a:pPr>
            <a:r>
              <a:rPr lang="en-US" baseline="0" dirty="0" smtClean="0"/>
              <a:t>The broad lines suggest the BLR is very close to the BH. </a:t>
            </a:r>
            <a:endParaRPr lang="en-US" dirty="0"/>
          </a:p>
        </p:txBody>
      </p:sp>
      <p:sp>
        <p:nvSpPr>
          <p:cNvPr id="4" name="Slide Number Placeholder 3"/>
          <p:cNvSpPr>
            <a:spLocks noGrp="1"/>
          </p:cNvSpPr>
          <p:nvPr>
            <p:ph type="sldNum" sz="quarter" idx="10"/>
          </p:nvPr>
        </p:nvSpPr>
        <p:spPr/>
        <p:txBody>
          <a:bodyPr/>
          <a:lstStyle/>
          <a:p>
            <a:fld id="{B8B71ACB-1BFD-4E41-8446-15B1E749BD66}" type="slidenum">
              <a:rPr lang="en-US" smtClean="0"/>
              <a:t>4</a:t>
            </a:fld>
            <a:endParaRPr lang="en-US"/>
          </a:p>
        </p:txBody>
      </p:sp>
    </p:spTree>
    <p:extLst>
      <p:ext uri="{BB962C8B-B14F-4D97-AF65-F5344CB8AC3E}">
        <p14:creationId xmlns:p14="http://schemas.microsoft.com/office/powerpoint/2010/main" val="3817445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charset="0"/>
              <a:buChar char="•"/>
            </a:pPr>
            <a:r>
              <a:rPr lang="en-US" baseline="0" dirty="0" smtClean="0"/>
              <a:t>This is a picture of a Star-Forming region</a:t>
            </a:r>
          </a:p>
          <a:p>
            <a:pPr marL="171450" indent="-171450" algn="l" rtl="0">
              <a:buFont typeface="Arial" charset="0"/>
              <a:buChar char="•"/>
            </a:pPr>
            <a:r>
              <a:rPr lang="en-US" baseline="0" dirty="0" smtClean="0"/>
              <a:t>And this is a </a:t>
            </a:r>
            <a:r>
              <a:rPr lang="en-US" baseline="0" dirty="0" err="1" smtClean="0"/>
              <a:t>skectch</a:t>
            </a:r>
            <a:r>
              <a:rPr lang="en-US" baseline="0" dirty="0" smtClean="0"/>
              <a:t> of a quasar </a:t>
            </a:r>
            <a:r>
              <a:rPr lang="en-US" baseline="0" dirty="0" err="1" smtClean="0"/>
              <a:t>because,in</a:t>
            </a:r>
            <a:r>
              <a:rPr lang="en-US" baseline="0" dirty="0" smtClean="0"/>
              <a:t> quasars we don’t have pictures, only sketches</a:t>
            </a:r>
          </a:p>
          <a:p>
            <a:pPr marL="171450" indent="-171450" algn="l" rtl="0">
              <a:buFont typeface="Arial" charset="0"/>
              <a:buChar char="•"/>
            </a:pPr>
            <a:r>
              <a:rPr lang="en-US" baseline="0" dirty="0" smtClean="0"/>
              <a:t>This is my sketch of the PI systems in quasars.</a:t>
            </a:r>
          </a:p>
          <a:p>
            <a:pPr marL="171450" indent="-171450" algn="l" rtl="0">
              <a:buFont typeface="Arial" charset="0"/>
              <a:buChar char="•"/>
            </a:pPr>
            <a:r>
              <a:rPr lang="en-US" baseline="0" dirty="0" smtClean="0"/>
              <a:t>It is not the standard sketch people usually use in quasar talks, but I think this sketch is more accurate, sorry I think it is less, less accurate than the standard sketch, so I’ll use this one.</a:t>
            </a:r>
          </a:p>
          <a:p>
            <a:pPr marL="171450" indent="-171450" algn="l" rtl="0">
              <a:buFont typeface="Arial" charset="0"/>
              <a:buChar char="•"/>
            </a:pPr>
            <a:r>
              <a:rPr lang="en-US" baseline="0" dirty="0" smtClean="0"/>
              <a:t>We have a very small central source which emits ionizing photons </a:t>
            </a:r>
          </a:p>
          <a:p>
            <a:pPr marL="171450" indent="-171450" algn="l" rtl="0">
              <a:buFont typeface="Arial" charset="0"/>
              <a:buChar char="•"/>
            </a:pPr>
            <a:r>
              <a:rPr lang="en-US" baseline="0" dirty="0" smtClean="0"/>
              <a:t>The ionizing  photons travel freely until they reach a cloud of gas.</a:t>
            </a:r>
          </a:p>
          <a:p>
            <a:pPr marL="171450" indent="-171450" algn="l" rtl="0">
              <a:buFont typeface="Arial" charset="0"/>
              <a:buChar char="•"/>
            </a:pPr>
            <a:r>
              <a:rPr lang="en-US" baseline="0" dirty="0" smtClean="0"/>
              <a:t>The clouds absorb the photons and reprocess the energy to emission lines and IR emission from the dust grains, and we see the reprocessed emission. </a:t>
            </a:r>
          </a:p>
          <a:p>
            <a:pPr marL="171450" indent="-171450" algn="l" rtl="0">
              <a:buFont typeface="Arial" charset="0"/>
              <a:buChar char="•"/>
            </a:pPr>
            <a:r>
              <a:rPr lang="en-US" baseline="0" dirty="0" smtClean="0"/>
              <a:t>Now what’s special about quasars is that the absorbing clouds span a very large dynamical range in scales. </a:t>
            </a:r>
          </a:p>
          <a:p>
            <a:pPr marL="171450" indent="-171450" algn="l" rtl="0">
              <a:buFont typeface="Arial" charset="0"/>
              <a:buChar char="•"/>
            </a:pPr>
            <a:r>
              <a:rPr lang="en-US" baseline="0" dirty="0" smtClean="0"/>
              <a:t>From clouds at sub-pc scales which emit broad lines, through 10pc scale clouds which emit mainly in the IR known as torus clouds, up to clouds at </a:t>
            </a:r>
            <a:r>
              <a:rPr lang="en-US" baseline="0" dirty="0" err="1" smtClean="0"/>
              <a:t>kpc</a:t>
            </a:r>
            <a:r>
              <a:rPr lang="en-US" baseline="0" dirty="0" smtClean="0"/>
              <a:t> scales which emit the narrow lines. </a:t>
            </a:r>
          </a:p>
          <a:p>
            <a:pPr marL="171450" indent="-171450" algn="l" rtl="0">
              <a:buFont typeface="Arial" charset="0"/>
              <a:buChar char="•"/>
            </a:pPr>
            <a:r>
              <a:rPr lang="en-US" baseline="0" dirty="0" smtClean="0"/>
              <a:t>Note that I assume a continuous distribution of clouds </a:t>
            </a:r>
            <a:r>
              <a:rPr lang="en-US" baseline="0" dirty="0" err="1" smtClean="0"/>
              <a:t>vs</a:t>
            </a:r>
            <a:r>
              <a:rPr lang="en-US" baseline="0" dirty="0" smtClean="0"/>
              <a:t> distance, and I’m not making any strong claims on the 3D geometry of these clouds. </a:t>
            </a:r>
          </a:p>
          <a:p>
            <a:pPr marL="171450" indent="-171450" algn="l" rtl="0">
              <a:buFont typeface="Arial" charset="0"/>
              <a:buChar char="•"/>
            </a:pPr>
            <a:r>
              <a:rPr lang="en-US" baseline="0" dirty="0" smtClean="0"/>
              <a:t>Now, the clouds which dominate the emission line spectrum of quasars are mostly optically thick</a:t>
            </a:r>
          </a:p>
          <a:p>
            <a:pPr marL="171450" indent="-171450" algn="l" rtl="0">
              <a:buFont typeface="Arial" charset="0"/>
              <a:buChar char="•"/>
            </a:pPr>
            <a:r>
              <a:rPr lang="en-US" baseline="0" dirty="0" smtClean="0"/>
              <a:t>But some sightlines are relatively clear, and there are only optically thin clouds along them</a:t>
            </a:r>
          </a:p>
          <a:p>
            <a:pPr marL="171450" indent="-171450" algn="l" rtl="0">
              <a:buFont typeface="Arial" charset="0"/>
              <a:buChar char="•"/>
            </a:pPr>
            <a:r>
              <a:rPr lang="en-US" baseline="0" dirty="0" smtClean="0"/>
              <a:t>We view these optically thin clouds through their absorption features on the central source spectrum, that’s why there usually called X-ray or UV absorbers.</a:t>
            </a:r>
          </a:p>
          <a:p>
            <a:pPr marL="171450" indent="-171450" algn="l" rtl="0">
              <a:buFont typeface="Arial" charset="0"/>
              <a:buChar char="•"/>
            </a:pPr>
            <a:r>
              <a:rPr lang="en-US" baseline="0" dirty="0" smtClean="0"/>
              <a:t>So I’m going to address all these systems in my talk</a:t>
            </a:r>
          </a:p>
          <a:p>
            <a:pPr marL="171450" indent="-171450" algn="l" rtl="0">
              <a:buFont typeface="Arial" charset="0"/>
              <a:buChar char="•"/>
            </a:pPr>
            <a:r>
              <a:rPr lang="en-US" baseline="0" dirty="0" smtClean="0"/>
              <a:t>What I want to emphasize (click) is that these systems have very diverse properties</a:t>
            </a:r>
          </a:p>
          <a:p>
            <a:pPr marL="171450" indent="-171450" algn="l" rtl="0">
              <a:buFont typeface="Arial" charset="0"/>
              <a:buChar char="•"/>
            </a:pPr>
            <a:r>
              <a:rPr lang="en-US" baseline="0" dirty="0" smtClean="0"/>
              <a:t>The gas densities span roughly 9 orders of magnitude, from 100 cm^3 in the narrow lines and SF-regions to 10^11 particle per cm^3 in the broad lines</a:t>
            </a:r>
          </a:p>
          <a:p>
            <a:pPr marL="171450" indent="-171450" algn="l" rtl="0">
              <a:buFont typeface="Arial" charset="0"/>
              <a:buChar char="•"/>
            </a:pPr>
            <a:r>
              <a:rPr lang="en-US" baseline="0" dirty="0" smtClean="0"/>
              <a:t>The photon fluxes incident on these clouds span a similar dynamical range</a:t>
            </a:r>
          </a:p>
          <a:p>
            <a:pPr marL="171450" indent="-171450" algn="l" rtl="0">
              <a:buFont typeface="Arial" charset="0"/>
              <a:buChar char="•"/>
            </a:pPr>
            <a:r>
              <a:rPr lang="en-US" baseline="0" dirty="0" smtClean="0"/>
              <a:t>We have both optically thick and optically thin clouds </a:t>
            </a:r>
          </a:p>
          <a:p>
            <a:pPr marL="171450" indent="-171450" algn="l" rtl="0">
              <a:buFont typeface="Arial" charset="0"/>
              <a:buChar char="•"/>
            </a:pPr>
            <a:r>
              <a:rPr lang="en-US" baseline="0" dirty="0" smtClean="0"/>
              <a:t>The absorbers and broad line clouds are dust-less, the torus NLR and SF clouds are likely dusty</a:t>
            </a:r>
          </a:p>
          <a:p>
            <a:pPr marL="171450" indent="-171450" algn="l" rtl="0">
              <a:buFont typeface="Arial" charset="0"/>
              <a:buChar char="•"/>
            </a:pPr>
            <a:r>
              <a:rPr lang="en-US" baseline="0" dirty="0" smtClean="0"/>
              <a:t>The quasar clouds are ionized by a hard spectrum, while the SF clouds are ionize by a soft spectrum</a:t>
            </a:r>
          </a:p>
          <a:p>
            <a:pPr marL="171450" indent="-171450" algn="l" rtl="0">
              <a:buFont typeface="Arial" charset="0"/>
              <a:buChar char="•"/>
            </a:pPr>
            <a:r>
              <a:rPr lang="en-US" baseline="0" dirty="0" smtClean="0"/>
              <a:t>So by talking about all these systems together, I’m covering almost the entire parameter space of systems of photo-</a:t>
            </a:r>
            <a:r>
              <a:rPr lang="en-US" baseline="0" dirty="0" err="1" smtClean="0"/>
              <a:t>ionzized</a:t>
            </a:r>
            <a:r>
              <a:rPr lang="en-US" baseline="0" dirty="0" smtClean="0"/>
              <a:t> gas. </a:t>
            </a:r>
          </a:p>
          <a:p>
            <a:pPr marL="0" indent="0" algn="l" rtl="0">
              <a:buFont typeface="Arial" charset="0"/>
              <a:buNone/>
            </a:pPr>
            <a:endParaRPr lang="en-US" baseline="0" dirty="0" smtClean="0"/>
          </a:p>
          <a:p>
            <a:pPr marL="0" indent="0" algn="l" rtl="0">
              <a:buFont typeface="+mj-lt"/>
              <a:buNone/>
            </a:pPr>
            <a:endParaRPr lang="en-US" baseline="0" dirty="0" smtClean="0"/>
          </a:p>
          <a:p>
            <a:pPr marL="0" indent="0" algn="l" rtl="0">
              <a:buFont typeface="+mj-lt"/>
              <a:buNone/>
            </a:pPr>
            <a:r>
              <a:rPr lang="en-US" baseline="0" dirty="0" smtClean="0"/>
              <a:t>Note title with continuous dust distribution. </a:t>
            </a:r>
          </a:p>
          <a:p>
            <a:pPr marL="228600" indent="-228600" algn="l" rtl="0">
              <a:buFont typeface="+mj-lt"/>
              <a:buAutoNum type="arabicPeriod"/>
            </a:pPr>
            <a:r>
              <a:rPr lang="en-US" baseline="0" dirty="0" smtClean="0"/>
              <a:t>So this is an illustration of the reflecting clouds</a:t>
            </a:r>
          </a:p>
          <a:p>
            <a:pPr marL="228600" indent="-228600" algn="l" rtl="0">
              <a:buFont typeface="+mj-lt"/>
              <a:buAutoNum type="arabicPeriod"/>
            </a:pPr>
            <a:r>
              <a:rPr lang="en-US" baseline="0" dirty="0" smtClean="0"/>
              <a:t>Forgive me for my lousy drawing capabilities</a:t>
            </a:r>
          </a:p>
          <a:p>
            <a:pPr marL="228600" indent="-228600" algn="l" rtl="0">
              <a:buFont typeface="+mj-lt"/>
              <a:buAutoNum type="arabicPeriod"/>
            </a:pPr>
            <a:r>
              <a:rPr lang="en-US" baseline="0" dirty="0" smtClean="0"/>
              <a:t>As I said before, we have a central source, some of the emission reaches us directly</a:t>
            </a:r>
          </a:p>
          <a:p>
            <a:pPr marL="228600" indent="-228600" algn="l" rtl="0">
              <a:buFont typeface="+mj-lt"/>
              <a:buAutoNum type="arabicPeriod"/>
            </a:pPr>
            <a:r>
              <a:rPr lang="en-US" baseline="0" dirty="0" smtClean="0"/>
              <a:t>Some of the emission is reprocessed by clouds from a large range of scales and then reaches us.</a:t>
            </a:r>
          </a:p>
          <a:p>
            <a:pPr marL="228600" indent="-228600" algn="l" rtl="0">
              <a:buFont typeface="+mj-lt"/>
              <a:buAutoNum type="arabicPeriod"/>
            </a:pPr>
            <a:r>
              <a:rPr lang="en-US" baseline="0" dirty="0" smtClean="0"/>
              <a:t>Usually AGN-</a:t>
            </a:r>
            <a:r>
              <a:rPr lang="en-US" baseline="0" dirty="0" err="1" smtClean="0"/>
              <a:t>ists</a:t>
            </a:r>
            <a:r>
              <a:rPr lang="en-US" baseline="0" dirty="0" smtClean="0"/>
              <a:t> divide these clouds into different groups – broad line region, torus, narrow line region. I’m going to disregard this division, and treat the gas distribution as continuous in r.</a:t>
            </a:r>
          </a:p>
          <a:p>
            <a:pPr marL="228600" indent="-228600" algn="l" rtl="0">
              <a:buFont typeface="+mj-lt"/>
              <a:buAutoNum type="arabicPeriod"/>
            </a:pPr>
            <a:r>
              <a:rPr lang="en-US" baseline="0" dirty="0" smtClean="0"/>
              <a:t>Also, I’m not going to say anything about the geometry of the clouds, I’m focusing on their distance from the central source. </a:t>
            </a:r>
          </a:p>
          <a:p>
            <a:pPr algn="l" rtl="0"/>
            <a:endParaRPr lang="en-US" dirty="0"/>
          </a:p>
        </p:txBody>
      </p:sp>
      <p:sp>
        <p:nvSpPr>
          <p:cNvPr id="4" name="Slide Number Placeholder 3"/>
          <p:cNvSpPr>
            <a:spLocks noGrp="1"/>
          </p:cNvSpPr>
          <p:nvPr>
            <p:ph type="sldNum" sz="quarter" idx="10"/>
          </p:nvPr>
        </p:nvSpPr>
        <p:spPr/>
        <p:txBody>
          <a:bodyPr/>
          <a:lstStyle/>
          <a:p>
            <a:fld id="{972DD098-A107-4A69-AF57-CAFAD5742F70}" type="slidenum">
              <a:rPr lang="he-IL" smtClean="0"/>
              <a:pPr/>
              <a:t>5</a:t>
            </a:fld>
            <a:endParaRPr lang="he-IL"/>
          </a:p>
        </p:txBody>
      </p:sp>
    </p:spTree>
    <p:extLst>
      <p:ext uri="{BB962C8B-B14F-4D97-AF65-F5344CB8AC3E}">
        <p14:creationId xmlns:p14="http://schemas.microsoft.com/office/powerpoint/2010/main" val="1498330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So we saw which kinds of photo-ionized</a:t>
            </a:r>
            <a:r>
              <a:rPr lang="en-US" baseline="0" dirty="0" smtClean="0"/>
              <a:t> gas systems exist,, but why should we want to model them?</a:t>
            </a:r>
          </a:p>
          <a:p>
            <a:pPr marL="228600" indent="-228600">
              <a:buAutoNum type="arabicPeriod"/>
            </a:pPr>
            <a:r>
              <a:rPr lang="en-US" dirty="0" smtClean="0"/>
              <a:t>So one reason is to constrain the</a:t>
            </a:r>
            <a:r>
              <a:rPr lang="en-US" baseline="0" dirty="0" smtClean="0"/>
              <a:t> gas properties such as Z and n.</a:t>
            </a:r>
          </a:p>
          <a:p>
            <a:pPr marL="228600" indent="-228600">
              <a:buAutoNum type="arabicPeriod"/>
            </a:pPr>
            <a:r>
              <a:rPr lang="en-US" baseline="0" dirty="0" smtClean="0"/>
              <a:t>You can then derive relations like this relation between the galaxy mass and the host </a:t>
            </a:r>
            <a:r>
              <a:rPr lang="en-US" baseline="0" dirty="0" err="1" smtClean="0"/>
              <a:t>metallicity</a:t>
            </a:r>
            <a:r>
              <a:rPr lang="en-US" baseline="0" dirty="0" smtClean="0"/>
              <a:t>. </a:t>
            </a:r>
          </a:p>
          <a:p>
            <a:pPr marL="228600" indent="-228600">
              <a:buAutoNum type="arabicPeriod"/>
            </a:pPr>
            <a:r>
              <a:rPr lang="en-US" baseline="0" dirty="0" smtClean="0"/>
              <a:t>This is a standard SDSS paper with 1400 citations which shows the increase of gas </a:t>
            </a:r>
            <a:r>
              <a:rPr lang="en-US" baseline="0" dirty="0" err="1" smtClean="0"/>
              <a:t>metallicity</a:t>
            </a:r>
            <a:r>
              <a:rPr lang="en-US" baseline="0" dirty="0" smtClean="0"/>
              <a:t> with host mass </a:t>
            </a:r>
          </a:p>
          <a:p>
            <a:pPr marL="228600" indent="-228600">
              <a:buAutoNum type="arabicPeriod"/>
            </a:pPr>
            <a:r>
              <a:rPr lang="en-US" baseline="0" dirty="0" smtClean="0"/>
              <a:t>The </a:t>
            </a:r>
            <a:r>
              <a:rPr lang="en-US" baseline="0" dirty="0" err="1" smtClean="0"/>
              <a:t>metallicity</a:t>
            </a:r>
            <a:r>
              <a:rPr lang="en-US" baseline="0" dirty="0" smtClean="0"/>
              <a:t> here is based on </a:t>
            </a:r>
            <a:r>
              <a:rPr lang="en-US" baseline="0" dirty="0" err="1" smtClean="0"/>
              <a:t>modelling</a:t>
            </a:r>
            <a:r>
              <a:rPr lang="en-US" baseline="0" dirty="0" smtClean="0"/>
              <a:t> the photo-ionized gas from star forming regions in the host galaxy</a:t>
            </a:r>
          </a:p>
          <a:p>
            <a:pPr marL="228600" indent="-228600">
              <a:buAutoNum type="arabicPeriod"/>
            </a:pPr>
            <a:r>
              <a:rPr lang="en-US" dirty="0" smtClean="0"/>
              <a:t>Another reason is to model photo-ionized gas is to constrain the ionizing emission</a:t>
            </a:r>
            <a:r>
              <a:rPr lang="en-US" baseline="0" dirty="0" smtClean="0"/>
              <a:t> at 1-15 </a:t>
            </a:r>
            <a:r>
              <a:rPr lang="en-US" baseline="0" dirty="0" err="1" smtClean="0"/>
              <a:t>ryd</a:t>
            </a:r>
            <a:r>
              <a:rPr lang="en-US" baseline="0" dirty="0" smtClean="0"/>
              <a:t>, which is not directly </a:t>
            </a:r>
            <a:r>
              <a:rPr lang="en-US" baseline="0" dirty="0" err="1" smtClean="0"/>
              <a:t>observerable</a:t>
            </a:r>
            <a:r>
              <a:rPr lang="en-US" baseline="0" dirty="0" smtClean="0"/>
              <a:t> due to HI in the host galaxy. </a:t>
            </a:r>
          </a:p>
          <a:p>
            <a:pPr marL="228600" indent="-228600">
              <a:buAutoNum type="arabicPeriod"/>
            </a:pPr>
            <a:r>
              <a:rPr lang="en-US" baseline="0" dirty="0" smtClean="0"/>
              <a:t>We can use the </a:t>
            </a:r>
            <a:r>
              <a:rPr lang="en-US" baseline="0" dirty="0" err="1" smtClean="0"/>
              <a:t>modelling</a:t>
            </a:r>
            <a:r>
              <a:rPr lang="en-US" baseline="0" dirty="0" smtClean="0"/>
              <a:t> of the photo-ionized gas to derive constraints on models of hot stares and models of quasar accretion disks</a:t>
            </a:r>
          </a:p>
          <a:p>
            <a:pPr marL="228600" indent="-228600">
              <a:buAutoNum type="arabicPeriod"/>
            </a:pPr>
            <a:r>
              <a:rPr lang="en-US" baseline="0" dirty="0" smtClean="0"/>
              <a:t>And a third reason which only recently has been appreciated, is that emission lines from photo-ionized gas can be used to constrain radiation pressure feedback of stars on the </a:t>
            </a:r>
            <a:r>
              <a:rPr lang="en-US" baseline="0" dirty="0" err="1" smtClean="0"/>
              <a:t>moclecular</a:t>
            </a:r>
            <a:r>
              <a:rPr lang="en-US" baseline="0" dirty="0" smtClean="0"/>
              <a:t> cloud which they formed in. </a:t>
            </a:r>
          </a:p>
          <a:p>
            <a:pPr marL="228600" indent="-228600">
              <a:buAutoNum type="arabicPeriod"/>
            </a:pPr>
            <a:r>
              <a:rPr lang="en-US" baseline="0" dirty="0" smtClean="0"/>
              <a:t>Feedback models basically say that the star formation is regulated due to some coupling between the newborn stars and the surrounding cloud of gas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So the argument made by Christopher </a:t>
            </a:r>
            <a:r>
              <a:rPr lang="en-US" baseline="0" dirty="0" err="1" smtClean="0"/>
              <a:t>Matzner</a:t>
            </a:r>
            <a:r>
              <a:rPr lang="en-US" baseline="0" dirty="0" smtClean="0"/>
              <a:t> and his student Sherry </a:t>
            </a:r>
            <a:r>
              <a:rPr lang="en-US" baseline="0" dirty="0" err="1" smtClean="0"/>
              <a:t>Yeh</a:t>
            </a:r>
            <a:r>
              <a:rPr lang="en-US" baseline="0" dirty="0" smtClean="0"/>
              <a:t> in 2012 was that the ionization state of the surrounding gas is sensitive to whether the coupling mechanism is radiation pressure or something else.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So I’ll return to </a:t>
            </a:r>
            <a:r>
              <a:rPr lang="en-US" baseline="0" dirty="0" err="1" smtClean="0"/>
              <a:t>to</a:t>
            </a:r>
            <a:r>
              <a:rPr lang="en-US" baseline="0" dirty="0" smtClean="0"/>
              <a:t> this point when I discuss the implications of my result</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94B72109-F559-407C-AFC2-2BF30C16CEA8}" type="slidenum">
              <a:rPr lang="en-US" smtClean="0"/>
              <a:t>6</a:t>
            </a:fld>
            <a:endParaRPr lang="en-US"/>
          </a:p>
        </p:txBody>
      </p:sp>
    </p:spTree>
    <p:extLst>
      <p:ext uri="{BB962C8B-B14F-4D97-AF65-F5344CB8AC3E}">
        <p14:creationId xmlns:p14="http://schemas.microsoft.com/office/powerpoint/2010/main" val="3531616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28600" indent="-228600" algn="l" rtl="0">
              <a:buAutoNum type="arabicPeriod"/>
            </a:pPr>
            <a:r>
              <a:rPr lang="en-US" baseline="0" dirty="0" smtClean="0"/>
              <a:t>So I want to give a quick overview on how we model systems of photo-ionized gas</a:t>
            </a:r>
          </a:p>
          <a:p>
            <a:pPr marL="228600" indent="-228600" algn="l" rtl="0">
              <a:buAutoNum type="arabicPeriod"/>
            </a:pPr>
            <a:r>
              <a:rPr lang="en-US" baseline="0" dirty="0" smtClean="0"/>
              <a:t>We have a radiation field which is incident on a cloud of gas</a:t>
            </a:r>
          </a:p>
          <a:p>
            <a:pPr marL="228600" indent="-228600" algn="l" rtl="0">
              <a:buAutoNum type="arabicPeriod"/>
            </a:pPr>
            <a:r>
              <a:rPr lang="en-US" baseline="0" dirty="0" smtClean="0"/>
              <a:t>In this picture the radiation source is far away so the incident radiation is plane parallel</a:t>
            </a:r>
          </a:p>
          <a:p>
            <a:pPr marL="228600" indent="-228600" algn="l" rtl="0">
              <a:buAutoNum type="arabicPeriod"/>
            </a:pPr>
            <a:r>
              <a:rPr lang="en-US" baseline="0" dirty="0" smtClean="0"/>
              <a:t>And we characterize the incident radiation with the spectral shape and the flux of the ionizing photons.</a:t>
            </a:r>
          </a:p>
          <a:p>
            <a:pPr marL="228600" indent="-228600" algn="l" rtl="0">
              <a:buAutoNum type="arabicPeriod"/>
            </a:pPr>
            <a:r>
              <a:rPr lang="en-US" baseline="0" dirty="0" smtClean="0"/>
              <a:t>By far the most important </a:t>
            </a:r>
            <a:r>
              <a:rPr lang="en-US" baseline="0" dirty="0" err="1" smtClean="0"/>
              <a:t>characterisic</a:t>
            </a:r>
            <a:r>
              <a:rPr lang="en-US" baseline="0" dirty="0" smtClean="0"/>
              <a:t> of the spectral shape is the slope of the ionizing spectrum called </a:t>
            </a:r>
            <a:r>
              <a:rPr lang="en-US" baseline="0" dirty="0" err="1" smtClean="0"/>
              <a:t>alpha_ion</a:t>
            </a:r>
            <a:r>
              <a:rPr lang="en-US" baseline="0" dirty="0" smtClean="0"/>
              <a:t>, so I’ll treat the spectral shape here on as a single parameter. </a:t>
            </a:r>
          </a:p>
          <a:p>
            <a:pPr marL="228600" indent="-228600" algn="l" rtl="0">
              <a:buAutoNum type="arabicPeriod"/>
            </a:pPr>
            <a:r>
              <a:rPr lang="en-US" baseline="0" dirty="0" smtClean="0"/>
              <a:t>We characterize the cloud with its </a:t>
            </a:r>
            <a:r>
              <a:rPr lang="en-US" baseline="0" dirty="0" err="1" smtClean="0"/>
              <a:t>metallicity</a:t>
            </a:r>
            <a:r>
              <a:rPr lang="en-US" baseline="0" dirty="0" smtClean="0"/>
              <a:t> and gas density, and if the gas is optically thin we also need to state its column density.</a:t>
            </a:r>
          </a:p>
          <a:p>
            <a:pPr marL="228600" indent="-228600" algn="l" rtl="0">
              <a:buAutoNum type="arabicPeriod"/>
            </a:pPr>
            <a:r>
              <a:rPr lang="en-US" baseline="0" dirty="0" smtClean="0"/>
              <a:t>We use these five free parameters as input to the equations which are LIE, LTE and RT, and the results is emission line or absorption line spectrum which we compare with the observations. </a:t>
            </a:r>
          </a:p>
          <a:p>
            <a:pPr marL="228600" indent="-228600" algn="l" rtl="0">
              <a:buAutoNum type="arabicPeriod"/>
            </a:pPr>
            <a:r>
              <a:rPr lang="en-US" baseline="0" dirty="0" smtClean="0"/>
              <a:t>There are several codes to do this, by far the most popular is Cloudy, but there are also MAPPINGs, and if you model X-ray lines you also have </a:t>
            </a:r>
            <a:r>
              <a:rPr lang="en-US" baseline="0" dirty="0" err="1" smtClean="0"/>
              <a:t>Xstar</a:t>
            </a:r>
            <a:r>
              <a:rPr lang="en-US" baseline="0" dirty="0" smtClean="0"/>
              <a:t> and TITAN. </a:t>
            </a:r>
          </a:p>
          <a:p>
            <a:pPr marL="228600" indent="-228600" algn="l" rtl="0">
              <a:buAutoNum type="arabicPeriod"/>
            </a:pPr>
            <a:r>
              <a:rPr lang="en-US" baseline="0" dirty="0" smtClean="0"/>
              <a:t>The different codes differ in the atomic physics and the solving scheme, but essentially they all use these five parameters and these three equations</a:t>
            </a:r>
          </a:p>
          <a:p>
            <a:pPr marL="228600" indent="-228600" algn="l" rtl="0">
              <a:buAutoNum type="arabicPeriod"/>
            </a:pPr>
            <a:r>
              <a:rPr lang="en-US" baseline="0" dirty="0" smtClean="0"/>
              <a:t>I’ll also add that instead of characterizing the radiation by its absolute photon flux, its more useful to use the ionization parameter, which is the unit-less ratio of the photon flux to the gas density. </a:t>
            </a:r>
          </a:p>
          <a:p>
            <a:pPr marL="228600" indent="-228600" algn="l" rtl="0">
              <a:buAutoNum type="arabicPeriod"/>
            </a:pPr>
            <a:endParaRPr lang="en-US" baseline="0" dirty="0" smtClean="0"/>
          </a:p>
          <a:p>
            <a:pPr marL="228600" indent="-228600" algn="l" rtl="0">
              <a:buAutoNum type="arabicPeriod"/>
            </a:pPr>
            <a:endParaRPr lang="en-US" baseline="0" dirty="0" smtClean="0"/>
          </a:p>
          <a:p>
            <a:pPr marL="228600" indent="-228600" algn="l" rtl="0">
              <a:buAutoNum type="arabicPeriod"/>
            </a:pPr>
            <a:r>
              <a:rPr lang="en-US" baseline="0" dirty="0" smtClean="0"/>
              <a:t>This is what we do for the constant gas pressure or constant density models. </a:t>
            </a:r>
          </a:p>
          <a:p>
            <a:pPr marL="228600" indent="-228600" algn="l" rtl="0">
              <a:buAutoNum type="arabicPeriod"/>
            </a:pPr>
            <a:r>
              <a:rPr lang="en-US" baseline="0" dirty="0" smtClean="0"/>
              <a:t>We solve the local ionization and temperature equilibrium and radiation transfer models equations.</a:t>
            </a:r>
          </a:p>
          <a:p>
            <a:pPr marL="228600" indent="-228600" algn="l" rtl="0">
              <a:buAutoNum type="arabicPeriod"/>
            </a:pPr>
            <a:r>
              <a:rPr lang="en-US" baseline="0" dirty="0" smtClean="0"/>
              <a:t>&lt;click&gt; The parameters for these equations are the gas composition, the spectrum of the incident radiation, the AGN luminosity</a:t>
            </a:r>
          </a:p>
          <a:p>
            <a:pPr marL="228600" indent="-228600" algn="l" rtl="0">
              <a:buAutoNum type="arabicPeriod"/>
            </a:pPr>
            <a:r>
              <a:rPr lang="en-US" baseline="0" dirty="0" smtClean="0"/>
              <a:t>Also, we have to know the distance of the slab from the source, or sum up an ensemble of slabs with a distribution of radii</a:t>
            </a:r>
          </a:p>
          <a:p>
            <a:pPr marL="228600" indent="-228600" algn="l" rtl="0">
              <a:buAutoNum type="arabicPeriod"/>
            </a:pPr>
            <a:r>
              <a:rPr lang="en-US" baseline="0" dirty="0" smtClean="0"/>
              <a:t>Similarly, in the constant pressure or constant density models we have to assume the gas density or gas pressure, which can have  a distribution at each distance</a:t>
            </a:r>
          </a:p>
          <a:p>
            <a:pPr marL="228600" indent="-228600" algn="l" rtl="0">
              <a:buAutoNum type="arabicPeriod"/>
            </a:pPr>
            <a:r>
              <a:rPr lang="en-US" baseline="0" dirty="0" smtClean="0"/>
              <a:t>&lt;click&gt; we have reasonable estimates for some of these parameters</a:t>
            </a:r>
          </a:p>
          <a:p>
            <a:pPr marL="228600" indent="-228600" algn="l" rtl="0">
              <a:buAutoNum type="arabicPeriod"/>
            </a:pPr>
            <a:r>
              <a:rPr lang="en-US" baseline="0" dirty="0" smtClean="0"/>
              <a:t>The composition, at least in the NLR, seems to be similar to the ISM composition of inactive galaxies. This is part of a previous work I did.</a:t>
            </a:r>
          </a:p>
          <a:p>
            <a:pPr marL="228600" indent="-228600" algn="l" rtl="0">
              <a:buAutoNum type="arabicPeriod"/>
            </a:pPr>
            <a:r>
              <a:rPr lang="en-US" baseline="0" dirty="0" smtClean="0"/>
              <a:t>The incident spectrum and luminosity can be constrained from observations</a:t>
            </a:r>
          </a:p>
          <a:p>
            <a:pPr marL="228600" indent="-228600" algn="l" rtl="0">
              <a:buAutoNum type="arabicPeriod"/>
            </a:pPr>
            <a:r>
              <a:rPr lang="en-US" baseline="0" dirty="0" smtClean="0"/>
              <a:t>And the distance can be resolved, or in gas near the nucleus we can know it from reverberation mapping</a:t>
            </a:r>
          </a:p>
          <a:p>
            <a:pPr marL="228600" indent="-228600" algn="l" rtl="0">
              <a:buAutoNum type="arabicPeriod"/>
            </a:pPr>
            <a:r>
              <a:rPr lang="en-US" baseline="0" dirty="0" smtClean="0"/>
              <a:t>The gas pressure or density distribution is a free parameter. </a:t>
            </a:r>
          </a:p>
          <a:p>
            <a:pPr marL="228600" indent="-228600" algn="l" rtl="0">
              <a:buAutoNum type="arabicPeriod"/>
            </a:pPr>
            <a:r>
              <a:rPr lang="en-US" baseline="0" dirty="0" smtClean="0"/>
              <a:t>&lt;click&gt; In the radiation pressure confined models, we add the hydrostatic equation, and the gas pressure is no longer a free parameter. </a:t>
            </a:r>
          </a:p>
          <a:p>
            <a:pPr marL="228600" indent="-228600" algn="l" rtl="0">
              <a:buAutoNum type="arabicPeriod"/>
            </a:pPr>
            <a:r>
              <a:rPr lang="en-US" baseline="0" dirty="0" smtClean="0"/>
              <a:t> The gas pressure now has a fixed profile, which ends at a gas pressure equal to the initial radiation pressure. </a:t>
            </a:r>
          </a:p>
          <a:p>
            <a:pPr marL="228600" indent="-228600" algn="l" rtl="0">
              <a:buAutoNum type="arabicPeriod"/>
            </a:pPr>
            <a:r>
              <a:rPr lang="en-US" baseline="0" dirty="0" smtClean="0"/>
              <a:t>&lt;click&gt; So if we have an estimate of the radius, the RPC models have essentially no free parameters. </a:t>
            </a:r>
          </a:p>
          <a:p>
            <a:pPr marL="228600" indent="-228600" algn="l" rtl="0">
              <a:buAutoNum type="arabicPeriod"/>
            </a:pPr>
            <a:endParaRPr lang="he-IL" dirty="0"/>
          </a:p>
        </p:txBody>
      </p:sp>
      <p:sp>
        <p:nvSpPr>
          <p:cNvPr id="4" name="Slide Number Placeholder 3"/>
          <p:cNvSpPr>
            <a:spLocks noGrp="1"/>
          </p:cNvSpPr>
          <p:nvPr>
            <p:ph type="sldNum" sz="quarter" idx="10"/>
          </p:nvPr>
        </p:nvSpPr>
        <p:spPr/>
        <p:txBody>
          <a:bodyPr/>
          <a:lstStyle/>
          <a:p>
            <a:fld id="{F4CC385D-4B0B-4D79-8D3F-1A937D206FCD}" type="slidenum">
              <a:rPr lang="he-IL" smtClean="0"/>
              <a:pPr/>
              <a:t>7</a:t>
            </a:fld>
            <a:endParaRPr lang="he-I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lgn="l" rtl="0">
              <a:buAutoNum type="arabicPeriod"/>
            </a:pPr>
            <a:r>
              <a:rPr lang="en-US" dirty="0" smtClean="0"/>
              <a:t>Ok, so w</a:t>
            </a:r>
            <a:r>
              <a:rPr lang="en-US" baseline="0" dirty="0" smtClean="0"/>
              <a:t>e are armed with our photo-ionized models, let’s compared them to the observations.</a:t>
            </a:r>
          </a:p>
          <a:p>
            <a:pPr marL="228600" indent="-228600" algn="l" rtl="0">
              <a:buAutoNum type="arabicPeriod"/>
            </a:pPr>
            <a:r>
              <a:rPr lang="en-US" baseline="0" dirty="0" smtClean="0"/>
              <a:t>Let’s start with the narrow line region in AGN, I remind you the NLR is the most distant clouds which absorb the quasar radiation.</a:t>
            </a:r>
          </a:p>
          <a:p>
            <a:pPr marL="228600" indent="-228600" algn="l" rtl="0">
              <a:buAutoNum type="arabicPeriod"/>
            </a:pPr>
            <a:r>
              <a:rPr lang="en-US" baseline="0" dirty="0" smtClean="0"/>
              <a:t>This plot is called the first BPT plot, its a comparison of two line ratios, [NII]/Ha  vs. [OIII]/</a:t>
            </a:r>
            <a:r>
              <a:rPr lang="en-US" baseline="0" dirty="0" err="1" smtClean="0"/>
              <a:t>Hb</a:t>
            </a:r>
            <a:r>
              <a:rPr lang="en-US" baseline="0" dirty="0" smtClean="0"/>
              <a:t>. </a:t>
            </a:r>
          </a:p>
          <a:p>
            <a:pPr marL="228600" indent="-228600" algn="l" rtl="0">
              <a:buAutoNum type="arabicPeriod"/>
            </a:pPr>
            <a:r>
              <a:rPr lang="en-US" baseline="0" dirty="0" smtClean="0"/>
              <a:t>The dots are observations of AGN and the lines are the models</a:t>
            </a:r>
          </a:p>
          <a:p>
            <a:pPr marL="228600" indent="-228600" algn="l" rtl="0">
              <a:buAutoNum type="arabicPeriod"/>
            </a:pPr>
            <a:r>
              <a:rPr lang="en-US" baseline="0" dirty="0" smtClean="0"/>
              <a:t>Ionization parameter increases from here to here, while the spectral slope becomes harder from here to here. </a:t>
            </a:r>
          </a:p>
          <a:p>
            <a:pPr marL="228600" indent="-228600" algn="l" rtl="0">
              <a:buAutoNum type="arabicPeriod"/>
            </a:pPr>
            <a:r>
              <a:rPr lang="en-US" baseline="0" dirty="0" smtClean="0"/>
              <a:t>First you can see that the models don’t cover all the observations, but that is not considered a problem, since SF galaxies with the same </a:t>
            </a:r>
            <a:r>
              <a:rPr lang="en-US" baseline="0" dirty="0" err="1" smtClean="0"/>
              <a:t>metallicity</a:t>
            </a:r>
            <a:r>
              <a:rPr lang="en-US" baseline="0" dirty="0" smtClean="0"/>
              <a:t> as AGN appear here, and therefore this sequence is assumed to be a super-position of the contribution from the AGN and the SF galaxy. </a:t>
            </a:r>
          </a:p>
          <a:p>
            <a:pPr marL="228600" indent="-228600" algn="l" rtl="0">
              <a:buAutoNum type="arabicPeriod"/>
            </a:pPr>
            <a:r>
              <a:rPr lang="en-US" baseline="0" dirty="0" smtClean="0"/>
              <a:t>But something else is very clear in the plot – the line ratios permitted by the models span a much larger range than seen in the observations.</a:t>
            </a:r>
          </a:p>
          <a:p>
            <a:pPr marL="228600" indent="-228600" algn="l" rtl="0">
              <a:buAutoNum type="arabicPeriod"/>
            </a:pPr>
            <a:r>
              <a:rPr lang="en-US" baseline="0" dirty="0" smtClean="0"/>
              <a:t>You can see that all objects have a similar value of U, the different objects span roughly a factor of 3 in U.</a:t>
            </a:r>
          </a:p>
          <a:p>
            <a:pPr marL="228600" indent="-228600" algn="l" rtl="0">
              <a:buAutoNum type="arabicPeriod"/>
            </a:pPr>
            <a:r>
              <a:rPr lang="en-US" baseline="0" dirty="0" smtClean="0"/>
              <a:t>For some reason there is a preferred U in the system. </a:t>
            </a:r>
          </a:p>
          <a:p>
            <a:pPr marL="228600" indent="-228600" algn="l" rtl="0">
              <a:buAutoNum type="arabicPeriod"/>
            </a:pPr>
            <a:r>
              <a:rPr lang="en-US" baseline="0" dirty="0" smtClean="0"/>
              <a:t>Now remember that one of our assumptions in the model was that the gas density and photon flux are independent free parameters.</a:t>
            </a:r>
          </a:p>
          <a:p>
            <a:pPr marL="228600" indent="-228600" algn="l" rtl="0">
              <a:buAutoNum type="arabicPeriod"/>
            </a:pPr>
            <a:r>
              <a:rPr lang="en-US" baseline="0" dirty="0" smtClean="0"/>
              <a:t>This plot suggest that they are somehow linked, i.e. somehow the gas density knows about the photon flux.</a:t>
            </a:r>
          </a:p>
          <a:p>
            <a:pPr marL="228600" indent="-228600" algn="l" rtl="0">
              <a:buAutoNum type="arabicPeriod"/>
            </a:pPr>
            <a:r>
              <a:rPr lang="en-US" baseline="0" dirty="0" smtClean="0"/>
              <a:t>We expect </a:t>
            </a:r>
            <a:endParaRPr lang="en-US" dirty="0" smtClean="0"/>
          </a:p>
          <a:p>
            <a:pPr marL="228600" indent="-228600" algn="l" rtl="0">
              <a:buAutoNum type="arabicPeriod"/>
            </a:pPr>
            <a:endParaRPr lang="en-US" dirty="0" smtClean="0"/>
          </a:p>
          <a:p>
            <a:pPr marL="228600" indent="-228600" algn="l" rtl="0">
              <a:buAutoNum type="arabicPeriod"/>
            </a:pPr>
            <a:r>
              <a:rPr lang="en-US" dirty="0" smtClean="0"/>
              <a:t>This is</a:t>
            </a:r>
            <a:r>
              <a:rPr lang="en-US" baseline="0" dirty="0" smtClean="0"/>
              <a:t> a plot of AGN optical narrow line ratios by Brent Groves. </a:t>
            </a:r>
          </a:p>
          <a:p>
            <a:pPr marL="228600" indent="-228600" algn="l" rtl="0">
              <a:buAutoNum type="arabicPeriod"/>
            </a:pPr>
            <a:r>
              <a:rPr lang="en-US" dirty="0" smtClean="0"/>
              <a:t>You can see</a:t>
            </a:r>
            <a:r>
              <a:rPr lang="en-US" baseline="0" dirty="0" smtClean="0"/>
              <a:t> that all AGN cluster here,</a:t>
            </a:r>
          </a:p>
          <a:p>
            <a:pPr marL="228600" indent="-228600" algn="l" rtl="0">
              <a:buAutoNum type="arabicPeriod"/>
            </a:pPr>
            <a:r>
              <a:rPr lang="en-US" baseline="0" dirty="0" smtClean="0"/>
              <a:t>while the models give a large range of possible narrow line ratios</a:t>
            </a:r>
          </a:p>
          <a:p>
            <a:pPr marL="228600" indent="-228600" algn="l" rtl="0">
              <a:buAutoNum type="arabicPeriod"/>
            </a:pPr>
            <a:r>
              <a:rPr lang="en-US" baseline="0" dirty="0" smtClean="0"/>
              <a:t>&lt;click&gt; So why are AGN emission line ratios so constant?</a:t>
            </a:r>
          </a:p>
          <a:p>
            <a:pPr marL="228600" indent="-228600" algn="l" rtl="0">
              <a:buAutoNum type="arabicPeriod"/>
            </a:pPr>
            <a:r>
              <a:rPr lang="en-US" baseline="0" dirty="0" smtClean="0"/>
              <a:t>There must be some basic physical mechanism which is from our models.</a:t>
            </a:r>
          </a:p>
        </p:txBody>
      </p:sp>
      <p:sp>
        <p:nvSpPr>
          <p:cNvPr id="4" name="Slide Number Placeholder 3"/>
          <p:cNvSpPr>
            <a:spLocks noGrp="1"/>
          </p:cNvSpPr>
          <p:nvPr>
            <p:ph type="sldNum" sz="quarter" idx="10"/>
          </p:nvPr>
        </p:nvSpPr>
        <p:spPr/>
        <p:txBody>
          <a:bodyPr/>
          <a:lstStyle/>
          <a:p>
            <a:fld id="{972DD098-A107-4A69-AF57-CAFAD5742F70}" type="slidenum">
              <a:rPr lang="he-IL" smtClean="0"/>
              <a:pPr/>
              <a:t>8</a:t>
            </a:fld>
            <a:endParaRPr lang="he-I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gn="l" rtl="0">
              <a:buNone/>
            </a:pPr>
            <a:endParaRPr lang="en-US" baseline="0" dirty="0" smtClean="0"/>
          </a:p>
        </p:txBody>
      </p:sp>
      <p:sp>
        <p:nvSpPr>
          <p:cNvPr id="4" name="Slide Number Placeholder 3"/>
          <p:cNvSpPr>
            <a:spLocks noGrp="1"/>
          </p:cNvSpPr>
          <p:nvPr>
            <p:ph type="sldNum" sz="quarter" idx="10"/>
          </p:nvPr>
        </p:nvSpPr>
        <p:spPr/>
        <p:txBody>
          <a:bodyPr/>
          <a:lstStyle/>
          <a:p>
            <a:fld id="{972DD098-A107-4A69-AF57-CAFAD5742F70}" type="slidenum">
              <a:rPr lang="he-IL" smtClean="0"/>
              <a:pPr/>
              <a:t>9</a:t>
            </a:fld>
            <a:endParaRPr lang="he-I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de-DE" smtClean="0"/>
              <a:t>Jonathan Stern, MPIA</a:t>
            </a:r>
            <a:endParaRPr lang="en-US"/>
          </a:p>
        </p:txBody>
      </p:sp>
      <p:sp>
        <p:nvSpPr>
          <p:cNvPr id="5" name="Footer Placeholder 4"/>
          <p:cNvSpPr>
            <a:spLocks noGrp="1"/>
          </p:cNvSpPr>
          <p:nvPr>
            <p:ph type="ftr" sz="quarter" idx="11"/>
          </p:nvPr>
        </p:nvSpPr>
        <p:spPr/>
        <p:txBody>
          <a:bodyPr/>
          <a:lstStyle/>
          <a:p>
            <a:r>
              <a:rPr lang="en-US" smtClean="0"/>
              <a:t>Photoionized gas</a:t>
            </a:r>
            <a:endParaRPr lang="en-US"/>
          </a:p>
        </p:txBody>
      </p:sp>
      <p:sp>
        <p:nvSpPr>
          <p:cNvPr id="6" name="Slide Number Placeholder 5"/>
          <p:cNvSpPr>
            <a:spLocks noGrp="1"/>
          </p:cNvSpPr>
          <p:nvPr>
            <p:ph type="sldNum" sz="quarter" idx="12"/>
          </p:nvPr>
        </p:nvSpPr>
        <p:spPr/>
        <p:txBody>
          <a:bodyPr/>
          <a:lstStyle/>
          <a:p>
            <a:fld id="{6A89B9C6-FAC9-4191-A936-FB59B15A07B7}" type="slidenum">
              <a:rPr lang="en-US" smtClean="0"/>
              <a:t>‹#›</a:t>
            </a:fld>
            <a:endParaRPr lang="en-US"/>
          </a:p>
        </p:txBody>
      </p:sp>
    </p:spTree>
    <p:extLst>
      <p:ext uri="{BB962C8B-B14F-4D97-AF65-F5344CB8AC3E}">
        <p14:creationId xmlns:p14="http://schemas.microsoft.com/office/powerpoint/2010/main" val="4172890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de-DE" smtClean="0"/>
              <a:t>Jonathan Stern, MPIA</a:t>
            </a:r>
            <a:endParaRPr lang="en-US"/>
          </a:p>
        </p:txBody>
      </p:sp>
      <p:sp>
        <p:nvSpPr>
          <p:cNvPr id="5" name="Footer Placeholder 4"/>
          <p:cNvSpPr>
            <a:spLocks noGrp="1"/>
          </p:cNvSpPr>
          <p:nvPr>
            <p:ph type="ftr" sz="quarter" idx="11"/>
          </p:nvPr>
        </p:nvSpPr>
        <p:spPr/>
        <p:txBody>
          <a:bodyPr/>
          <a:lstStyle/>
          <a:p>
            <a:r>
              <a:rPr lang="en-US" smtClean="0"/>
              <a:t>Photoionized gas</a:t>
            </a:r>
            <a:endParaRPr lang="en-US"/>
          </a:p>
        </p:txBody>
      </p:sp>
      <p:sp>
        <p:nvSpPr>
          <p:cNvPr id="6" name="Slide Number Placeholder 5"/>
          <p:cNvSpPr>
            <a:spLocks noGrp="1"/>
          </p:cNvSpPr>
          <p:nvPr>
            <p:ph type="sldNum" sz="quarter" idx="12"/>
          </p:nvPr>
        </p:nvSpPr>
        <p:spPr/>
        <p:txBody>
          <a:bodyPr/>
          <a:lstStyle/>
          <a:p>
            <a:fld id="{6A89B9C6-FAC9-4191-A936-FB59B15A07B7}" type="slidenum">
              <a:rPr lang="en-US" smtClean="0"/>
              <a:t>‹#›</a:t>
            </a:fld>
            <a:endParaRPr lang="en-US"/>
          </a:p>
        </p:txBody>
      </p:sp>
    </p:spTree>
    <p:extLst>
      <p:ext uri="{BB962C8B-B14F-4D97-AF65-F5344CB8AC3E}">
        <p14:creationId xmlns:p14="http://schemas.microsoft.com/office/powerpoint/2010/main" val="614085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de-DE" smtClean="0"/>
              <a:t>Jonathan Stern, MPIA</a:t>
            </a:r>
            <a:endParaRPr lang="en-US"/>
          </a:p>
        </p:txBody>
      </p:sp>
      <p:sp>
        <p:nvSpPr>
          <p:cNvPr id="5" name="Footer Placeholder 4"/>
          <p:cNvSpPr>
            <a:spLocks noGrp="1"/>
          </p:cNvSpPr>
          <p:nvPr>
            <p:ph type="ftr" sz="quarter" idx="11"/>
          </p:nvPr>
        </p:nvSpPr>
        <p:spPr/>
        <p:txBody>
          <a:bodyPr/>
          <a:lstStyle/>
          <a:p>
            <a:r>
              <a:rPr lang="en-US" smtClean="0"/>
              <a:t>Photoionized gas</a:t>
            </a:r>
            <a:endParaRPr lang="en-US"/>
          </a:p>
        </p:txBody>
      </p:sp>
      <p:sp>
        <p:nvSpPr>
          <p:cNvPr id="6" name="Slide Number Placeholder 5"/>
          <p:cNvSpPr>
            <a:spLocks noGrp="1"/>
          </p:cNvSpPr>
          <p:nvPr>
            <p:ph type="sldNum" sz="quarter" idx="12"/>
          </p:nvPr>
        </p:nvSpPr>
        <p:spPr/>
        <p:txBody>
          <a:bodyPr/>
          <a:lstStyle/>
          <a:p>
            <a:fld id="{6A89B9C6-FAC9-4191-A936-FB59B15A07B7}" type="slidenum">
              <a:rPr lang="en-US" smtClean="0"/>
              <a:t>‹#›</a:t>
            </a:fld>
            <a:endParaRPr lang="en-US"/>
          </a:p>
        </p:txBody>
      </p:sp>
    </p:spTree>
    <p:extLst>
      <p:ext uri="{BB962C8B-B14F-4D97-AF65-F5344CB8AC3E}">
        <p14:creationId xmlns:p14="http://schemas.microsoft.com/office/powerpoint/2010/main" val="3180928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de-DE" smtClean="0"/>
              <a:t>Jonathan Stern, MPIA</a:t>
            </a:r>
            <a:endParaRPr lang="en-US"/>
          </a:p>
        </p:txBody>
      </p:sp>
      <p:sp>
        <p:nvSpPr>
          <p:cNvPr id="5" name="Footer Placeholder 4"/>
          <p:cNvSpPr>
            <a:spLocks noGrp="1"/>
          </p:cNvSpPr>
          <p:nvPr>
            <p:ph type="ftr" sz="quarter" idx="11"/>
          </p:nvPr>
        </p:nvSpPr>
        <p:spPr/>
        <p:txBody>
          <a:bodyPr/>
          <a:lstStyle/>
          <a:p>
            <a:r>
              <a:rPr lang="en-US" smtClean="0"/>
              <a:t>Photoionized gas</a:t>
            </a:r>
            <a:endParaRPr lang="en-US"/>
          </a:p>
        </p:txBody>
      </p:sp>
      <p:sp>
        <p:nvSpPr>
          <p:cNvPr id="6" name="Slide Number Placeholder 5"/>
          <p:cNvSpPr>
            <a:spLocks noGrp="1"/>
          </p:cNvSpPr>
          <p:nvPr>
            <p:ph type="sldNum" sz="quarter" idx="12"/>
          </p:nvPr>
        </p:nvSpPr>
        <p:spPr/>
        <p:txBody>
          <a:bodyPr/>
          <a:lstStyle/>
          <a:p>
            <a:fld id="{6A89B9C6-FAC9-4191-A936-FB59B15A07B7}" type="slidenum">
              <a:rPr lang="en-US" smtClean="0"/>
              <a:t>‹#›</a:t>
            </a:fld>
            <a:endParaRPr lang="en-US"/>
          </a:p>
        </p:txBody>
      </p:sp>
    </p:spTree>
    <p:extLst>
      <p:ext uri="{BB962C8B-B14F-4D97-AF65-F5344CB8AC3E}">
        <p14:creationId xmlns:p14="http://schemas.microsoft.com/office/powerpoint/2010/main" val="2121127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de-DE" smtClean="0"/>
              <a:t>Jonathan Stern, MPIA</a:t>
            </a:r>
            <a:endParaRPr lang="en-US"/>
          </a:p>
        </p:txBody>
      </p:sp>
      <p:sp>
        <p:nvSpPr>
          <p:cNvPr id="5" name="Footer Placeholder 4"/>
          <p:cNvSpPr>
            <a:spLocks noGrp="1"/>
          </p:cNvSpPr>
          <p:nvPr>
            <p:ph type="ftr" sz="quarter" idx="11"/>
          </p:nvPr>
        </p:nvSpPr>
        <p:spPr/>
        <p:txBody>
          <a:bodyPr/>
          <a:lstStyle/>
          <a:p>
            <a:r>
              <a:rPr lang="en-US" smtClean="0"/>
              <a:t>Photoionized gas</a:t>
            </a:r>
            <a:endParaRPr lang="en-US"/>
          </a:p>
        </p:txBody>
      </p:sp>
      <p:sp>
        <p:nvSpPr>
          <p:cNvPr id="6" name="Slide Number Placeholder 5"/>
          <p:cNvSpPr>
            <a:spLocks noGrp="1"/>
          </p:cNvSpPr>
          <p:nvPr>
            <p:ph type="sldNum" sz="quarter" idx="12"/>
          </p:nvPr>
        </p:nvSpPr>
        <p:spPr/>
        <p:txBody>
          <a:bodyPr/>
          <a:lstStyle/>
          <a:p>
            <a:fld id="{6A89B9C6-FAC9-4191-A936-FB59B15A07B7}" type="slidenum">
              <a:rPr lang="en-US" smtClean="0"/>
              <a:t>‹#›</a:t>
            </a:fld>
            <a:endParaRPr lang="en-US"/>
          </a:p>
        </p:txBody>
      </p:sp>
    </p:spTree>
    <p:extLst>
      <p:ext uri="{BB962C8B-B14F-4D97-AF65-F5344CB8AC3E}">
        <p14:creationId xmlns:p14="http://schemas.microsoft.com/office/powerpoint/2010/main" val="1848352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de-DE" smtClean="0"/>
              <a:t>Jonathan Stern, MPIA</a:t>
            </a:r>
            <a:endParaRPr lang="en-US"/>
          </a:p>
        </p:txBody>
      </p:sp>
      <p:sp>
        <p:nvSpPr>
          <p:cNvPr id="6" name="Footer Placeholder 5"/>
          <p:cNvSpPr>
            <a:spLocks noGrp="1"/>
          </p:cNvSpPr>
          <p:nvPr>
            <p:ph type="ftr" sz="quarter" idx="11"/>
          </p:nvPr>
        </p:nvSpPr>
        <p:spPr/>
        <p:txBody>
          <a:bodyPr/>
          <a:lstStyle/>
          <a:p>
            <a:r>
              <a:rPr lang="en-US" smtClean="0"/>
              <a:t>Photoionized gas</a:t>
            </a:r>
            <a:endParaRPr lang="en-US"/>
          </a:p>
        </p:txBody>
      </p:sp>
      <p:sp>
        <p:nvSpPr>
          <p:cNvPr id="7" name="Slide Number Placeholder 6"/>
          <p:cNvSpPr>
            <a:spLocks noGrp="1"/>
          </p:cNvSpPr>
          <p:nvPr>
            <p:ph type="sldNum" sz="quarter" idx="12"/>
          </p:nvPr>
        </p:nvSpPr>
        <p:spPr/>
        <p:txBody>
          <a:bodyPr/>
          <a:lstStyle/>
          <a:p>
            <a:fld id="{6A89B9C6-FAC9-4191-A936-FB59B15A07B7}" type="slidenum">
              <a:rPr lang="en-US" smtClean="0"/>
              <a:t>‹#›</a:t>
            </a:fld>
            <a:endParaRPr lang="en-US"/>
          </a:p>
        </p:txBody>
      </p:sp>
    </p:spTree>
    <p:extLst>
      <p:ext uri="{BB962C8B-B14F-4D97-AF65-F5344CB8AC3E}">
        <p14:creationId xmlns:p14="http://schemas.microsoft.com/office/powerpoint/2010/main" val="2897207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de-DE" smtClean="0"/>
              <a:t>Jonathan Stern, MPIA</a:t>
            </a:r>
            <a:endParaRPr lang="en-US"/>
          </a:p>
        </p:txBody>
      </p:sp>
      <p:sp>
        <p:nvSpPr>
          <p:cNvPr id="8" name="Footer Placeholder 7"/>
          <p:cNvSpPr>
            <a:spLocks noGrp="1"/>
          </p:cNvSpPr>
          <p:nvPr>
            <p:ph type="ftr" sz="quarter" idx="11"/>
          </p:nvPr>
        </p:nvSpPr>
        <p:spPr/>
        <p:txBody>
          <a:bodyPr/>
          <a:lstStyle/>
          <a:p>
            <a:r>
              <a:rPr lang="en-US" smtClean="0"/>
              <a:t>Photoionized gas</a:t>
            </a:r>
            <a:endParaRPr lang="en-US"/>
          </a:p>
        </p:txBody>
      </p:sp>
      <p:sp>
        <p:nvSpPr>
          <p:cNvPr id="9" name="Slide Number Placeholder 8"/>
          <p:cNvSpPr>
            <a:spLocks noGrp="1"/>
          </p:cNvSpPr>
          <p:nvPr>
            <p:ph type="sldNum" sz="quarter" idx="12"/>
          </p:nvPr>
        </p:nvSpPr>
        <p:spPr/>
        <p:txBody>
          <a:bodyPr/>
          <a:lstStyle/>
          <a:p>
            <a:fld id="{6A89B9C6-FAC9-4191-A936-FB59B15A07B7}" type="slidenum">
              <a:rPr lang="en-US" smtClean="0"/>
              <a:t>‹#›</a:t>
            </a:fld>
            <a:endParaRPr lang="en-US"/>
          </a:p>
        </p:txBody>
      </p:sp>
    </p:spTree>
    <p:extLst>
      <p:ext uri="{BB962C8B-B14F-4D97-AF65-F5344CB8AC3E}">
        <p14:creationId xmlns:p14="http://schemas.microsoft.com/office/powerpoint/2010/main" val="1819223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de-DE" smtClean="0"/>
              <a:t>Jonathan Stern, MPIA</a:t>
            </a:r>
            <a:endParaRPr lang="en-US"/>
          </a:p>
        </p:txBody>
      </p:sp>
      <p:sp>
        <p:nvSpPr>
          <p:cNvPr id="4" name="Footer Placeholder 3"/>
          <p:cNvSpPr>
            <a:spLocks noGrp="1"/>
          </p:cNvSpPr>
          <p:nvPr>
            <p:ph type="ftr" sz="quarter" idx="11"/>
          </p:nvPr>
        </p:nvSpPr>
        <p:spPr/>
        <p:txBody>
          <a:bodyPr/>
          <a:lstStyle/>
          <a:p>
            <a:r>
              <a:rPr lang="en-US" smtClean="0"/>
              <a:t>Photoionized gas</a:t>
            </a:r>
            <a:endParaRPr lang="en-US"/>
          </a:p>
        </p:txBody>
      </p:sp>
      <p:sp>
        <p:nvSpPr>
          <p:cNvPr id="5" name="Slide Number Placeholder 4"/>
          <p:cNvSpPr>
            <a:spLocks noGrp="1"/>
          </p:cNvSpPr>
          <p:nvPr>
            <p:ph type="sldNum" sz="quarter" idx="12"/>
          </p:nvPr>
        </p:nvSpPr>
        <p:spPr/>
        <p:txBody>
          <a:bodyPr/>
          <a:lstStyle/>
          <a:p>
            <a:fld id="{6A89B9C6-FAC9-4191-A936-FB59B15A07B7}" type="slidenum">
              <a:rPr lang="en-US" smtClean="0"/>
              <a:t>‹#›</a:t>
            </a:fld>
            <a:endParaRPr lang="en-US"/>
          </a:p>
        </p:txBody>
      </p:sp>
    </p:spTree>
    <p:extLst>
      <p:ext uri="{BB962C8B-B14F-4D97-AF65-F5344CB8AC3E}">
        <p14:creationId xmlns:p14="http://schemas.microsoft.com/office/powerpoint/2010/main" val="3733832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de-DE" smtClean="0"/>
              <a:t>Jonathan Stern, MPIA</a:t>
            </a:r>
            <a:endParaRPr lang="en-US"/>
          </a:p>
        </p:txBody>
      </p:sp>
      <p:sp>
        <p:nvSpPr>
          <p:cNvPr id="3" name="Footer Placeholder 2"/>
          <p:cNvSpPr>
            <a:spLocks noGrp="1"/>
          </p:cNvSpPr>
          <p:nvPr>
            <p:ph type="ftr" sz="quarter" idx="11"/>
          </p:nvPr>
        </p:nvSpPr>
        <p:spPr/>
        <p:txBody>
          <a:bodyPr/>
          <a:lstStyle/>
          <a:p>
            <a:r>
              <a:rPr lang="en-US" smtClean="0"/>
              <a:t>Photoionized gas</a:t>
            </a:r>
            <a:endParaRPr lang="en-US"/>
          </a:p>
        </p:txBody>
      </p:sp>
      <p:sp>
        <p:nvSpPr>
          <p:cNvPr id="4" name="Slide Number Placeholder 3"/>
          <p:cNvSpPr>
            <a:spLocks noGrp="1"/>
          </p:cNvSpPr>
          <p:nvPr>
            <p:ph type="sldNum" sz="quarter" idx="12"/>
          </p:nvPr>
        </p:nvSpPr>
        <p:spPr/>
        <p:txBody>
          <a:bodyPr/>
          <a:lstStyle/>
          <a:p>
            <a:fld id="{6A89B9C6-FAC9-4191-A936-FB59B15A07B7}" type="slidenum">
              <a:rPr lang="en-US" smtClean="0"/>
              <a:t>‹#›</a:t>
            </a:fld>
            <a:endParaRPr lang="en-US"/>
          </a:p>
        </p:txBody>
      </p:sp>
    </p:spTree>
    <p:extLst>
      <p:ext uri="{BB962C8B-B14F-4D97-AF65-F5344CB8AC3E}">
        <p14:creationId xmlns:p14="http://schemas.microsoft.com/office/powerpoint/2010/main" val="3781148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de-DE" smtClean="0"/>
              <a:t>Jonathan Stern, MPIA</a:t>
            </a:r>
            <a:endParaRPr lang="en-US"/>
          </a:p>
        </p:txBody>
      </p:sp>
      <p:sp>
        <p:nvSpPr>
          <p:cNvPr id="6" name="Footer Placeholder 5"/>
          <p:cNvSpPr>
            <a:spLocks noGrp="1"/>
          </p:cNvSpPr>
          <p:nvPr>
            <p:ph type="ftr" sz="quarter" idx="11"/>
          </p:nvPr>
        </p:nvSpPr>
        <p:spPr/>
        <p:txBody>
          <a:bodyPr/>
          <a:lstStyle/>
          <a:p>
            <a:r>
              <a:rPr lang="en-US" smtClean="0"/>
              <a:t>Photoionized gas</a:t>
            </a:r>
            <a:endParaRPr lang="en-US"/>
          </a:p>
        </p:txBody>
      </p:sp>
      <p:sp>
        <p:nvSpPr>
          <p:cNvPr id="7" name="Slide Number Placeholder 6"/>
          <p:cNvSpPr>
            <a:spLocks noGrp="1"/>
          </p:cNvSpPr>
          <p:nvPr>
            <p:ph type="sldNum" sz="quarter" idx="12"/>
          </p:nvPr>
        </p:nvSpPr>
        <p:spPr/>
        <p:txBody>
          <a:bodyPr/>
          <a:lstStyle/>
          <a:p>
            <a:fld id="{6A89B9C6-FAC9-4191-A936-FB59B15A07B7}" type="slidenum">
              <a:rPr lang="en-US" smtClean="0"/>
              <a:t>‹#›</a:t>
            </a:fld>
            <a:endParaRPr lang="en-US"/>
          </a:p>
        </p:txBody>
      </p:sp>
    </p:spTree>
    <p:extLst>
      <p:ext uri="{BB962C8B-B14F-4D97-AF65-F5344CB8AC3E}">
        <p14:creationId xmlns:p14="http://schemas.microsoft.com/office/powerpoint/2010/main" val="2240374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de-DE" smtClean="0"/>
              <a:t>Jonathan Stern, MPIA</a:t>
            </a:r>
            <a:endParaRPr lang="en-US"/>
          </a:p>
        </p:txBody>
      </p:sp>
      <p:sp>
        <p:nvSpPr>
          <p:cNvPr id="6" name="Footer Placeholder 5"/>
          <p:cNvSpPr>
            <a:spLocks noGrp="1"/>
          </p:cNvSpPr>
          <p:nvPr>
            <p:ph type="ftr" sz="quarter" idx="11"/>
          </p:nvPr>
        </p:nvSpPr>
        <p:spPr/>
        <p:txBody>
          <a:bodyPr/>
          <a:lstStyle/>
          <a:p>
            <a:r>
              <a:rPr lang="en-US" smtClean="0"/>
              <a:t>Photoionized gas</a:t>
            </a:r>
            <a:endParaRPr lang="en-US"/>
          </a:p>
        </p:txBody>
      </p:sp>
      <p:sp>
        <p:nvSpPr>
          <p:cNvPr id="7" name="Slide Number Placeholder 6"/>
          <p:cNvSpPr>
            <a:spLocks noGrp="1"/>
          </p:cNvSpPr>
          <p:nvPr>
            <p:ph type="sldNum" sz="quarter" idx="12"/>
          </p:nvPr>
        </p:nvSpPr>
        <p:spPr/>
        <p:txBody>
          <a:bodyPr/>
          <a:lstStyle/>
          <a:p>
            <a:fld id="{6A89B9C6-FAC9-4191-A936-FB59B15A07B7}" type="slidenum">
              <a:rPr lang="en-US" smtClean="0"/>
              <a:t>‹#›</a:t>
            </a:fld>
            <a:endParaRPr lang="en-US"/>
          </a:p>
        </p:txBody>
      </p:sp>
    </p:spTree>
    <p:extLst>
      <p:ext uri="{BB962C8B-B14F-4D97-AF65-F5344CB8AC3E}">
        <p14:creationId xmlns:p14="http://schemas.microsoft.com/office/powerpoint/2010/main" val="3681376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smtClean="0"/>
              <a:t>Jonathan Stern, MPIA</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Photoionized gas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89B9C6-FAC9-4191-A936-FB59B15A07B7}" type="slidenum">
              <a:rPr lang="en-US" smtClean="0"/>
              <a:t>‹#›</a:t>
            </a:fld>
            <a:endParaRPr lang="en-US"/>
          </a:p>
        </p:txBody>
      </p:sp>
    </p:spTree>
    <p:extLst>
      <p:ext uri="{BB962C8B-B14F-4D97-AF65-F5344CB8AC3E}">
        <p14:creationId xmlns:p14="http://schemas.microsoft.com/office/powerpoint/2010/main" val="1756143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4.png"/><Relationship Id="rId7"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70.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69.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25.png"/><Relationship Id="rId10" Type="http://schemas.openxmlformats.org/officeDocument/2006/relationships/image" Target="../media/image38.png"/><Relationship Id="rId4" Type="http://schemas.openxmlformats.org/officeDocument/2006/relationships/image" Target="../media/image34.png"/><Relationship Id="rId9" Type="http://schemas.openxmlformats.org/officeDocument/2006/relationships/image" Target="../media/image77.png"/></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36.png"/><Relationship Id="rId5" Type="http://schemas.openxmlformats.org/officeDocument/2006/relationships/image" Target="../media/image37.png"/><Relationship Id="rId4" Type="http://schemas.openxmlformats.org/officeDocument/2006/relationships/image" Target="../media/image35.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37.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44.png"/><Relationship Id="rId5" Type="http://schemas.openxmlformats.org/officeDocument/2006/relationships/image" Target="../media/image39.png"/><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440.pn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430.png"/><Relationship Id="rId5" Type="http://schemas.openxmlformats.org/officeDocument/2006/relationships/image" Target="../media/image42.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notesSlide" Target="../notesSlides/notesSlide16.xml"/><Relationship Id="rId7"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45.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8" Type="http://schemas.openxmlformats.org/officeDocument/2006/relationships/image" Target="../media/image400.png"/><Relationship Id="rId3" Type="http://schemas.openxmlformats.org/officeDocument/2006/relationships/notesSlide" Target="../notesSlides/notesSlide17.xml"/><Relationship Id="rId7" Type="http://schemas.openxmlformats.org/officeDocument/2006/relationships/image" Target="../media/image48.pn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380.png"/><Relationship Id="rId5" Type="http://schemas.openxmlformats.org/officeDocument/2006/relationships/image" Target="../media/image9.jpeg"/><Relationship Id="rId4" Type="http://schemas.openxmlformats.org/officeDocument/2006/relationships/image" Target="../media/image370.png"/></Relationships>
</file>

<file path=ppt/slides/_rels/slide21.xml.rels><?xml version="1.0" encoding="UTF-8" standalone="yes"?>
<Relationships xmlns="http://schemas.openxmlformats.org/package/2006/relationships"><Relationship Id="rId13" Type="http://schemas.openxmlformats.org/officeDocument/2006/relationships/image" Target="../media/image53.png"/><Relationship Id="rId3" Type="http://schemas.openxmlformats.org/officeDocument/2006/relationships/image" Target="../media/image10.png"/><Relationship Id="rId12" Type="http://schemas.openxmlformats.org/officeDocument/2006/relationships/image" Target="../media/image52.png"/><Relationship Id="rId2" Type="http://schemas.openxmlformats.org/officeDocument/2006/relationships/slideLayout" Target="../slideLayouts/slideLayout2.xml"/><Relationship Id="rId16" Type="http://schemas.openxmlformats.org/officeDocument/2006/relationships/image" Target="../media/image57.png"/><Relationship Id="rId1" Type="http://schemas.openxmlformats.org/officeDocument/2006/relationships/tags" Target="../tags/tag19.xml"/><Relationship Id="rId6" Type="http://schemas.openxmlformats.org/officeDocument/2006/relationships/image" Target="../media/image50.png"/><Relationship Id="rId11" Type="http://schemas.openxmlformats.org/officeDocument/2006/relationships/image" Target="../media/image51.png"/><Relationship Id="rId5" Type="http://schemas.openxmlformats.org/officeDocument/2006/relationships/image" Target="../media/image490.png"/><Relationship Id="rId15" Type="http://schemas.openxmlformats.org/officeDocument/2006/relationships/image" Target="../media/image56.png"/><Relationship Id="rId10" Type="http://schemas.openxmlformats.org/officeDocument/2006/relationships/image" Target="../media/image55.png"/><Relationship Id="rId4" Type="http://schemas.openxmlformats.org/officeDocument/2006/relationships/image" Target="../media/image40.png"/><Relationship Id="rId14" Type="http://schemas.openxmlformats.org/officeDocument/2006/relationships/image" Target="../media/image54.png"/></Relationships>
</file>

<file path=ppt/slides/_rels/slide22.xml.rels><?xml version="1.0" encoding="UTF-8" standalone="yes"?>
<Relationships xmlns="http://schemas.openxmlformats.org/package/2006/relationships"><Relationship Id="rId8" Type="http://schemas.openxmlformats.org/officeDocument/2006/relationships/image" Target="../media/image570.png"/><Relationship Id="rId3" Type="http://schemas.openxmlformats.org/officeDocument/2006/relationships/image" Target="../media/image24.png"/><Relationship Id="rId7" Type="http://schemas.openxmlformats.org/officeDocument/2006/relationships/image" Target="../media/image560.png"/><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540.png"/><Relationship Id="rId11" Type="http://schemas.openxmlformats.org/officeDocument/2006/relationships/image" Target="../media/image60.png"/><Relationship Id="rId5" Type="http://schemas.openxmlformats.org/officeDocument/2006/relationships/image" Target="../media/image530.png"/><Relationship Id="rId10" Type="http://schemas.openxmlformats.org/officeDocument/2006/relationships/image" Target="../media/image59.png"/><Relationship Id="rId4" Type="http://schemas.openxmlformats.org/officeDocument/2006/relationships/image" Target="../media/image41.png"/><Relationship Id="rId9" Type="http://schemas.openxmlformats.org/officeDocument/2006/relationships/image" Target="../media/image580.png"/></Relationships>
</file>

<file path=ppt/slides/_rels/slide23.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25.png"/><Relationship Id="rId11" Type="http://schemas.openxmlformats.org/officeDocument/2006/relationships/image" Target="../media/image79.png"/><Relationship Id="rId5" Type="http://schemas.openxmlformats.org/officeDocument/2006/relationships/image" Target="../media/image49.png"/><Relationship Id="rId10" Type="http://schemas.openxmlformats.org/officeDocument/2006/relationships/image" Target="../media/image78.png"/><Relationship Id="rId4" Type="http://schemas.openxmlformats.org/officeDocument/2006/relationships/image" Target="../media/image43.png"/><Relationship Id="rId9" Type="http://schemas.openxmlformats.org/officeDocument/2006/relationships/image" Target="../media/image77.png"/></Relationships>
</file>

<file path=ppt/slides/_rels/slide2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2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26.xml.rels><?xml version="1.0" encoding="UTF-8" standalone="yes"?>
<Relationships xmlns="http://schemas.openxmlformats.org/package/2006/relationships"><Relationship Id="rId8" Type="http://schemas.openxmlformats.org/officeDocument/2006/relationships/image" Target="../media/image730.png"/><Relationship Id="rId3" Type="http://schemas.openxmlformats.org/officeDocument/2006/relationships/notesSlide" Target="../notesSlides/notesSlide18.xml"/><Relationship Id="rId7" Type="http://schemas.openxmlformats.org/officeDocument/2006/relationships/image" Target="../media/image720.png"/><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89.png"/><Relationship Id="rId5" Type="http://schemas.openxmlformats.org/officeDocument/2006/relationships/image" Target="../media/image67.png"/><Relationship Id="rId4" Type="http://schemas.openxmlformats.org/officeDocument/2006/relationships/image" Target="../media/image66.png"/><Relationship Id="rId9" Type="http://schemas.openxmlformats.org/officeDocument/2006/relationships/image" Target="../media/image72.png"/></Relationships>
</file>

<file path=ppt/slides/_rels/slide27.xml.rels><?xml version="1.0" encoding="UTF-8" standalone="yes"?>
<Relationships xmlns="http://schemas.openxmlformats.org/package/2006/relationships"><Relationship Id="rId8" Type="http://schemas.openxmlformats.org/officeDocument/2006/relationships/image" Target="../media/image711.png"/><Relationship Id="rId3" Type="http://schemas.openxmlformats.org/officeDocument/2006/relationships/image" Target="../media/image9.jpeg"/><Relationship Id="rId7" Type="http://schemas.openxmlformats.org/officeDocument/2006/relationships/image" Target="../media/image94.png"/><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930.png"/><Relationship Id="rId5" Type="http://schemas.openxmlformats.org/officeDocument/2006/relationships/image" Target="../media/image920.png"/><Relationship Id="rId4" Type="http://schemas.openxmlformats.org/officeDocument/2006/relationships/image" Target="../media/image910.png"/></Relationships>
</file>

<file path=ppt/slides/_rels/slide2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82.png"/><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3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notesSlide" Target="../notesSlides/notesSlide23.xml"/><Relationship Id="rId7" Type="http://schemas.openxmlformats.org/officeDocument/2006/relationships/image" Target="../media/image93.png"/><Relationship Id="rId12" Type="http://schemas.openxmlformats.org/officeDocument/2006/relationships/image" Target="../media/image98.png"/><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92.png"/><Relationship Id="rId11" Type="http://schemas.openxmlformats.org/officeDocument/2006/relationships/image" Target="../media/image260.png"/><Relationship Id="rId5" Type="http://schemas.openxmlformats.org/officeDocument/2006/relationships/image" Target="../media/image91.png"/><Relationship Id="rId10" Type="http://schemas.openxmlformats.org/officeDocument/2006/relationships/image" Target="../media/image250.png"/><Relationship Id="rId4" Type="http://schemas.openxmlformats.org/officeDocument/2006/relationships/image" Target="../media/image88.png"/></Relationships>
</file>

<file path=ppt/slides/_rels/slide35.xml.rels><?xml version="1.0" encoding="UTF-8" standalone="yes"?>
<Relationships xmlns="http://schemas.openxmlformats.org/package/2006/relationships"><Relationship Id="rId8" Type="http://schemas.openxmlformats.org/officeDocument/2006/relationships/image" Target="../media/image97.wmf"/><Relationship Id="rId13" Type="http://schemas.openxmlformats.org/officeDocument/2006/relationships/image" Target="../media/image660.png"/><Relationship Id="rId3" Type="http://schemas.openxmlformats.org/officeDocument/2006/relationships/notesSlide" Target="../notesSlides/notesSlide24.xml"/><Relationship Id="rId7" Type="http://schemas.openxmlformats.org/officeDocument/2006/relationships/oleObject" Target="../embeddings/oleObject2.bin"/><Relationship Id="rId12" Type="http://schemas.openxmlformats.org/officeDocument/2006/relationships/image" Target="../media/image99.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6.wmf"/><Relationship Id="rId11" Type="http://schemas.openxmlformats.org/officeDocument/2006/relationships/oleObject" Target="../embeddings/oleObject4.bin"/><Relationship Id="rId5" Type="http://schemas.openxmlformats.org/officeDocument/2006/relationships/oleObject" Target="../embeddings/oleObject1.bin"/><Relationship Id="rId10" Type="http://schemas.openxmlformats.org/officeDocument/2006/relationships/image" Target="../media/image98.wmf"/><Relationship Id="rId4" Type="http://schemas.openxmlformats.org/officeDocument/2006/relationships/image" Target="../media/image100.png"/><Relationship Id="rId9" Type="http://schemas.openxmlformats.org/officeDocument/2006/relationships/oleObject" Target="../embeddings/oleObject3.bin"/></Relationships>
</file>

<file path=ppt/slides/_rels/slide36.xml.rels><?xml version="1.0" encoding="UTF-8" standalone="yes"?>
<Relationships xmlns="http://schemas.openxmlformats.org/package/2006/relationships"><Relationship Id="rId2" Type="http://schemas.openxmlformats.org/officeDocument/2006/relationships/image" Target="../media/image6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101.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102.png"/></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slideLayout" Target="../slideLayouts/slideLayout2.xml"/><Relationship Id="rId7" Type="http://schemas.openxmlformats.org/officeDocument/2006/relationships/image" Target="../media/image106.png"/><Relationship Id="rId2" Type="http://schemas.openxmlformats.org/officeDocument/2006/relationships/tags" Target="../tags/tag28.xml"/><Relationship Id="rId1" Type="http://schemas.openxmlformats.org/officeDocument/2006/relationships/vmlDrawing" Target="../drawings/vmlDrawing2.v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notesSlide" Target="../notesSlides/notesSlide28.xml"/><Relationship Id="rId9" Type="http://schemas.openxmlformats.org/officeDocument/2006/relationships/image" Target="../media/image103.w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08.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310.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notesSlide" Target="../notesSlides/notesSlide6.xml"/><Relationship Id="rId7" Type="http://schemas.openxmlformats.org/officeDocument/2006/relationships/image" Target="../media/image710.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810.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7.xml"/><Relationship Id="rId7" Type="http://schemas.openxmlformats.org/officeDocument/2006/relationships/image" Target="../media/image90.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3.png"/><Relationship Id="rId5" Type="http://schemas.openxmlformats.org/officeDocument/2006/relationships/image" Target="../media/image9.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8.xml"/><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6.png"/><Relationship Id="rId11"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10.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7.png"/><Relationship Id="rId5" Type="http://schemas.openxmlformats.org/officeDocument/2006/relationships/image" Target="../media/image20.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0"/>
            <a:ext cx="8229600" cy="1470025"/>
          </a:xfrm>
        </p:spPr>
        <p:txBody>
          <a:bodyPr>
            <a:normAutofit/>
          </a:bodyPr>
          <a:lstStyle/>
          <a:p>
            <a:pPr rtl="0"/>
            <a:r>
              <a:rPr lang="en-US" b="1" i="1" dirty="0" smtClean="0"/>
              <a:t>Radiation Pressure Confinement</a:t>
            </a:r>
            <a:br>
              <a:rPr lang="en-US" b="1" i="1" dirty="0" smtClean="0"/>
            </a:br>
            <a:r>
              <a:rPr lang="en-US" sz="2000" b="1" i="1" dirty="0" smtClean="0"/>
              <a:t>and its Implications for the Coupling of a Quasar with the Host Galaxy ISM</a:t>
            </a:r>
            <a:endParaRPr lang="he-IL" sz="2400" b="1" dirty="0">
              <a:cs typeface="+mn-cs"/>
            </a:endParaRPr>
          </a:p>
        </p:txBody>
      </p:sp>
      <p:sp>
        <p:nvSpPr>
          <p:cNvPr id="3" name="Subtitle 2"/>
          <p:cNvSpPr>
            <a:spLocks noGrp="1"/>
          </p:cNvSpPr>
          <p:nvPr>
            <p:ph type="subTitle" idx="1"/>
          </p:nvPr>
        </p:nvSpPr>
        <p:spPr>
          <a:xfrm>
            <a:off x="1371600" y="2805114"/>
            <a:ext cx="6400800" cy="1538286"/>
          </a:xfrm>
        </p:spPr>
        <p:txBody>
          <a:bodyPr>
            <a:normAutofit fontScale="85000" lnSpcReduction="20000"/>
          </a:bodyPr>
          <a:lstStyle/>
          <a:p>
            <a:pPr rtl="0"/>
            <a:r>
              <a:rPr lang="en-US" sz="4400" dirty="0"/>
              <a:t>Jonathan </a:t>
            </a:r>
            <a:r>
              <a:rPr lang="en-US" sz="4400" dirty="0" smtClean="0"/>
              <a:t>Stern (MPIA)</a:t>
            </a:r>
            <a:endParaRPr lang="en-US" sz="4400" dirty="0"/>
          </a:p>
          <a:p>
            <a:pPr rtl="0"/>
            <a:r>
              <a:rPr lang="en-US" sz="3600" dirty="0" smtClean="0"/>
              <a:t>March 2015</a:t>
            </a:r>
            <a:endParaRPr lang="en-US" sz="3600" dirty="0"/>
          </a:p>
          <a:p>
            <a:pPr rtl="0"/>
            <a:r>
              <a:rPr lang="en-US" sz="3600" dirty="0" smtClean="0"/>
              <a:t>University of California, Irvine</a:t>
            </a:r>
            <a:endParaRPr lang="en-US" sz="3600" dirty="0"/>
          </a:p>
        </p:txBody>
      </p:sp>
      <p:sp>
        <p:nvSpPr>
          <p:cNvPr id="5" name="TextBox 4"/>
          <p:cNvSpPr txBox="1"/>
          <p:nvPr/>
        </p:nvSpPr>
        <p:spPr>
          <a:xfrm>
            <a:off x="714348" y="4644985"/>
            <a:ext cx="8201052" cy="1815882"/>
          </a:xfrm>
          <a:prstGeom prst="rect">
            <a:avLst/>
          </a:prstGeom>
          <a:noFill/>
        </p:spPr>
        <p:txBody>
          <a:bodyPr wrap="square" rtlCol="1">
            <a:spAutoFit/>
          </a:bodyPr>
          <a:lstStyle/>
          <a:p>
            <a:pPr algn="l" rtl="0"/>
            <a:r>
              <a:rPr lang="en-US" sz="2000" i="1" dirty="0" smtClean="0"/>
              <a:t>Based on:</a:t>
            </a:r>
          </a:p>
          <a:p>
            <a:pPr marL="457200" indent="-457200" algn="l" rtl="0">
              <a:buFont typeface="Arial" pitchFamily="34" charset="0"/>
              <a:buChar char="•"/>
            </a:pPr>
            <a:r>
              <a:rPr lang="en-US" sz="2000" i="1" u="sng" dirty="0" smtClean="0"/>
              <a:t>4 published papers:</a:t>
            </a:r>
          </a:p>
          <a:p>
            <a:pPr lvl="1"/>
            <a:r>
              <a:rPr lang="en-US" sz="2000" b="1" i="1" dirty="0" smtClean="0"/>
              <a:t>Stern+14a,b; Baskin+14a,b </a:t>
            </a:r>
          </a:p>
          <a:p>
            <a:pPr lvl="1"/>
            <a:r>
              <a:rPr lang="en-US" sz="1600" i="1" dirty="0" smtClean="0"/>
              <a:t>with Ari </a:t>
            </a:r>
            <a:r>
              <a:rPr lang="en-US" sz="1600" i="1" dirty="0" err="1" smtClean="0"/>
              <a:t>Laor</a:t>
            </a:r>
            <a:r>
              <a:rPr lang="en-US" sz="1600" i="1" dirty="0" smtClean="0"/>
              <a:t>, Ehud Behar, Alexei Baskin, </a:t>
            </a:r>
            <a:r>
              <a:rPr lang="en-US" sz="1600" i="1" dirty="0" err="1" smtClean="0"/>
              <a:t>Tomer</a:t>
            </a:r>
            <a:r>
              <a:rPr lang="en-US" sz="1600" i="1" dirty="0" smtClean="0"/>
              <a:t> </a:t>
            </a:r>
            <a:r>
              <a:rPr lang="en-US" sz="1600" i="1" dirty="0" err="1" smtClean="0"/>
              <a:t>Holczer</a:t>
            </a:r>
            <a:r>
              <a:rPr lang="en-US" sz="1600" i="1" dirty="0" smtClean="0"/>
              <a:t> (</a:t>
            </a:r>
            <a:r>
              <a:rPr lang="en-US" sz="1600" i="1" dirty="0" err="1" smtClean="0"/>
              <a:t>Technion</a:t>
            </a:r>
            <a:r>
              <a:rPr lang="en-US" sz="1600" i="1" dirty="0" smtClean="0"/>
              <a:t>, Israel)</a:t>
            </a:r>
          </a:p>
          <a:p>
            <a:pPr marL="457200" indent="-457200">
              <a:buFont typeface="Arial" pitchFamily="34" charset="0"/>
              <a:buChar char="•"/>
            </a:pPr>
            <a:r>
              <a:rPr lang="en-US" sz="2000" i="1" u="sng" dirty="0"/>
              <a:t>1</a:t>
            </a:r>
            <a:r>
              <a:rPr lang="en-US" sz="2000" i="1" u="sng" dirty="0" smtClean="0"/>
              <a:t> paper in prep.:</a:t>
            </a:r>
            <a:br>
              <a:rPr lang="en-US" sz="2000" i="1" u="sng" dirty="0" smtClean="0"/>
            </a:br>
            <a:r>
              <a:rPr lang="en-US" sz="1600" i="1" dirty="0" smtClean="0"/>
              <a:t>with Claude-André </a:t>
            </a:r>
            <a:r>
              <a:rPr lang="en-US" sz="1600" i="1" dirty="0" err="1" smtClean="0"/>
              <a:t>Faucher-Giguère</a:t>
            </a:r>
            <a:r>
              <a:rPr lang="en-US" sz="1600" i="1" dirty="0" smtClean="0"/>
              <a:t> (Northwestern) and Nadia </a:t>
            </a:r>
            <a:r>
              <a:rPr lang="en-US" sz="1600" i="1" dirty="0" err="1" smtClean="0"/>
              <a:t>Zakamska</a:t>
            </a:r>
            <a:r>
              <a:rPr lang="en-US" sz="1600" i="1" dirty="0" smtClean="0"/>
              <a:t> (John-Hopkins)</a:t>
            </a:r>
            <a:endParaRPr lang="en-US" sz="1600" i="1" dirty="0"/>
          </a:p>
        </p:txBody>
      </p:sp>
    </p:spTree>
    <p:extLst>
      <p:ext uri="{BB962C8B-B14F-4D97-AF65-F5344CB8AC3E}">
        <p14:creationId xmlns:p14="http://schemas.microsoft.com/office/powerpoint/2010/main" val="1607681917"/>
      </p:ext>
    </p:extLst>
  </p:cSld>
  <p:clrMapOvr>
    <a:masterClrMapping/>
  </p:clrMapOvr>
  <p:transition advTm="90309"/>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de-DE" smtClean="0"/>
              <a:t>Jonathan Stern, MPIA</a:t>
            </a:r>
            <a:endParaRPr lang="en-US"/>
          </a:p>
        </p:txBody>
      </p:sp>
      <p:sp>
        <p:nvSpPr>
          <p:cNvPr id="7" name="Footer Placeholder 6"/>
          <p:cNvSpPr>
            <a:spLocks noGrp="1"/>
          </p:cNvSpPr>
          <p:nvPr>
            <p:ph type="ftr" sz="quarter" idx="11"/>
          </p:nvPr>
        </p:nvSpPr>
        <p:spPr/>
        <p:txBody>
          <a:bodyPr/>
          <a:lstStyle/>
          <a:p>
            <a:r>
              <a:rPr lang="en-US" dirty="0"/>
              <a:t>3. A puzzle</a:t>
            </a:r>
          </a:p>
        </p:txBody>
      </p:sp>
      <p:grpSp>
        <p:nvGrpSpPr>
          <p:cNvPr id="27" name="Group 26"/>
          <p:cNvGrpSpPr/>
          <p:nvPr/>
        </p:nvGrpSpPr>
        <p:grpSpPr>
          <a:xfrm>
            <a:off x="4114800" y="640080"/>
            <a:ext cx="5120640" cy="5943600"/>
            <a:chOff x="4114800" y="640080"/>
            <a:chExt cx="5120640" cy="5943600"/>
          </a:xfrm>
        </p:grpSpPr>
        <p:pic>
          <p:nvPicPr>
            <p:cNvPr id="41" name="Picture 2"/>
            <p:cNvPicPr>
              <a:picLocks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486400" y="640080"/>
              <a:ext cx="374904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3383280"/>
              <a:ext cx="365760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5810606" y="1010715"/>
              <a:ext cx="1166160" cy="369332"/>
            </a:xfrm>
            <a:prstGeom prst="rect">
              <a:avLst/>
            </a:prstGeom>
            <a:noFill/>
          </p:spPr>
          <p:txBody>
            <a:bodyPr wrap="square" rtlCol="1">
              <a:spAutoFit/>
            </a:bodyPr>
            <a:lstStyle/>
            <a:p>
              <a:pPr algn="l" rtl="0"/>
              <a:r>
                <a:rPr lang="en-US" dirty="0" smtClean="0"/>
                <a:t>NGC 1386</a:t>
              </a:r>
              <a:endParaRPr lang="he-IL" dirty="0"/>
            </a:p>
          </p:txBody>
        </p:sp>
        <p:sp>
          <p:nvSpPr>
            <p:cNvPr id="29" name="TextBox 28"/>
            <p:cNvSpPr txBox="1"/>
            <p:nvPr/>
          </p:nvSpPr>
          <p:spPr>
            <a:xfrm>
              <a:off x="5857884" y="3556575"/>
              <a:ext cx="1143008" cy="369332"/>
            </a:xfrm>
            <a:prstGeom prst="rect">
              <a:avLst/>
            </a:prstGeom>
            <a:noFill/>
          </p:spPr>
          <p:txBody>
            <a:bodyPr wrap="square" rtlCol="1">
              <a:spAutoFit/>
            </a:bodyPr>
            <a:lstStyle/>
            <a:p>
              <a:pPr algn="l" rtl="0"/>
              <a:r>
                <a:rPr lang="en-US" dirty="0" smtClean="0"/>
                <a:t>NGC 3393</a:t>
              </a:r>
              <a:endParaRPr lang="he-IL" dirty="0"/>
            </a:p>
          </p:txBody>
        </p:sp>
        <p:grpSp>
          <p:nvGrpSpPr>
            <p:cNvPr id="3" name="Group 44"/>
            <p:cNvGrpSpPr/>
            <p:nvPr/>
          </p:nvGrpSpPr>
          <p:grpSpPr>
            <a:xfrm>
              <a:off x="5857884" y="2737699"/>
              <a:ext cx="857256" cy="468202"/>
              <a:chOff x="818444" y="4104600"/>
              <a:chExt cx="857256" cy="468202"/>
            </a:xfrm>
          </p:grpSpPr>
          <p:cxnSp>
            <p:nvCxnSpPr>
              <p:cNvPr id="11" name="Straight Connector 10"/>
              <p:cNvCxnSpPr/>
              <p:nvPr/>
            </p:nvCxnSpPr>
            <p:spPr>
              <a:xfrm>
                <a:off x="928662" y="4498982"/>
                <a:ext cx="500066"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356496" y="4499776"/>
                <a:ext cx="143670" cy="79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18444" y="4104600"/>
                <a:ext cx="857256" cy="338554"/>
              </a:xfrm>
              <a:prstGeom prst="rect">
                <a:avLst/>
              </a:prstGeom>
              <a:noFill/>
            </p:spPr>
            <p:txBody>
              <a:bodyPr wrap="square" rtlCol="1">
                <a:spAutoFit/>
              </a:bodyPr>
              <a:lstStyle/>
              <a:p>
                <a:pPr algn="l" rtl="0"/>
                <a:r>
                  <a:rPr lang="en-US" sz="1600" dirty="0" smtClean="0"/>
                  <a:t>100 pc</a:t>
                </a:r>
                <a:endParaRPr lang="he-IL" sz="1600" dirty="0"/>
              </a:p>
            </p:txBody>
          </p:sp>
          <p:cxnSp>
            <p:nvCxnSpPr>
              <p:cNvPr id="23" name="Straight Connector 22"/>
              <p:cNvCxnSpPr/>
              <p:nvPr/>
            </p:nvCxnSpPr>
            <p:spPr>
              <a:xfrm rot="5400000">
                <a:off x="857224" y="4500570"/>
                <a:ext cx="143670" cy="79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 name="Group 45"/>
            <p:cNvGrpSpPr/>
            <p:nvPr/>
          </p:nvGrpSpPr>
          <p:grpSpPr>
            <a:xfrm>
              <a:off x="5965058" y="5590941"/>
              <a:ext cx="857256" cy="468996"/>
              <a:chOff x="5000628" y="4071942"/>
              <a:chExt cx="857256" cy="468996"/>
            </a:xfrm>
          </p:grpSpPr>
          <p:sp>
            <p:nvSpPr>
              <p:cNvPr id="21" name="TextBox 20"/>
              <p:cNvSpPr txBox="1"/>
              <p:nvPr/>
            </p:nvSpPr>
            <p:spPr>
              <a:xfrm>
                <a:off x="5000628" y="4071942"/>
                <a:ext cx="857256" cy="338554"/>
              </a:xfrm>
              <a:prstGeom prst="rect">
                <a:avLst/>
              </a:prstGeom>
              <a:noFill/>
            </p:spPr>
            <p:txBody>
              <a:bodyPr wrap="square" rtlCol="1">
                <a:spAutoFit/>
              </a:bodyPr>
              <a:lstStyle/>
              <a:p>
                <a:pPr algn="l" rtl="0"/>
                <a:r>
                  <a:rPr lang="en-US" sz="1600" dirty="0" smtClean="0"/>
                  <a:t>400 pc</a:t>
                </a:r>
                <a:endParaRPr lang="he-IL" sz="1600" dirty="0"/>
              </a:p>
            </p:txBody>
          </p:sp>
          <p:cxnSp>
            <p:nvCxnSpPr>
              <p:cNvPr id="24" name="Straight Connector 23"/>
              <p:cNvCxnSpPr/>
              <p:nvPr/>
            </p:nvCxnSpPr>
            <p:spPr>
              <a:xfrm>
                <a:off x="5112210" y="4467118"/>
                <a:ext cx="500066"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5540044" y="4467912"/>
                <a:ext cx="143670" cy="79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5040772" y="4468706"/>
                <a:ext cx="143670" cy="79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 name="Group 26"/>
            <p:cNvGrpSpPr/>
            <p:nvPr/>
          </p:nvGrpSpPr>
          <p:grpSpPr>
            <a:xfrm>
              <a:off x="4114800" y="1224576"/>
              <a:ext cx="2707514" cy="892552"/>
              <a:chOff x="785824" y="1723265"/>
              <a:chExt cx="2707514" cy="892552"/>
            </a:xfrm>
          </p:grpSpPr>
          <p:cxnSp>
            <p:nvCxnSpPr>
              <p:cNvPr id="18" name="Straight Arrow Connector 17"/>
              <p:cNvCxnSpPr/>
              <p:nvPr/>
            </p:nvCxnSpPr>
            <p:spPr>
              <a:xfrm>
                <a:off x="2145701" y="2140251"/>
                <a:ext cx="1347637" cy="152400"/>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85824" y="1723265"/>
                <a:ext cx="1562129" cy="892552"/>
              </a:xfrm>
              <a:prstGeom prst="rect">
                <a:avLst/>
              </a:prstGeom>
              <a:noFill/>
            </p:spPr>
            <p:txBody>
              <a:bodyPr wrap="square" rtlCol="1">
                <a:spAutoFit/>
              </a:bodyPr>
              <a:lstStyle/>
              <a:p>
                <a:pPr algn="ctr" rtl="0"/>
                <a:r>
                  <a:rPr lang="en-US" u="sng" dirty="0" smtClean="0"/>
                  <a:t>Contours:</a:t>
                </a:r>
              </a:p>
              <a:p>
                <a:pPr algn="ctr" rtl="0"/>
                <a:r>
                  <a:rPr lang="en-US" dirty="0" smtClean="0"/>
                  <a:t>X-ray lines</a:t>
                </a:r>
              </a:p>
              <a:p>
                <a:pPr algn="ctr" rtl="0"/>
                <a:r>
                  <a:rPr lang="en-US" sz="1600" dirty="0" smtClean="0"/>
                  <a:t>(OVII – </a:t>
                </a:r>
                <a:r>
                  <a:rPr lang="en-US" sz="1600" dirty="0" err="1" smtClean="0"/>
                  <a:t>FeXXI</a:t>
                </a:r>
                <a:r>
                  <a:rPr lang="en-US" sz="1600" dirty="0" smtClean="0"/>
                  <a:t>) </a:t>
                </a:r>
                <a:endParaRPr lang="en-US" i="1" dirty="0" smtClean="0"/>
              </a:p>
            </p:txBody>
          </p:sp>
        </p:grpSp>
        <p:grpSp>
          <p:nvGrpSpPr>
            <p:cNvPr id="6" name="Group 30"/>
            <p:cNvGrpSpPr/>
            <p:nvPr/>
          </p:nvGrpSpPr>
          <p:grpSpPr>
            <a:xfrm>
              <a:off x="7239000" y="1017044"/>
              <a:ext cx="1685731" cy="584775"/>
              <a:chOff x="3477689" y="255664"/>
              <a:chExt cx="1685731" cy="584775"/>
            </a:xfrm>
          </p:grpSpPr>
          <p:cxnSp>
            <p:nvCxnSpPr>
              <p:cNvPr id="32" name="Straight Arrow Connector 31"/>
              <p:cNvCxnSpPr/>
              <p:nvPr/>
            </p:nvCxnSpPr>
            <p:spPr>
              <a:xfrm flipH="1">
                <a:off x="3477689" y="671162"/>
                <a:ext cx="762000" cy="141196"/>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068048" y="255664"/>
                <a:ext cx="1095372" cy="584775"/>
              </a:xfrm>
              <a:prstGeom prst="rect">
                <a:avLst/>
              </a:prstGeom>
              <a:noFill/>
            </p:spPr>
            <p:txBody>
              <a:bodyPr wrap="square" rtlCol="1">
                <a:spAutoFit/>
              </a:bodyPr>
              <a:lstStyle/>
              <a:p>
                <a:pPr algn="ctr" rtl="0"/>
                <a:r>
                  <a:rPr lang="en-US" sz="1600" u="sng" dirty="0" smtClean="0"/>
                  <a:t>Image</a:t>
                </a:r>
                <a:r>
                  <a:rPr lang="en-US" sz="1600" dirty="0" smtClean="0"/>
                  <a:t>:</a:t>
                </a:r>
              </a:p>
              <a:p>
                <a:pPr algn="ctr" rtl="0"/>
                <a:r>
                  <a:rPr lang="en-US" sz="1600" dirty="0" smtClean="0"/>
                  <a:t>[OIII]</a:t>
                </a:r>
              </a:p>
            </p:txBody>
          </p:sp>
        </p:grpSp>
        <p:sp>
          <p:nvSpPr>
            <p:cNvPr id="40" name="TextBox 39"/>
            <p:cNvSpPr txBox="1"/>
            <p:nvPr/>
          </p:nvSpPr>
          <p:spPr>
            <a:xfrm>
              <a:off x="4876800" y="5410200"/>
              <a:ext cx="1126657" cy="751424"/>
            </a:xfrm>
            <a:prstGeom prst="rect">
              <a:avLst/>
            </a:prstGeom>
            <a:noFill/>
          </p:spPr>
          <p:txBody>
            <a:bodyPr wrap="square" rtlCol="1">
              <a:spAutoFit/>
            </a:bodyPr>
            <a:lstStyle/>
            <a:p>
              <a:pPr algn="l" rtl="0"/>
              <a:r>
                <a:rPr lang="en-US" sz="1400" dirty="0" smtClean="0"/>
                <a:t>Bianchi &amp; </a:t>
              </a:r>
              <a:r>
                <a:rPr lang="en-US" sz="1400" dirty="0" err="1" smtClean="0"/>
                <a:t>Guainazzi</a:t>
              </a:r>
              <a:r>
                <a:rPr lang="en-US" sz="1400" dirty="0" smtClean="0"/>
                <a:t> (2007)</a:t>
              </a:r>
              <a:endParaRPr lang="he-IL" sz="1400" dirty="0"/>
            </a:p>
          </p:txBody>
        </p:sp>
      </p:grpSp>
      <p:sp>
        <p:nvSpPr>
          <p:cNvPr id="8" name="Slide Number Placeholder 7"/>
          <p:cNvSpPr>
            <a:spLocks noGrp="1"/>
          </p:cNvSpPr>
          <p:nvPr>
            <p:ph type="sldNum" sz="quarter" idx="12"/>
          </p:nvPr>
        </p:nvSpPr>
        <p:spPr/>
        <p:txBody>
          <a:bodyPr/>
          <a:lstStyle/>
          <a:p>
            <a:fld id="{6A89B9C6-FAC9-4191-A936-FB59B15A07B7}" type="slidenum">
              <a:rPr lang="en-US" smtClean="0"/>
              <a:t>10</a:t>
            </a:fld>
            <a:endParaRPr lang="en-US"/>
          </a:p>
        </p:txBody>
      </p:sp>
      <p:sp>
        <p:nvSpPr>
          <p:cNvPr id="39" name="TextBox 38" hidden="1"/>
          <p:cNvSpPr txBox="1"/>
          <p:nvPr/>
        </p:nvSpPr>
        <p:spPr>
          <a:xfrm>
            <a:off x="457200" y="1005839"/>
            <a:ext cx="2743200" cy="914400"/>
          </a:xfrm>
          <a:prstGeom prst="rect">
            <a:avLst/>
          </a:prstGeom>
          <a:noFill/>
          <a:ln>
            <a:solidFill>
              <a:schemeClr val="tx1"/>
            </a:solidFill>
          </a:ln>
        </p:spPr>
        <p:txBody>
          <a:bodyPr wrap="square" rtlCol="0">
            <a:spAutoFit/>
          </a:bodyPr>
          <a:lstStyle/>
          <a:p>
            <a:pPr algn="ctr" rtl="0"/>
            <a:r>
              <a:rPr lang="en-US" sz="2400" dirty="0" smtClean="0"/>
              <a:t>Narrow Line Region in AGN</a:t>
            </a:r>
          </a:p>
        </p:txBody>
      </p:sp>
      <p:sp>
        <p:nvSpPr>
          <p:cNvPr id="35" name="Title 1"/>
          <p:cNvSpPr>
            <a:spLocks noGrp="1"/>
          </p:cNvSpPr>
          <p:nvPr>
            <p:ph type="title"/>
          </p:nvPr>
        </p:nvSpPr>
        <p:spPr>
          <a:xfrm>
            <a:off x="457200" y="-24"/>
            <a:ext cx="8229600" cy="1143000"/>
          </a:xfrm>
        </p:spPr>
        <p:txBody>
          <a:bodyPr>
            <a:noAutofit/>
          </a:bodyPr>
          <a:lstStyle/>
          <a:p>
            <a:r>
              <a:rPr lang="en-US" sz="3200" u="sng" dirty="0" smtClean="0"/>
              <a:t>A Bigger </a:t>
            </a:r>
            <a:r>
              <a:rPr lang="en-US" sz="3200" b="1" i="1" u="sng" dirty="0" smtClean="0"/>
              <a:t>Puzzle</a:t>
            </a:r>
            <a:r>
              <a:rPr lang="en-US" sz="3200" u="sng" dirty="0" smtClean="0"/>
              <a:t>: Co-spatial X-ray Lines</a:t>
            </a:r>
            <a:endParaRPr lang="he-IL" sz="3200" u="sng" dirty="0"/>
          </a:p>
        </p:txBody>
      </p:sp>
      <p:sp>
        <p:nvSpPr>
          <p:cNvPr id="48" name="TextBox 47"/>
          <p:cNvSpPr txBox="1"/>
          <p:nvPr/>
        </p:nvSpPr>
        <p:spPr>
          <a:xfrm>
            <a:off x="457200" y="1005838"/>
            <a:ext cx="2743200" cy="830997"/>
          </a:xfrm>
          <a:prstGeom prst="rect">
            <a:avLst/>
          </a:prstGeom>
          <a:noFill/>
          <a:ln>
            <a:solidFill>
              <a:schemeClr val="tx1"/>
            </a:solidFill>
          </a:ln>
        </p:spPr>
        <p:txBody>
          <a:bodyPr wrap="square" rtlCol="0">
            <a:spAutoFit/>
          </a:bodyPr>
          <a:lstStyle/>
          <a:p>
            <a:pPr algn="ctr" rtl="0"/>
            <a:r>
              <a:rPr lang="en-US" sz="2400" dirty="0" smtClean="0"/>
              <a:t>System: AGN </a:t>
            </a:r>
          </a:p>
          <a:p>
            <a:pPr algn="ctr" rtl="0"/>
            <a:r>
              <a:rPr lang="en-US" sz="2400" dirty="0" smtClean="0"/>
              <a:t>Narrow Line Region</a:t>
            </a:r>
          </a:p>
        </p:txBody>
      </p:sp>
      <p:pic>
        <p:nvPicPr>
          <p:cNvPr id="47" name="Picture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887" y="2667000"/>
            <a:ext cx="4470559" cy="3544542"/>
          </a:xfrm>
          <a:prstGeom prst="rect">
            <a:avLst/>
          </a:prstGeom>
        </p:spPr>
      </p:pic>
      <p:sp>
        <p:nvSpPr>
          <p:cNvPr id="51" name="TextBox 50"/>
          <p:cNvSpPr txBox="1"/>
          <p:nvPr/>
        </p:nvSpPr>
        <p:spPr>
          <a:xfrm>
            <a:off x="76200" y="2362200"/>
            <a:ext cx="1729670" cy="307777"/>
          </a:xfrm>
          <a:prstGeom prst="rect">
            <a:avLst/>
          </a:prstGeom>
          <a:noFill/>
        </p:spPr>
        <p:txBody>
          <a:bodyPr wrap="square" rtlCol="1">
            <a:spAutoFit/>
          </a:bodyPr>
          <a:lstStyle/>
          <a:p>
            <a:pPr algn="l" rtl="0"/>
            <a:r>
              <a:rPr lang="en-US" sz="1400" dirty="0" smtClean="0"/>
              <a:t>Greene et al. (2014)</a:t>
            </a:r>
          </a:p>
        </p:txBody>
      </p:sp>
    </p:spTree>
    <p:custDataLst>
      <p:tags r:id="rId1"/>
    </p:custDataLst>
    <p:extLst>
      <p:ext uri="{BB962C8B-B14F-4D97-AF65-F5344CB8AC3E}">
        <p14:creationId xmlns:p14="http://schemas.microsoft.com/office/powerpoint/2010/main" val="3613578249"/>
      </p:ext>
    </p:extLst>
  </p:cSld>
  <p:clrMapOvr>
    <a:masterClrMapping/>
  </p:clrMapOvr>
  <p:transition advTm="14632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70203" y="1063768"/>
            <a:ext cx="5619559" cy="3508256"/>
          </a:xfrm>
        </p:spPr>
      </p:pic>
      <p:sp>
        <p:nvSpPr>
          <p:cNvPr id="4" name="Date Placeholder 3"/>
          <p:cNvSpPr>
            <a:spLocks noGrp="1"/>
          </p:cNvSpPr>
          <p:nvPr>
            <p:ph type="dt" sz="half" idx="10"/>
          </p:nvPr>
        </p:nvSpPr>
        <p:spPr/>
        <p:txBody>
          <a:bodyPr/>
          <a:lstStyle/>
          <a:p>
            <a:r>
              <a:rPr lang="de-DE" smtClean="0"/>
              <a:t>Jonathan Stern, MPIA</a:t>
            </a:r>
            <a:endParaRPr lang="en-US"/>
          </a:p>
        </p:txBody>
      </p:sp>
      <p:sp>
        <p:nvSpPr>
          <p:cNvPr id="5" name="Footer Placeholder 4"/>
          <p:cNvSpPr>
            <a:spLocks noGrp="1"/>
          </p:cNvSpPr>
          <p:nvPr>
            <p:ph type="ftr" sz="quarter" idx="11"/>
          </p:nvPr>
        </p:nvSpPr>
        <p:spPr/>
        <p:txBody>
          <a:bodyPr/>
          <a:lstStyle/>
          <a:p>
            <a:r>
              <a:rPr lang="en-US" dirty="0"/>
              <a:t>3. A puzzle</a:t>
            </a:r>
          </a:p>
        </p:txBody>
      </p:sp>
      <p:sp>
        <p:nvSpPr>
          <p:cNvPr id="6" name="Slide Number Placeholder 5"/>
          <p:cNvSpPr>
            <a:spLocks noGrp="1"/>
          </p:cNvSpPr>
          <p:nvPr>
            <p:ph type="sldNum" sz="quarter" idx="12"/>
          </p:nvPr>
        </p:nvSpPr>
        <p:spPr/>
        <p:txBody>
          <a:bodyPr/>
          <a:lstStyle/>
          <a:p>
            <a:fld id="{6A89B9C6-FAC9-4191-A936-FB59B15A07B7}" type="slidenum">
              <a:rPr lang="en-US" smtClean="0"/>
              <a:t>11</a:t>
            </a:fld>
            <a:endParaRPr lang="en-US"/>
          </a:p>
        </p:txBody>
      </p:sp>
      <mc:AlternateContent xmlns:mc="http://schemas.openxmlformats.org/markup-compatibility/2006" xmlns:a14="http://schemas.microsoft.com/office/drawing/2010/main">
        <mc:Choice Requires="a14">
          <p:sp>
            <p:nvSpPr>
              <p:cNvPr id="7" name="TextBox 6"/>
              <p:cNvSpPr txBox="1"/>
              <p:nvPr/>
            </p:nvSpPr>
            <p:spPr>
              <a:xfrm>
                <a:off x="304800" y="4885694"/>
                <a:ext cx="8534400" cy="1286506"/>
              </a:xfrm>
              <a:prstGeom prst="rect">
                <a:avLst/>
              </a:prstGeom>
              <a:noFill/>
              <a:ln>
                <a:noFill/>
              </a:ln>
            </p:spPr>
            <p:txBody>
              <a:bodyPr wrap="square" rtlCol="0">
                <a:spAutoFit/>
              </a:bodyPr>
              <a:lstStyle/>
              <a:p>
                <a:pPr marL="342900" lvl="0" indent="-342900">
                  <a:spcBef>
                    <a:spcPct val="20000"/>
                  </a:spcBef>
                  <a:buFont typeface="Arial" pitchFamily="34" charset="0"/>
                  <a:buChar char="•"/>
                  <a:defRPr/>
                </a:pPr>
                <a:r>
                  <a:rPr lang="en-US" sz="2000" b="1" dirty="0" smtClean="0"/>
                  <a:t>Inconsistent</a:t>
                </a:r>
                <a:r>
                  <a:rPr lang="en-US" sz="2000" dirty="0" smtClean="0"/>
                  <a:t> with a </a:t>
                </a:r>
                <a:r>
                  <a:rPr lang="en-US" sz="2000" b="1" dirty="0" smtClean="0"/>
                  <a:t>single-</a:t>
                </a:r>
                <a14:m>
                  <m:oMath xmlns:m="http://schemas.openxmlformats.org/officeDocument/2006/math">
                    <m:r>
                      <a:rPr lang="en-US" sz="2000" b="0" i="1" smtClean="0">
                        <a:latin typeface="Cambria Math"/>
                      </a:rPr>
                      <m:t>𝒰</m:t>
                    </m:r>
                  </m:oMath>
                </a14:m>
                <a:r>
                  <a:rPr lang="en-US" sz="2000" dirty="0" smtClean="0"/>
                  <a:t> model </a:t>
                </a:r>
                <a14:m>
                  <m:oMath xmlns:m="http://schemas.openxmlformats.org/officeDocument/2006/math">
                    <m:r>
                      <a:rPr lang="en-US" sz="2000" b="0" i="1" smtClean="0">
                        <a:latin typeface="Cambria Math"/>
                      </a:rPr>
                      <m:t>→</m:t>
                    </m:r>
                  </m:oMath>
                </a14:m>
                <a:r>
                  <a:rPr lang="en-US" sz="2000" dirty="0" smtClean="0"/>
                  <a:t> requires high-</a:t>
                </a:r>
                <a14:m>
                  <m:oMath xmlns:m="http://schemas.openxmlformats.org/officeDocument/2006/math">
                    <m:r>
                      <a:rPr lang="en-US" sz="2000" i="1">
                        <a:latin typeface="Cambria Math"/>
                      </a:rPr>
                      <m:t>𝒰</m:t>
                    </m:r>
                    <m:r>
                      <a:rPr lang="en-US" sz="2000" i="1">
                        <a:latin typeface="Cambria Math"/>
                      </a:rPr>
                      <m:t> </m:t>
                    </m:r>
                  </m:oMath>
                </a14:m>
                <a:r>
                  <a:rPr lang="en-US" sz="2000" dirty="0" smtClean="0"/>
                  <a:t>and low-</a:t>
                </a:r>
                <a14:m>
                  <m:oMath xmlns:m="http://schemas.openxmlformats.org/officeDocument/2006/math">
                    <m:r>
                      <a:rPr lang="en-US" sz="2000" i="1">
                        <a:latin typeface="Cambria Math"/>
                      </a:rPr>
                      <m:t>𝒰</m:t>
                    </m:r>
                    <m:r>
                      <a:rPr lang="en-US" sz="2000" i="1">
                        <a:latin typeface="Cambria Math"/>
                      </a:rPr>
                      <m:t> </m:t>
                    </m:r>
                  </m:oMath>
                </a14:m>
                <a:r>
                  <a:rPr lang="en-US" sz="2000" dirty="0" smtClean="0"/>
                  <a:t>`phases’</a:t>
                </a:r>
              </a:p>
              <a:p>
                <a:pPr marL="342900" lvl="0" indent="-342900">
                  <a:spcBef>
                    <a:spcPct val="20000"/>
                  </a:spcBef>
                  <a:buFont typeface="Arial" pitchFamily="34" charset="0"/>
                  <a:buChar char="•"/>
                  <a:defRPr/>
                </a:pPr>
                <a:r>
                  <a:rPr lang="en-US" sz="2000" dirty="0" smtClean="0"/>
                  <a:t>2-phase models are </a:t>
                </a:r>
                <a:r>
                  <a:rPr lang="en-US" sz="2000" b="1" dirty="0" smtClean="0"/>
                  <a:t>consistent</a:t>
                </a:r>
                <a:r>
                  <a:rPr lang="en-US" sz="2000" dirty="0" smtClean="0"/>
                  <a:t> with the </a:t>
                </a:r>
                <a:r>
                  <a:rPr lang="en-US" sz="2000" b="1" dirty="0" smtClean="0"/>
                  <a:t>whole screen </a:t>
                </a:r>
              </a:p>
              <a:p>
                <a:pPr algn="ctr">
                  <a:spcBef>
                    <a:spcPct val="20000"/>
                  </a:spcBef>
                  <a:defRPr/>
                </a:pPr>
                <a:r>
                  <a:rPr lang="en-US" sz="2800" i="1" dirty="0" smtClean="0"/>
                  <a:t>So why is there a constant ratio of</a:t>
                </a:r>
                <a:r>
                  <a:rPr lang="en-US" sz="2800" dirty="0" smtClean="0"/>
                  <a:t> </a:t>
                </a:r>
                <a:r>
                  <a:rPr lang="en-US" sz="2800" b="1" i="1" dirty="0"/>
                  <a:t>high-</a:t>
                </a:r>
                <a14:m>
                  <m:oMath xmlns:m="http://schemas.openxmlformats.org/officeDocument/2006/math">
                    <m:r>
                      <a:rPr lang="en-US" sz="2800" b="1" i="1">
                        <a:latin typeface="Cambria Math"/>
                      </a:rPr>
                      <m:t>𝓤</m:t>
                    </m:r>
                    <m:r>
                      <a:rPr lang="en-US" sz="2800" i="1">
                        <a:latin typeface="Cambria Math"/>
                      </a:rPr>
                      <m:t> </m:t>
                    </m:r>
                    <m:r>
                      <a:rPr lang="en-US" sz="2800" b="0" i="1" smtClean="0">
                        <a:latin typeface="Cambria Math"/>
                      </a:rPr>
                      <m:t>𝑡𝑜</m:t>
                    </m:r>
                  </m:oMath>
                </a14:m>
                <a:r>
                  <a:rPr lang="en-US" sz="2800" i="1" dirty="0" smtClean="0"/>
                  <a:t> </a:t>
                </a:r>
                <a:r>
                  <a:rPr lang="en-US" sz="2800" b="1" i="1" dirty="0" smtClean="0"/>
                  <a:t>low-</a:t>
                </a:r>
                <a14:m>
                  <m:oMath xmlns:m="http://schemas.openxmlformats.org/officeDocument/2006/math">
                    <m:r>
                      <a:rPr lang="en-US" sz="2800" b="1" i="1">
                        <a:latin typeface="Cambria Math"/>
                      </a:rPr>
                      <m:t>𝓤</m:t>
                    </m:r>
                  </m:oMath>
                </a14:m>
                <a:r>
                  <a:rPr lang="en-US" sz="2800" i="1" dirty="0" smtClean="0"/>
                  <a:t> gas?</a:t>
                </a:r>
              </a:p>
            </p:txBody>
          </p:sp>
        </mc:Choice>
        <mc:Fallback xmlns="">
          <p:sp>
            <p:nvSpPr>
              <p:cNvPr id="7" name="TextBox 6"/>
              <p:cNvSpPr txBox="1">
                <a:spLocks noRot="1" noChangeAspect="1" noMove="1" noResize="1" noEditPoints="1" noAdjustHandles="1" noChangeArrowheads="1" noChangeShapeType="1" noTextEdit="1"/>
              </p:cNvSpPr>
              <p:nvPr/>
            </p:nvSpPr>
            <p:spPr>
              <a:xfrm>
                <a:off x="304800" y="4885694"/>
                <a:ext cx="8534400" cy="1286506"/>
              </a:xfrm>
              <a:prstGeom prst="rect">
                <a:avLst/>
              </a:prstGeom>
              <a:blipFill rotWithShape="1">
                <a:blip r:embed="rId4"/>
                <a:stretch>
                  <a:fillRect l="-571" t="-2358" r="-500" b="-12264"/>
                </a:stretch>
              </a:blipFill>
              <a:ln>
                <a:noFill/>
              </a:ln>
            </p:spPr>
            <p:txBody>
              <a:bodyPr/>
              <a:lstStyle/>
              <a:p>
                <a:r>
                  <a:rPr lang="en-US">
                    <a:noFill/>
                  </a:rPr>
                  <a:t> </a:t>
                </a:r>
              </a:p>
            </p:txBody>
          </p:sp>
        </mc:Fallback>
      </mc:AlternateContent>
      <p:sp>
        <p:nvSpPr>
          <p:cNvPr id="10" name="Title 1"/>
          <p:cNvSpPr>
            <a:spLocks noGrp="1"/>
          </p:cNvSpPr>
          <p:nvPr>
            <p:ph type="title"/>
          </p:nvPr>
        </p:nvSpPr>
        <p:spPr>
          <a:xfrm>
            <a:off x="457200" y="0"/>
            <a:ext cx="8229600" cy="1143000"/>
          </a:xfrm>
        </p:spPr>
        <p:txBody>
          <a:bodyPr>
            <a:noAutofit/>
          </a:bodyPr>
          <a:lstStyle/>
          <a:p>
            <a:r>
              <a:rPr lang="en-US" sz="3200" u="sng" dirty="0" smtClean="0"/>
              <a:t>A Bigger </a:t>
            </a:r>
            <a:r>
              <a:rPr lang="en-US" sz="3200" b="1" i="1" u="sng" dirty="0" smtClean="0"/>
              <a:t>Puzzle</a:t>
            </a:r>
            <a:r>
              <a:rPr lang="en-US" sz="3200" u="sng" dirty="0" smtClean="0"/>
              <a:t>: Co-spatial X-ray Lines</a:t>
            </a:r>
            <a:endParaRPr lang="he-IL" sz="3200" u="sng" dirty="0"/>
          </a:p>
        </p:txBody>
      </p:sp>
      <p:grpSp>
        <p:nvGrpSpPr>
          <p:cNvPr id="15" name="Group 30"/>
          <p:cNvGrpSpPr/>
          <p:nvPr/>
        </p:nvGrpSpPr>
        <p:grpSpPr>
          <a:xfrm>
            <a:off x="6477000" y="1247208"/>
            <a:ext cx="2362200" cy="1323439"/>
            <a:chOff x="1518442" y="-2286078"/>
            <a:chExt cx="2362200" cy="1323439"/>
          </a:xfrm>
        </p:grpSpPr>
        <p:cxnSp>
          <p:nvCxnSpPr>
            <p:cNvPr id="16" name="Straight Arrow Connector 15"/>
            <p:cNvCxnSpPr/>
            <p:nvPr/>
          </p:nvCxnSpPr>
          <p:spPr>
            <a:xfrm flipH="1">
              <a:off x="1518442" y="-1778247"/>
              <a:ext cx="838200" cy="15653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214546" y="-2286078"/>
              <a:ext cx="1666096" cy="1323439"/>
            </a:xfrm>
            <a:prstGeom prst="rect">
              <a:avLst/>
            </a:prstGeom>
            <a:noFill/>
          </p:spPr>
          <p:txBody>
            <a:bodyPr wrap="square" rtlCol="1">
              <a:spAutoFit/>
            </a:bodyPr>
            <a:lstStyle/>
            <a:p>
              <a:pPr algn="ctr" rtl="0"/>
              <a:r>
                <a:rPr lang="en-US" sz="2000" dirty="0" smtClean="0"/>
                <a:t>integrated data from Bianchi+07, Greene+14</a:t>
              </a:r>
              <a:endParaRPr lang="en-US" sz="2000" i="1" dirty="0" smtClean="0"/>
            </a:p>
          </p:txBody>
        </p:sp>
      </p:grpSp>
      <mc:AlternateContent xmlns:mc="http://schemas.openxmlformats.org/markup-compatibility/2006" xmlns:a14="http://schemas.microsoft.com/office/drawing/2010/main">
        <mc:Choice Requires="a14">
          <p:sp>
            <p:nvSpPr>
              <p:cNvPr id="23" name="Reference"/>
              <p:cNvSpPr txBox="1"/>
              <p:nvPr/>
            </p:nvSpPr>
            <p:spPr>
              <a:xfrm>
                <a:off x="3024194" y="2260234"/>
                <a:ext cx="762000" cy="272767"/>
              </a:xfrm>
              <a:prstGeom prst="rect">
                <a:avLst/>
              </a:prstGeom>
              <a:noFill/>
            </p:spPr>
            <p:txBody>
              <a:bodyPr wrap="square" rtlCol="1">
                <a:spAutoFit/>
              </a:bodyPr>
              <a:lstStyle/>
              <a:p>
                <a:pPr lvl="0">
                  <a:spcBef>
                    <a:spcPct val="20000"/>
                  </a:spcBef>
                  <a:defRPr/>
                </a:pPr>
                <a14:m>
                  <m:oMathPara xmlns:m="http://schemas.openxmlformats.org/officeDocument/2006/math">
                    <m:oMathParaPr>
                      <m:jc m:val="centerGroup"/>
                    </m:oMathParaPr>
                    <m:oMath xmlns:m="http://schemas.openxmlformats.org/officeDocument/2006/math">
                      <m:r>
                        <a:rPr lang="en-US" sz="1200" i="1" dirty="0">
                          <a:latin typeface="Cambria Math"/>
                        </a:rPr>
                        <m:t>𝒰</m:t>
                      </m:r>
                      <m:r>
                        <a:rPr lang="en-US" sz="1200" i="1" dirty="0">
                          <a:latin typeface="Cambria Math"/>
                        </a:rPr>
                        <m:t> </m:t>
                      </m:r>
                      <m:r>
                        <a:rPr lang="en-US" sz="1200" b="0" i="1" dirty="0" smtClean="0">
                          <a:latin typeface="Cambria Math"/>
                        </a:rPr>
                        <m:t>=</m:t>
                      </m:r>
                      <m:r>
                        <a:rPr lang="en-US" sz="1200" b="0" i="1" dirty="0" smtClean="0">
                          <a:latin typeface="Cambria Math"/>
                        </a:rPr>
                        <m:t>1</m:t>
                      </m:r>
                    </m:oMath>
                  </m:oMathPara>
                </a14:m>
                <a:endParaRPr lang="en-US" sz="1200" baseline="-25000" dirty="0"/>
              </a:p>
            </p:txBody>
          </p:sp>
        </mc:Choice>
        <mc:Fallback xmlns="">
          <p:sp>
            <p:nvSpPr>
              <p:cNvPr id="23" name="Reference"/>
              <p:cNvSpPr txBox="1">
                <a:spLocks noRot="1" noChangeAspect="1" noMove="1" noResize="1" noEditPoints="1" noAdjustHandles="1" noChangeArrowheads="1" noChangeShapeType="1" noTextEdit="1"/>
              </p:cNvSpPr>
              <p:nvPr/>
            </p:nvSpPr>
            <p:spPr>
              <a:xfrm>
                <a:off x="3024194" y="2260234"/>
                <a:ext cx="762000" cy="272767"/>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ference"/>
              <p:cNvSpPr txBox="1"/>
              <p:nvPr/>
            </p:nvSpPr>
            <p:spPr>
              <a:xfrm>
                <a:off x="4953000" y="3461057"/>
                <a:ext cx="838200" cy="272767"/>
              </a:xfrm>
              <a:prstGeom prst="rect">
                <a:avLst/>
              </a:prstGeom>
              <a:noFill/>
            </p:spPr>
            <p:txBody>
              <a:bodyPr wrap="square" rtlCol="1">
                <a:spAutoFit/>
              </a:bodyPr>
              <a:lstStyle/>
              <a:p>
                <a:pPr lvl="0" rtl="0">
                  <a:spcBef>
                    <a:spcPct val="20000"/>
                  </a:spcBef>
                  <a:defRPr/>
                </a:pPr>
                <a14:m>
                  <m:oMathPara xmlns:m="http://schemas.openxmlformats.org/officeDocument/2006/math">
                    <m:oMathParaPr>
                      <m:jc m:val="centerGroup"/>
                    </m:oMathParaPr>
                    <m:oMath xmlns:m="http://schemas.openxmlformats.org/officeDocument/2006/math">
                      <m:r>
                        <a:rPr lang="en-US" sz="1200" b="0" i="1" dirty="0" smtClean="0">
                          <a:latin typeface="Cambria Math"/>
                        </a:rPr>
                        <m:t>𝒰</m:t>
                      </m:r>
                      <m:r>
                        <a:rPr lang="en-US" sz="1200" b="0" i="1" dirty="0" smtClean="0">
                          <a:latin typeface="Cambria Math"/>
                        </a:rPr>
                        <m:t> =</m:t>
                      </m:r>
                      <m:r>
                        <a:rPr lang="en-US" sz="1200" b="0" i="1" dirty="0" smtClean="0">
                          <a:latin typeface="Cambria Math"/>
                        </a:rPr>
                        <m:t>0</m:t>
                      </m:r>
                      <m:r>
                        <a:rPr lang="en-US" sz="1200" b="0" i="1" dirty="0" smtClean="0">
                          <a:latin typeface="Cambria Math"/>
                        </a:rPr>
                        <m:t>.</m:t>
                      </m:r>
                      <m:r>
                        <a:rPr lang="en-US" sz="1200" b="0" i="1" dirty="0" smtClean="0">
                          <a:latin typeface="Cambria Math"/>
                        </a:rPr>
                        <m:t>01</m:t>
                      </m:r>
                    </m:oMath>
                  </m:oMathPara>
                </a14:m>
                <a:endParaRPr lang="en-US" sz="1200" baseline="-25000" dirty="0"/>
              </a:p>
            </p:txBody>
          </p:sp>
        </mc:Choice>
        <mc:Fallback xmlns="">
          <p:sp>
            <p:nvSpPr>
              <p:cNvPr id="25" name="Reference"/>
              <p:cNvSpPr txBox="1">
                <a:spLocks noRot="1" noChangeAspect="1" noMove="1" noResize="1" noEditPoints="1" noAdjustHandles="1" noChangeArrowheads="1" noChangeShapeType="1" noTextEdit="1"/>
              </p:cNvSpPr>
              <p:nvPr/>
            </p:nvSpPr>
            <p:spPr>
              <a:xfrm>
                <a:off x="4953000" y="3461057"/>
                <a:ext cx="838200" cy="272767"/>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ference"/>
              <p:cNvSpPr txBox="1"/>
              <p:nvPr/>
            </p:nvSpPr>
            <p:spPr>
              <a:xfrm>
                <a:off x="5667387" y="3762138"/>
                <a:ext cx="990600" cy="276486"/>
              </a:xfrm>
              <a:prstGeom prst="rect">
                <a:avLst/>
              </a:prstGeom>
              <a:noFill/>
            </p:spPr>
            <p:txBody>
              <a:bodyPr wrap="square" rtlCol="1">
                <a:spAutoFit/>
              </a:bodyPr>
              <a:lstStyle/>
              <a:p>
                <a:pPr lvl="0">
                  <a:spcBef>
                    <a:spcPct val="20000"/>
                  </a:spcBef>
                  <a:defRPr/>
                </a:pPr>
                <a14:m>
                  <m:oMathPara xmlns:m="http://schemas.openxmlformats.org/officeDocument/2006/math">
                    <m:oMathParaPr>
                      <m:jc m:val="centerGroup"/>
                    </m:oMathParaPr>
                    <m:oMath xmlns:m="http://schemas.openxmlformats.org/officeDocument/2006/math">
                      <m:r>
                        <a:rPr lang="en-US" sz="1200" i="1" dirty="0">
                          <a:latin typeface="Cambria Math"/>
                        </a:rPr>
                        <m:t>𝒰</m:t>
                      </m:r>
                      <m:r>
                        <a:rPr lang="en-US" sz="1200" i="1" dirty="0">
                          <a:latin typeface="Cambria Math"/>
                        </a:rPr>
                        <m:t> =</m:t>
                      </m:r>
                      <m:sSup>
                        <m:sSupPr>
                          <m:ctrlPr>
                            <a:rPr lang="en-US" sz="1200" b="0" i="1" dirty="0" smtClean="0">
                              <a:latin typeface="Cambria Math"/>
                            </a:rPr>
                          </m:ctrlPr>
                        </m:sSupPr>
                        <m:e>
                          <m:r>
                            <a:rPr lang="en-US" sz="1200" b="0" i="1" dirty="0" smtClean="0">
                              <a:latin typeface="Cambria Math"/>
                            </a:rPr>
                            <m:t>10</m:t>
                          </m:r>
                        </m:e>
                        <m:sup>
                          <m:r>
                            <a:rPr lang="en-US" sz="1200" b="0" i="1" dirty="0" smtClean="0">
                              <a:latin typeface="Cambria Math"/>
                            </a:rPr>
                            <m:t>−</m:t>
                          </m:r>
                          <m:r>
                            <a:rPr lang="en-US" sz="1200" b="0" i="1" dirty="0" smtClean="0">
                              <a:latin typeface="Cambria Math"/>
                            </a:rPr>
                            <m:t>3</m:t>
                          </m:r>
                        </m:sup>
                      </m:sSup>
                    </m:oMath>
                  </m:oMathPara>
                </a14:m>
                <a:endParaRPr lang="en-US" sz="1200" baseline="-25000" dirty="0"/>
              </a:p>
            </p:txBody>
          </p:sp>
        </mc:Choice>
        <mc:Fallback xmlns="">
          <p:sp>
            <p:nvSpPr>
              <p:cNvPr id="26" name="Reference"/>
              <p:cNvSpPr txBox="1">
                <a:spLocks noRot="1" noChangeAspect="1" noMove="1" noResize="1" noEditPoints="1" noAdjustHandles="1" noChangeArrowheads="1" noChangeShapeType="1" noTextEdit="1"/>
              </p:cNvSpPr>
              <p:nvPr/>
            </p:nvSpPr>
            <p:spPr>
              <a:xfrm>
                <a:off x="5667387" y="3762138"/>
                <a:ext cx="990600" cy="276486"/>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ference"/>
              <p:cNvSpPr txBox="1"/>
              <p:nvPr/>
            </p:nvSpPr>
            <p:spPr>
              <a:xfrm>
                <a:off x="2256332" y="2057424"/>
                <a:ext cx="762000" cy="272767"/>
              </a:xfrm>
              <a:prstGeom prst="rect">
                <a:avLst/>
              </a:prstGeom>
              <a:noFill/>
            </p:spPr>
            <p:txBody>
              <a:bodyPr wrap="square" rtlCol="1">
                <a:spAutoFit/>
              </a:bodyPr>
              <a:lstStyle/>
              <a:p>
                <a:pPr lvl="0">
                  <a:spcBef>
                    <a:spcPct val="20000"/>
                  </a:spcBef>
                  <a:defRPr/>
                </a:pPr>
                <a14:m>
                  <m:oMathPara xmlns:m="http://schemas.openxmlformats.org/officeDocument/2006/math">
                    <m:oMathParaPr>
                      <m:jc m:val="centerGroup"/>
                    </m:oMathParaPr>
                    <m:oMath xmlns:m="http://schemas.openxmlformats.org/officeDocument/2006/math">
                      <m:r>
                        <a:rPr lang="en-US" sz="1200" i="1" dirty="0" smtClean="0">
                          <a:latin typeface="Cambria Math"/>
                        </a:rPr>
                        <m:t>𝒰</m:t>
                      </m:r>
                      <m:r>
                        <a:rPr lang="en-US" sz="1200" i="1" dirty="0" smtClean="0">
                          <a:latin typeface="Cambria Math"/>
                        </a:rPr>
                        <m:t> </m:t>
                      </m:r>
                      <m:r>
                        <a:rPr lang="en-US" sz="1200" b="0" i="1" dirty="0" smtClean="0">
                          <a:latin typeface="Cambria Math"/>
                        </a:rPr>
                        <m:t>=</m:t>
                      </m:r>
                      <m:r>
                        <a:rPr lang="en-US" sz="1200" b="0" i="1" dirty="0" smtClean="0">
                          <a:latin typeface="Cambria Math"/>
                        </a:rPr>
                        <m:t>10</m:t>
                      </m:r>
                    </m:oMath>
                  </m:oMathPara>
                </a14:m>
                <a:endParaRPr lang="en-US" sz="1200" baseline="-25000" dirty="0"/>
              </a:p>
            </p:txBody>
          </p:sp>
        </mc:Choice>
        <mc:Fallback xmlns="">
          <p:sp>
            <p:nvSpPr>
              <p:cNvPr id="27" name="Reference"/>
              <p:cNvSpPr txBox="1">
                <a:spLocks noRot="1" noChangeAspect="1" noMove="1" noResize="1" noEditPoints="1" noAdjustHandles="1" noChangeArrowheads="1" noChangeShapeType="1" noTextEdit="1"/>
              </p:cNvSpPr>
              <p:nvPr/>
            </p:nvSpPr>
            <p:spPr>
              <a:xfrm>
                <a:off x="2256332" y="2057424"/>
                <a:ext cx="762000" cy="272767"/>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ference"/>
              <p:cNvSpPr txBox="1"/>
              <p:nvPr/>
            </p:nvSpPr>
            <p:spPr>
              <a:xfrm>
                <a:off x="3964611" y="3036031"/>
                <a:ext cx="762000" cy="453137"/>
              </a:xfrm>
              <a:prstGeom prst="rect">
                <a:avLst/>
              </a:prstGeom>
              <a:noFill/>
            </p:spPr>
            <p:txBody>
              <a:bodyPr wrap="square" rtlCol="1">
                <a:spAutoFit/>
              </a:bodyPr>
              <a:lstStyle/>
              <a:p>
                <a:pPr lvl="0">
                  <a:spcBef>
                    <a:spcPct val="20000"/>
                  </a:spcBef>
                  <a:defRPr/>
                </a:pPr>
                <a14:m>
                  <m:oMathPara xmlns:m="http://schemas.openxmlformats.org/officeDocument/2006/math">
                    <m:oMathParaPr>
                      <m:jc m:val="centerGroup"/>
                    </m:oMathParaPr>
                    <m:oMath xmlns:m="http://schemas.openxmlformats.org/officeDocument/2006/math">
                      <m:r>
                        <a:rPr lang="en-US" sz="2400" i="1" dirty="0" smtClean="0">
                          <a:latin typeface="Cambria Math"/>
                        </a:rPr>
                        <m:t>𝒰</m:t>
                      </m:r>
                    </m:oMath>
                  </m:oMathPara>
                </a14:m>
                <a:endParaRPr lang="en-US" sz="2400" baseline="-25000" dirty="0"/>
              </a:p>
            </p:txBody>
          </p:sp>
        </mc:Choice>
        <mc:Fallback xmlns="">
          <p:sp>
            <p:nvSpPr>
              <p:cNvPr id="28" name="Reference"/>
              <p:cNvSpPr txBox="1">
                <a:spLocks noRot="1" noChangeAspect="1" noMove="1" noResize="1" noEditPoints="1" noAdjustHandles="1" noChangeArrowheads="1" noChangeShapeType="1" noTextEdit="1"/>
              </p:cNvSpPr>
              <p:nvPr/>
            </p:nvSpPr>
            <p:spPr>
              <a:xfrm>
                <a:off x="3964611" y="3036031"/>
                <a:ext cx="762000" cy="453137"/>
              </a:xfrm>
              <a:prstGeom prst="rect">
                <a:avLst/>
              </a:prstGeom>
              <a:blipFill rotWithShape="1">
                <a:blip r:embed="rId9"/>
                <a:stretch>
                  <a:fillRect/>
                </a:stretch>
              </a:blipFill>
            </p:spPr>
            <p:txBody>
              <a:bodyPr/>
              <a:lstStyle/>
              <a:p>
                <a:r>
                  <a:rPr lang="en-US">
                    <a:noFill/>
                  </a:rPr>
                  <a:t> </a:t>
                </a:r>
              </a:p>
            </p:txBody>
          </p:sp>
        </mc:Fallback>
      </mc:AlternateContent>
      <p:cxnSp>
        <p:nvCxnSpPr>
          <p:cNvPr id="29" name="Straight Arrow Connector 28"/>
          <p:cNvCxnSpPr/>
          <p:nvPr/>
        </p:nvCxnSpPr>
        <p:spPr>
          <a:xfrm flipH="1" flipV="1">
            <a:off x="3733800" y="2959831"/>
            <a:ext cx="466740" cy="22656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59276619"/>
      </p:ext>
    </p:extLst>
  </p:cSld>
  <p:clrMapOvr>
    <a:masterClrMapping/>
  </p:clrMapOvr>
  <mc:AlternateContent xmlns:mc="http://schemas.openxmlformats.org/markup-compatibility/2006" xmlns:p14="http://schemas.microsoft.com/office/powerpoint/2010/main">
    <mc:Choice Requires="p14">
      <p:transition spd="slow" p14:dur="2000" advTm="172184"/>
    </mc:Choice>
    <mc:Fallback xmlns="">
      <p:transition spd="slow" advTm="17218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de-DE" smtClean="0"/>
              <a:t>Jonathan Stern, MPIA</a:t>
            </a:r>
            <a:endParaRPr lang="en-US"/>
          </a:p>
        </p:txBody>
      </p:sp>
      <p:sp>
        <p:nvSpPr>
          <p:cNvPr id="5" name="Footer Placeholder 4"/>
          <p:cNvSpPr>
            <a:spLocks noGrp="1"/>
          </p:cNvSpPr>
          <p:nvPr>
            <p:ph type="ftr" sz="quarter" idx="11"/>
          </p:nvPr>
        </p:nvSpPr>
        <p:spPr/>
        <p:txBody>
          <a:bodyPr/>
          <a:lstStyle/>
          <a:p>
            <a:r>
              <a:rPr lang="en-US" dirty="0"/>
              <a:t>3. A puzzle</a:t>
            </a:r>
          </a:p>
        </p:txBody>
      </p:sp>
      <p:sp>
        <p:nvSpPr>
          <p:cNvPr id="6" name="Slide Number Placeholder 5"/>
          <p:cNvSpPr>
            <a:spLocks noGrp="1"/>
          </p:cNvSpPr>
          <p:nvPr>
            <p:ph type="sldNum" sz="quarter" idx="12"/>
          </p:nvPr>
        </p:nvSpPr>
        <p:spPr/>
        <p:txBody>
          <a:bodyPr/>
          <a:lstStyle/>
          <a:p>
            <a:fld id="{6A89B9C6-FAC9-4191-A936-FB59B15A07B7}" type="slidenum">
              <a:rPr lang="en-US" smtClean="0"/>
              <a:t>12</a:t>
            </a:fld>
            <a:endParaRPr lang="en-US"/>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2984" y="2730314"/>
            <a:ext cx="3365649" cy="336568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9748" y="2303584"/>
            <a:ext cx="4189852" cy="3913926"/>
          </a:xfrm>
          <a:prstGeom prst="rect">
            <a:avLst/>
          </a:prstGeom>
          <a:gradFill>
            <a:gsLst>
              <a:gs pos="0">
                <a:srgbClr val="FFFFFF"/>
              </a:gs>
              <a:gs pos="100000">
                <a:srgbClr val="FFFFFF"/>
              </a:gs>
            </a:gsLst>
            <a:lin ang="5400000"/>
          </a:gradFill>
          <a:ln>
            <a:noFill/>
          </a:ln>
        </p:spPr>
      </p:pic>
      <p:cxnSp>
        <p:nvCxnSpPr>
          <p:cNvPr id="7" name="Straight Arrow Connector 6"/>
          <p:cNvCxnSpPr/>
          <p:nvPr/>
        </p:nvCxnSpPr>
        <p:spPr>
          <a:xfrm>
            <a:off x="3962400" y="2209800"/>
            <a:ext cx="1222131"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09600" y="6179654"/>
            <a:ext cx="4419600" cy="297346"/>
          </a:xfrm>
          <a:prstGeom prst="rect">
            <a:avLst/>
          </a:prstGeom>
          <a:noFill/>
          <a:ln>
            <a:noFill/>
          </a:ln>
        </p:spPr>
        <p:txBody>
          <a:bodyPr vert="horz" wrap="square" lIns="90000" tIns="45000" rIns="90000" bIns="45000" anchorCtr="0" compatLnSpc="0">
            <a:spAutoFit/>
          </a:bodyPr>
          <a:lstStyle/>
          <a:p>
            <a:pPr marL="0" marR="0" lvl="0" indent="0" algn="l" rtl="0" hangingPunct="0">
              <a:lnSpc>
                <a:spcPct val="100000"/>
              </a:lnSpc>
              <a:spcBef>
                <a:spcPts val="0"/>
              </a:spcBef>
              <a:spcAft>
                <a:spcPts val="0"/>
              </a:spcAft>
              <a:buNone/>
              <a:tabLst/>
            </a:pPr>
            <a:r>
              <a:rPr lang="en-US" sz="1400" b="0" u="none" strike="noStrike" kern="1200" dirty="0" smtClean="0">
                <a:ln>
                  <a:noFill/>
                </a:ln>
                <a:latin typeface="Liberation Sans" pitchFamily="18"/>
                <a:ea typeface="WenQuanYi Micro Hei" pitchFamily="2"/>
                <a:cs typeface="Nachlieli CLM" pitchFamily="2"/>
              </a:rPr>
              <a:t>Holczer+2007, IRAS 13349+2438, 300ks HETGS</a:t>
            </a:r>
            <a:endParaRPr lang="en-US" sz="1400" b="0" u="none" strike="noStrike" kern="1200" dirty="0">
              <a:ln>
                <a:noFill/>
              </a:ln>
              <a:latin typeface="Liberation Sans" pitchFamily="18"/>
              <a:ea typeface="WenQuanYi Micro Hei" pitchFamily="2"/>
              <a:cs typeface="Nachlieli CLM" pitchFamily="2"/>
            </a:endParaRPr>
          </a:p>
        </p:txBody>
      </p:sp>
      <p:sp>
        <p:nvSpPr>
          <p:cNvPr id="13" name="TextBox 12"/>
          <p:cNvSpPr txBox="1"/>
          <p:nvPr/>
        </p:nvSpPr>
        <p:spPr>
          <a:xfrm>
            <a:off x="5364433" y="2423692"/>
            <a:ext cx="495300" cy="369332"/>
          </a:xfrm>
          <a:prstGeom prst="rect">
            <a:avLst/>
          </a:prstGeom>
          <a:noFill/>
        </p:spPr>
        <p:txBody>
          <a:bodyPr wrap="square" rtlCol="0">
            <a:spAutoFit/>
          </a:bodyPr>
          <a:lstStyle/>
          <a:p>
            <a:r>
              <a:rPr lang="en-US" dirty="0" smtClean="0"/>
              <a:t>Ion</a:t>
            </a:r>
            <a:endParaRPr lang="en-US" dirty="0"/>
          </a:p>
        </p:txBody>
      </p:sp>
      <mc:AlternateContent xmlns:mc="http://schemas.openxmlformats.org/markup-compatibility/2006" xmlns:a14="http://schemas.microsoft.com/office/drawing/2010/main">
        <mc:Choice Requires="a14">
          <p:sp>
            <p:nvSpPr>
              <p:cNvPr id="14" name="TextBox 13"/>
              <p:cNvSpPr txBox="1"/>
              <p:nvPr/>
            </p:nvSpPr>
            <p:spPr>
              <a:xfrm>
                <a:off x="7162800" y="2382660"/>
                <a:ext cx="1905000" cy="369332"/>
              </a:xfrm>
              <a:prstGeom prst="rect">
                <a:avLst/>
              </a:prstGeom>
              <a:noFill/>
            </p:spPr>
            <p:txBody>
              <a:bodyPr wrap="square" rtlCol="0">
                <a:spAutoFit/>
              </a:bodyPr>
              <a:lstStyle/>
              <a:p>
                <a14:m>
                  <m:oMath xmlns:m="http://schemas.openxmlformats.org/officeDocument/2006/math">
                    <m:sSub>
                      <m:sSubPr>
                        <m:ctrlPr>
                          <a:rPr lang="en-US" i="1" smtClean="0">
                            <a:latin typeface="Cambria Math"/>
                          </a:rPr>
                        </m:ctrlPr>
                      </m:sSubPr>
                      <m:e>
                        <m:r>
                          <a:rPr lang="en-US" b="0" i="1" smtClean="0">
                            <a:latin typeface="Cambria Math"/>
                          </a:rPr>
                          <m:t>𝑁</m:t>
                        </m:r>
                      </m:e>
                      <m:sub>
                        <m:r>
                          <m:rPr>
                            <m:sty m:val="p"/>
                          </m:rPr>
                          <a:rPr lang="en-US" b="0" i="0" smtClean="0">
                            <a:latin typeface="Cambria Math"/>
                          </a:rPr>
                          <m:t>ion</m:t>
                        </m:r>
                      </m:sub>
                    </m:sSub>
                    <m:r>
                      <a:rPr lang="en-US" b="0" i="1" smtClean="0">
                        <a:latin typeface="Cambria Math"/>
                      </a:rPr>
                      <m:t>/</m:t>
                    </m:r>
                    <m:sSup>
                      <m:sSupPr>
                        <m:ctrlPr>
                          <a:rPr lang="en-US" b="0" i="1" smtClean="0">
                            <a:latin typeface="Cambria Math"/>
                          </a:rPr>
                        </m:ctrlPr>
                      </m:sSupPr>
                      <m:e>
                        <m:r>
                          <a:rPr lang="en-US" b="0" i="1" smtClean="0">
                            <a:latin typeface="Cambria Math"/>
                          </a:rPr>
                          <m:t>10</m:t>
                        </m:r>
                      </m:e>
                      <m:sup>
                        <m:r>
                          <a:rPr lang="en-US" b="0" i="1" smtClean="0">
                            <a:latin typeface="Cambria Math"/>
                          </a:rPr>
                          <m:t>16</m:t>
                        </m:r>
                      </m:sup>
                    </m:sSup>
                  </m:oMath>
                </a14:m>
                <a:r>
                  <a:rPr lang="en-US" dirty="0" smtClean="0"/>
                  <a:t> </a:t>
                </a:r>
                <a14:m>
                  <m:oMath xmlns:m="http://schemas.openxmlformats.org/officeDocument/2006/math">
                    <m:sSup>
                      <m:sSupPr>
                        <m:ctrlPr>
                          <a:rPr lang="en-US" b="0" i="1" dirty="0" smtClean="0">
                            <a:latin typeface="Cambria Math"/>
                          </a:rPr>
                        </m:ctrlPr>
                      </m:sSupPr>
                      <m:e>
                        <m:r>
                          <m:rPr>
                            <m:sty m:val="p"/>
                          </m:rPr>
                          <a:rPr lang="en-US" b="0" i="0" dirty="0" smtClean="0">
                            <a:latin typeface="Cambria Math"/>
                          </a:rPr>
                          <m:t>cm</m:t>
                        </m:r>
                      </m:e>
                      <m:sup>
                        <m:r>
                          <a:rPr lang="en-US" b="0" i="0" dirty="0" smtClean="0">
                            <a:latin typeface="Cambria Math"/>
                          </a:rPr>
                          <m:t>−</m:t>
                        </m:r>
                        <m:r>
                          <a:rPr lang="en-US" b="0" i="0" dirty="0" smtClean="0">
                            <a:latin typeface="Cambria Math"/>
                          </a:rPr>
                          <m:t>2</m:t>
                        </m:r>
                      </m:sup>
                    </m:sSup>
                  </m:oMath>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7162800" y="2382660"/>
                <a:ext cx="1905000" cy="369332"/>
              </a:xfrm>
              <a:prstGeom prst="rect">
                <a:avLst/>
              </a:prstGeom>
              <a:blipFill rotWithShape="1">
                <a:blip r:embed="rId6"/>
                <a:stretch>
                  <a:fillRect b="-13333"/>
                </a:stretch>
              </a:blipFill>
            </p:spPr>
            <p:txBody>
              <a:bodyPr/>
              <a:lstStyle/>
              <a:p>
                <a:r>
                  <a:rPr lang="en-US">
                    <a:noFill/>
                  </a:rPr>
                  <a:t> </a:t>
                </a:r>
              </a:p>
            </p:txBody>
          </p:sp>
        </mc:Fallback>
      </mc:AlternateContent>
      <p:sp>
        <p:nvSpPr>
          <p:cNvPr id="20" name="TextBox 19"/>
          <p:cNvSpPr txBox="1"/>
          <p:nvPr/>
        </p:nvSpPr>
        <p:spPr>
          <a:xfrm>
            <a:off x="1295400" y="1981200"/>
            <a:ext cx="2076636" cy="400110"/>
          </a:xfrm>
          <a:prstGeom prst="rect">
            <a:avLst/>
          </a:prstGeom>
          <a:noFill/>
        </p:spPr>
        <p:txBody>
          <a:bodyPr wrap="square" rtlCol="1">
            <a:spAutoFit/>
          </a:bodyPr>
          <a:lstStyle/>
          <a:p>
            <a:pPr algn="l" rtl="0"/>
            <a:r>
              <a:rPr lang="en-US" sz="2000" u="sng" dirty="0" smtClean="0"/>
              <a:t>X-ray Spectrum:</a:t>
            </a:r>
            <a:endParaRPr lang="he-IL" sz="2000" u="sng" dirty="0"/>
          </a:p>
        </p:txBody>
      </p:sp>
      <mc:AlternateContent xmlns:mc="http://schemas.openxmlformats.org/markup-compatibility/2006" xmlns:a14="http://schemas.microsoft.com/office/drawing/2010/main">
        <mc:Choice Requires="a14">
          <p:sp>
            <p:nvSpPr>
              <p:cNvPr id="21" name="TextBox 20"/>
              <p:cNvSpPr txBox="1"/>
              <p:nvPr/>
            </p:nvSpPr>
            <p:spPr>
              <a:xfrm>
                <a:off x="5181600" y="1981200"/>
                <a:ext cx="3886200" cy="407099"/>
              </a:xfrm>
              <a:prstGeom prst="rect">
                <a:avLst/>
              </a:prstGeom>
              <a:noFill/>
            </p:spPr>
            <p:txBody>
              <a:bodyPr wrap="square" rtlCol="1">
                <a:spAutoFit/>
              </a:bodyPr>
              <a:lstStyle/>
              <a:p>
                <a:pPr algn="l" rtl="0"/>
                <a:r>
                  <a:rPr lang="en-US" sz="2000" u="sng" dirty="0" smtClean="0"/>
                  <a:t>Column densities </a:t>
                </a:r>
                <a14:m>
                  <m:oMath xmlns:m="http://schemas.openxmlformats.org/officeDocument/2006/math">
                    <m:r>
                      <a:rPr lang="en-US" sz="2000" b="1" i="0" u="sng" smtClean="0">
                        <a:latin typeface="Cambria Math"/>
                      </a:rPr>
                      <m:t>(</m:t>
                    </m:r>
                    <m:sSup>
                      <m:sSupPr>
                        <m:ctrlPr>
                          <a:rPr lang="en-US" sz="2000" b="1" i="1" u="sng" smtClean="0">
                            <a:latin typeface="Cambria Math"/>
                          </a:rPr>
                        </m:ctrlPr>
                      </m:sSupPr>
                      <m:e>
                        <m:r>
                          <a:rPr lang="en-US" sz="2000" b="1" i="0" u="sng" smtClean="0">
                            <a:latin typeface="Cambria Math"/>
                          </a:rPr>
                          <m:t>𝐅𝐞</m:t>
                        </m:r>
                      </m:e>
                      <m:sup>
                        <m:r>
                          <a:rPr lang="en-US" sz="2000" b="1" i="0" u="sng" smtClean="0">
                            <a:latin typeface="Cambria Math"/>
                          </a:rPr>
                          <m:t>+</m:t>
                        </m:r>
                        <m:r>
                          <a:rPr lang="en-US" sz="2000" b="1" i="0" u="sng" smtClean="0">
                            <a:latin typeface="Cambria Math"/>
                          </a:rPr>
                          <m:t>𝟎</m:t>
                        </m:r>
                      </m:sup>
                    </m:sSup>
                    <m:r>
                      <a:rPr lang="en-US" sz="2000" b="1" i="0" u="sng" smtClean="0">
                        <a:latin typeface="Cambria Math"/>
                      </a:rPr>
                      <m:t>−</m:t>
                    </m:r>
                    <m:sSup>
                      <m:sSupPr>
                        <m:ctrlPr>
                          <a:rPr lang="en-US" sz="2000" b="1" i="1" u="sng" smtClean="0">
                            <a:latin typeface="Cambria Math"/>
                          </a:rPr>
                        </m:ctrlPr>
                      </m:sSupPr>
                      <m:e>
                        <m:r>
                          <a:rPr lang="en-US" sz="2000" b="1" i="0" u="sng" smtClean="0">
                            <a:latin typeface="Cambria Math"/>
                          </a:rPr>
                          <m:t>𝐅𝐞</m:t>
                        </m:r>
                      </m:e>
                      <m:sup>
                        <m:r>
                          <a:rPr lang="en-US" sz="2000" b="1" i="0" u="sng" smtClean="0">
                            <a:latin typeface="Cambria Math"/>
                          </a:rPr>
                          <m:t>+</m:t>
                        </m:r>
                        <m:r>
                          <a:rPr lang="en-US" sz="2000" b="1" i="0" u="sng" smtClean="0">
                            <a:latin typeface="Cambria Math"/>
                          </a:rPr>
                          <m:t>𝟐𝟑</m:t>
                        </m:r>
                      </m:sup>
                    </m:sSup>
                    <m:r>
                      <a:rPr lang="en-US" sz="2000" b="1" i="0" u="sng" smtClean="0">
                        <a:latin typeface="Cambria Math"/>
                      </a:rPr>
                      <m:t>)</m:t>
                    </m:r>
                  </m:oMath>
                </a14:m>
                <a:r>
                  <a:rPr lang="en-US" sz="2000" u="sng" dirty="0" smtClean="0"/>
                  <a:t>:</a:t>
                </a:r>
                <a:endParaRPr lang="he-IL" sz="2000" u="sng" dirty="0"/>
              </a:p>
            </p:txBody>
          </p:sp>
        </mc:Choice>
        <mc:Fallback xmlns="">
          <p:sp>
            <p:nvSpPr>
              <p:cNvPr id="21" name="TextBox 20"/>
              <p:cNvSpPr txBox="1">
                <a:spLocks noRot="1" noChangeAspect="1" noMove="1" noResize="1" noEditPoints="1" noAdjustHandles="1" noChangeArrowheads="1" noChangeShapeType="1" noTextEdit="1"/>
              </p:cNvSpPr>
              <p:nvPr/>
            </p:nvSpPr>
            <p:spPr>
              <a:xfrm>
                <a:off x="5181600" y="1981200"/>
                <a:ext cx="3886200" cy="407099"/>
              </a:xfrm>
              <a:prstGeom prst="rect">
                <a:avLst/>
              </a:prstGeom>
              <a:blipFill rotWithShape="1">
                <a:blip r:embed="rId7"/>
                <a:stretch>
                  <a:fillRect l="-1567" t="-4478" b="-26866"/>
                </a:stretch>
              </a:blipFill>
            </p:spPr>
            <p:txBody>
              <a:bodyPr/>
              <a:lstStyle/>
              <a:p>
                <a:r>
                  <a:rPr lang="en-US">
                    <a:noFill/>
                  </a:rPr>
                  <a:t> </a:t>
                </a:r>
              </a:p>
            </p:txBody>
          </p:sp>
        </mc:Fallback>
      </mc:AlternateContent>
      <p:sp>
        <p:nvSpPr>
          <p:cNvPr id="23" name="TextBox 22"/>
          <p:cNvSpPr txBox="1"/>
          <p:nvPr/>
        </p:nvSpPr>
        <p:spPr>
          <a:xfrm>
            <a:off x="228600" y="986135"/>
            <a:ext cx="3962400" cy="461665"/>
          </a:xfrm>
          <a:prstGeom prst="rect">
            <a:avLst/>
          </a:prstGeom>
          <a:noFill/>
          <a:ln>
            <a:solidFill>
              <a:schemeClr val="tx1"/>
            </a:solidFill>
          </a:ln>
        </p:spPr>
        <p:txBody>
          <a:bodyPr wrap="square" rtlCol="0">
            <a:spAutoFit/>
          </a:bodyPr>
          <a:lstStyle/>
          <a:p>
            <a:pPr algn="ctr" rtl="0"/>
            <a:r>
              <a:rPr lang="en-US" sz="2400" dirty="0" smtClean="0"/>
              <a:t>System: AGN X-ray absorbers</a:t>
            </a:r>
          </a:p>
        </p:txBody>
      </p:sp>
      <p:sp>
        <p:nvSpPr>
          <p:cNvPr id="18" name="Title 1"/>
          <p:cNvSpPr>
            <a:spLocks noGrp="1"/>
          </p:cNvSpPr>
          <p:nvPr>
            <p:ph type="title"/>
          </p:nvPr>
        </p:nvSpPr>
        <p:spPr>
          <a:xfrm>
            <a:off x="457200" y="-24"/>
            <a:ext cx="8229600" cy="1143000"/>
          </a:xfrm>
        </p:spPr>
        <p:txBody>
          <a:bodyPr>
            <a:noAutofit/>
          </a:bodyPr>
          <a:lstStyle/>
          <a:p>
            <a:r>
              <a:rPr lang="en-US" sz="3200" u="sng" dirty="0"/>
              <a:t>A Bigger </a:t>
            </a:r>
            <a:r>
              <a:rPr lang="en-US" sz="3200" b="1" i="1" u="sng" dirty="0"/>
              <a:t>Puzzle</a:t>
            </a:r>
            <a:r>
              <a:rPr lang="en-US" sz="3200" u="sng" dirty="0"/>
              <a:t>: </a:t>
            </a:r>
            <a:r>
              <a:rPr lang="en-US" sz="3200" u="sng" dirty="0" smtClean="0"/>
              <a:t>X-ray </a:t>
            </a:r>
            <a:r>
              <a:rPr lang="en-US" sz="3200" u="sng" dirty="0"/>
              <a:t>Lines</a:t>
            </a:r>
            <a:endParaRPr lang="he-IL" sz="3200" u="sng" dirty="0"/>
          </a:p>
        </p:txBody>
      </p:sp>
    </p:spTree>
    <p:custDataLst>
      <p:tags r:id="rId1"/>
    </p:custDataLst>
    <p:extLst>
      <p:ext uri="{BB962C8B-B14F-4D97-AF65-F5344CB8AC3E}">
        <p14:creationId xmlns:p14="http://schemas.microsoft.com/office/powerpoint/2010/main" val="3376501998"/>
      </p:ext>
    </p:extLst>
  </p:cSld>
  <p:clrMapOvr>
    <a:masterClrMapping/>
  </p:clrMapOvr>
  <mc:AlternateContent xmlns:mc="http://schemas.openxmlformats.org/markup-compatibility/2006" xmlns:p14="http://schemas.microsoft.com/office/powerpoint/2010/main">
    <mc:Choice Requires="p14">
      <p:transition spd="slow" p14:dur="2000" advTm="81527"/>
    </mc:Choice>
    <mc:Fallback xmlns="">
      <p:transition spd="slow" advTm="8152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de-DE" smtClean="0"/>
              <a:t>Jonathan Stern, MPIA</a:t>
            </a:r>
            <a:endParaRPr lang="en-US"/>
          </a:p>
        </p:txBody>
      </p:sp>
      <p:sp>
        <p:nvSpPr>
          <p:cNvPr id="5" name="Footer Placeholder 4"/>
          <p:cNvSpPr>
            <a:spLocks noGrp="1"/>
          </p:cNvSpPr>
          <p:nvPr>
            <p:ph type="ftr" sz="quarter" idx="11"/>
          </p:nvPr>
        </p:nvSpPr>
        <p:spPr/>
        <p:txBody>
          <a:bodyPr/>
          <a:lstStyle/>
          <a:p>
            <a:r>
              <a:rPr lang="en-US" dirty="0"/>
              <a:t>3. A puzzle</a:t>
            </a:r>
          </a:p>
        </p:txBody>
      </p:sp>
      <p:sp>
        <p:nvSpPr>
          <p:cNvPr id="6" name="Slide Number Placeholder 5"/>
          <p:cNvSpPr>
            <a:spLocks noGrp="1"/>
          </p:cNvSpPr>
          <p:nvPr>
            <p:ph type="sldNum" sz="quarter" idx="12"/>
          </p:nvPr>
        </p:nvSpPr>
        <p:spPr/>
        <p:txBody>
          <a:bodyPr/>
          <a:lstStyle/>
          <a:p>
            <a:fld id="{6A89B9C6-FAC9-4191-A936-FB59B15A07B7}" type="slidenum">
              <a:rPr lang="en-US" smtClean="0"/>
              <a:t>13</a:t>
            </a:fld>
            <a:endParaRPr lang="en-US" dirty="0"/>
          </a:p>
        </p:txBody>
      </p:sp>
      <p:pic>
        <p:nvPicPr>
          <p:cNvPr id="24" name="Picture 2"/>
          <p:cNvPicPr>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57600" y="1143000"/>
            <a:ext cx="5486400" cy="3657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 name="Picture 24"/>
          <p:cNvPicPr preferRelativeResize="0">
            <a:picLocks/>
          </p:cNvPicPr>
          <p:nvPr/>
        </p:nvPicPr>
        <p:blipFill>
          <a:blip r:embed="rId4">
            <a:extLst>
              <a:ext uri="{28A0092B-C50C-407E-A947-70E740481C1C}">
                <a14:useLocalDpi xmlns:a14="http://schemas.microsoft.com/office/drawing/2010/main" val="0"/>
              </a:ext>
            </a:extLst>
          </a:blip>
          <a:stretch>
            <a:fillRect/>
          </a:stretch>
        </p:blipFill>
        <p:spPr>
          <a:xfrm>
            <a:off x="3657600" y="1143000"/>
            <a:ext cx="5486400" cy="3657600"/>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49" y="2806514"/>
            <a:ext cx="3365649" cy="3365686"/>
          </a:xfrm>
          <a:prstGeom prst="rect">
            <a:avLst/>
          </a:prstGeom>
        </p:spPr>
      </p:pic>
      <p:sp>
        <p:nvSpPr>
          <p:cNvPr id="32" name="TextBox 31"/>
          <p:cNvSpPr txBox="1"/>
          <p:nvPr/>
        </p:nvSpPr>
        <p:spPr>
          <a:xfrm>
            <a:off x="241449" y="2499892"/>
            <a:ext cx="495300" cy="369332"/>
          </a:xfrm>
          <a:prstGeom prst="rect">
            <a:avLst/>
          </a:prstGeom>
          <a:noFill/>
        </p:spPr>
        <p:txBody>
          <a:bodyPr wrap="square" rtlCol="0">
            <a:spAutoFit/>
          </a:bodyPr>
          <a:lstStyle/>
          <a:p>
            <a:r>
              <a:rPr lang="en-US" dirty="0" smtClean="0"/>
              <a:t>Ion</a:t>
            </a:r>
            <a:endParaRPr lang="en-US" dirty="0"/>
          </a:p>
        </p:txBody>
      </p:sp>
      <p:cxnSp>
        <p:nvCxnSpPr>
          <p:cNvPr id="19" name="Straight Arrow Connector 18"/>
          <p:cNvCxnSpPr/>
          <p:nvPr/>
        </p:nvCxnSpPr>
        <p:spPr>
          <a:xfrm>
            <a:off x="3124200" y="3962400"/>
            <a:ext cx="381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p:cNvSpPr txBox="1"/>
              <p:nvPr/>
            </p:nvSpPr>
            <p:spPr>
              <a:xfrm>
                <a:off x="1828800" y="2458860"/>
                <a:ext cx="1905000" cy="369332"/>
              </a:xfrm>
              <a:prstGeom prst="rect">
                <a:avLst/>
              </a:prstGeom>
              <a:noFill/>
            </p:spPr>
            <p:txBody>
              <a:bodyPr wrap="square" rtlCol="0">
                <a:spAutoFit/>
              </a:bodyPr>
              <a:lstStyle/>
              <a:p>
                <a14:m>
                  <m:oMath xmlns:m="http://schemas.openxmlformats.org/officeDocument/2006/math">
                    <m:sSub>
                      <m:sSubPr>
                        <m:ctrlPr>
                          <a:rPr lang="en-US" i="1" smtClean="0">
                            <a:latin typeface="Cambria Math"/>
                          </a:rPr>
                        </m:ctrlPr>
                      </m:sSubPr>
                      <m:e>
                        <m:r>
                          <a:rPr lang="en-US" b="0" i="1" smtClean="0">
                            <a:latin typeface="Cambria Math"/>
                          </a:rPr>
                          <m:t>𝑁</m:t>
                        </m:r>
                      </m:e>
                      <m:sub>
                        <m:r>
                          <m:rPr>
                            <m:sty m:val="p"/>
                          </m:rPr>
                          <a:rPr lang="en-US" b="0" i="0" smtClean="0">
                            <a:latin typeface="Cambria Math"/>
                          </a:rPr>
                          <m:t>ion</m:t>
                        </m:r>
                      </m:sub>
                    </m:sSub>
                    <m:r>
                      <a:rPr lang="en-US" b="0" i="1" smtClean="0">
                        <a:latin typeface="Cambria Math"/>
                      </a:rPr>
                      <m:t>/</m:t>
                    </m:r>
                    <m:sSup>
                      <m:sSupPr>
                        <m:ctrlPr>
                          <a:rPr lang="en-US" b="0" i="1" smtClean="0">
                            <a:latin typeface="Cambria Math"/>
                          </a:rPr>
                        </m:ctrlPr>
                      </m:sSupPr>
                      <m:e>
                        <m:r>
                          <a:rPr lang="en-US" b="0" i="1" smtClean="0">
                            <a:latin typeface="Cambria Math"/>
                          </a:rPr>
                          <m:t>10</m:t>
                        </m:r>
                      </m:e>
                      <m:sup>
                        <m:r>
                          <a:rPr lang="en-US" b="0" i="1" smtClean="0">
                            <a:latin typeface="Cambria Math"/>
                          </a:rPr>
                          <m:t>16</m:t>
                        </m:r>
                      </m:sup>
                    </m:sSup>
                  </m:oMath>
                </a14:m>
                <a:r>
                  <a:rPr lang="en-US" dirty="0" smtClean="0"/>
                  <a:t> </a:t>
                </a:r>
                <a14:m>
                  <m:oMath xmlns:m="http://schemas.openxmlformats.org/officeDocument/2006/math">
                    <m:sSup>
                      <m:sSupPr>
                        <m:ctrlPr>
                          <a:rPr lang="en-US" b="0" i="1" dirty="0" smtClean="0">
                            <a:latin typeface="Cambria Math"/>
                          </a:rPr>
                        </m:ctrlPr>
                      </m:sSupPr>
                      <m:e>
                        <m:r>
                          <m:rPr>
                            <m:sty m:val="p"/>
                          </m:rPr>
                          <a:rPr lang="en-US" b="0" i="0" dirty="0" smtClean="0">
                            <a:latin typeface="Cambria Math"/>
                          </a:rPr>
                          <m:t>cm</m:t>
                        </m:r>
                      </m:e>
                      <m:sup>
                        <m:r>
                          <a:rPr lang="en-US" b="0" i="0" dirty="0" smtClean="0">
                            <a:latin typeface="Cambria Math"/>
                          </a:rPr>
                          <m:t>−</m:t>
                        </m:r>
                        <m:r>
                          <a:rPr lang="en-US" b="0" i="0" dirty="0" smtClean="0">
                            <a:latin typeface="Cambria Math"/>
                          </a:rPr>
                          <m:t>2</m:t>
                        </m:r>
                      </m:sup>
                    </m:sSup>
                  </m:oMath>
                </a14:m>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1828800" y="2458860"/>
                <a:ext cx="1905000" cy="369332"/>
              </a:xfrm>
              <a:prstGeom prst="rect">
                <a:avLst/>
              </a:prstGeom>
              <a:blipFill rotWithShape="1">
                <a:blip r:embed="rId8"/>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0" y="2064198"/>
                <a:ext cx="3886200" cy="375552"/>
              </a:xfrm>
              <a:prstGeom prst="rect">
                <a:avLst/>
              </a:prstGeom>
              <a:noFill/>
            </p:spPr>
            <p:txBody>
              <a:bodyPr wrap="square" rtlCol="1">
                <a:spAutoFit/>
              </a:bodyPr>
              <a:lstStyle/>
              <a:p>
                <a:pPr algn="l" rtl="0"/>
                <a:r>
                  <a:rPr lang="en-US" dirty="0"/>
                  <a:t> </a:t>
                </a:r>
                <a:r>
                  <a:rPr lang="en-US" dirty="0" smtClean="0"/>
                  <a:t>   </a:t>
                </a:r>
                <a:r>
                  <a:rPr lang="en-US" u="sng" dirty="0" smtClean="0"/>
                  <a:t>Column densities </a:t>
                </a:r>
                <a14:m>
                  <m:oMath xmlns:m="http://schemas.openxmlformats.org/officeDocument/2006/math">
                    <m:r>
                      <a:rPr lang="en-US" b="1" i="0" u="sng" smtClean="0">
                        <a:latin typeface="Cambria Math"/>
                      </a:rPr>
                      <m:t>(</m:t>
                    </m:r>
                    <m:sSup>
                      <m:sSupPr>
                        <m:ctrlPr>
                          <a:rPr lang="en-US" b="1" i="1" u="sng" smtClean="0">
                            <a:latin typeface="Cambria Math"/>
                          </a:rPr>
                        </m:ctrlPr>
                      </m:sSupPr>
                      <m:e>
                        <m:r>
                          <a:rPr lang="en-US" b="1" i="0" u="sng" smtClean="0">
                            <a:latin typeface="Cambria Math"/>
                          </a:rPr>
                          <m:t>𝐅𝐞</m:t>
                        </m:r>
                      </m:e>
                      <m:sup>
                        <m:r>
                          <a:rPr lang="en-US" b="1" i="0" u="sng" smtClean="0">
                            <a:latin typeface="Cambria Math"/>
                          </a:rPr>
                          <m:t>+</m:t>
                        </m:r>
                        <m:r>
                          <a:rPr lang="en-US" b="1" i="0" u="sng" smtClean="0">
                            <a:latin typeface="Cambria Math"/>
                          </a:rPr>
                          <m:t>𝟎</m:t>
                        </m:r>
                      </m:sup>
                    </m:sSup>
                    <m:r>
                      <a:rPr lang="en-US" b="1" i="0" u="sng" smtClean="0">
                        <a:latin typeface="Cambria Math"/>
                      </a:rPr>
                      <m:t>−</m:t>
                    </m:r>
                    <m:sSup>
                      <m:sSupPr>
                        <m:ctrlPr>
                          <a:rPr lang="en-US" b="1" i="1" u="sng" smtClean="0">
                            <a:latin typeface="Cambria Math"/>
                          </a:rPr>
                        </m:ctrlPr>
                      </m:sSupPr>
                      <m:e>
                        <m:r>
                          <a:rPr lang="en-US" b="1" i="0" u="sng" smtClean="0">
                            <a:latin typeface="Cambria Math"/>
                          </a:rPr>
                          <m:t>𝐅𝐞</m:t>
                        </m:r>
                      </m:e>
                      <m:sup>
                        <m:r>
                          <a:rPr lang="en-US" b="1" i="0" u="sng" smtClean="0">
                            <a:latin typeface="Cambria Math"/>
                          </a:rPr>
                          <m:t>+</m:t>
                        </m:r>
                        <m:r>
                          <a:rPr lang="en-US" b="1" i="0" u="sng" smtClean="0">
                            <a:latin typeface="Cambria Math"/>
                          </a:rPr>
                          <m:t>𝟐𝟑</m:t>
                        </m:r>
                      </m:sup>
                    </m:sSup>
                    <m:r>
                      <a:rPr lang="en-US" b="1" i="0" u="sng" smtClean="0">
                        <a:latin typeface="Cambria Math"/>
                      </a:rPr>
                      <m:t>)</m:t>
                    </m:r>
                  </m:oMath>
                </a14:m>
                <a:r>
                  <a:rPr lang="en-US" u="sng" dirty="0" smtClean="0"/>
                  <a:t>:</a:t>
                </a:r>
                <a:endParaRPr lang="he-IL" u="sng" dirty="0"/>
              </a:p>
            </p:txBody>
          </p:sp>
        </mc:Choice>
        <mc:Fallback xmlns="">
          <p:sp>
            <p:nvSpPr>
              <p:cNvPr id="34" name="TextBox 33"/>
              <p:cNvSpPr txBox="1">
                <a:spLocks noRot="1" noChangeAspect="1" noMove="1" noResize="1" noEditPoints="1" noAdjustHandles="1" noChangeArrowheads="1" noChangeShapeType="1" noTextEdit="1"/>
              </p:cNvSpPr>
              <p:nvPr/>
            </p:nvSpPr>
            <p:spPr>
              <a:xfrm>
                <a:off x="0" y="2064198"/>
                <a:ext cx="3886200" cy="375552"/>
              </a:xfrm>
              <a:prstGeom prst="rect">
                <a:avLst/>
              </a:prstGeom>
              <a:blipFill rotWithShape="1">
                <a:blip r:embed="rId9"/>
                <a:stretch>
                  <a:fillRect t="-6557" b="-26230"/>
                </a:stretch>
              </a:blipFill>
            </p:spPr>
            <p:txBody>
              <a:bodyPr/>
              <a:lstStyle/>
              <a:p>
                <a:r>
                  <a:rPr lang="en-US">
                    <a:noFill/>
                  </a:rPr>
                  <a:t> </a:t>
                </a:r>
              </a:p>
            </p:txBody>
          </p:sp>
        </mc:Fallback>
      </mc:AlternateContent>
      <p:sp>
        <p:nvSpPr>
          <p:cNvPr id="16" name="Title 1"/>
          <p:cNvSpPr>
            <a:spLocks noGrp="1"/>
          </p:cNvSpPr>
          <p:nvPr>
            <p:ph type="title"/>
          </p:nvPr>
        </p:nvSpPr>
        <p:spPr>
          <a:xfrm>
            <a:off x="457200" y="-24"/>
            <a:ext cx="8229600" cy="838224"/>
          </a:xfrm>
        </p:spPr>
        <p:txBody>
          <a:bodyPr>
            <a:noAutofit/>
          </a:bodyPr>
          <a:lstStyle/>
          <a:p>
            <a:r>
              <a:rPr lang="en-US" sz="3200" u="sng" dirty="0"/>
              <a:t>A Bigger </a:t>
            </a:r>
            <a:r>
              <a:rPr lang="en-US" sz="3200" b="1" i="1" u="sng" dirty="0"/>
              <a:t>Puzzle</a:t>
            </a:r>
            <a:r>
              <a:rPr lang="en-US" sz="3200" u="sng" dirty="0"/>
              <a:t>: X-ray Lines</a:t>
            </a:r>
            <a:endParaRPr lang="he-IL" sz="3200" u="sng" dirty="0"/>
          </a:p>
        </p:txBody>
      </p:sp>
      <mc:AlternateContent xmlns:mc="http://schemas.openxmlformats.org/markup-compatibility/2006" xmlns:a14="http://schemas.microsoft.com/office/drawing/2010/main">
        <mc:Choice Requires="a14">
          <p:sp>
            <p:nvSpPr>
              <p:cNvPr id="3" name="Rectangle 2"/>
              <p:cNvSpPr/>
              <p:nvPr/>
            </p:nvSpPr>
            <p:spPr>
              <a:xfrm>
                <a:off x="3631954" y="4791616"/>
                <a:ext cx="4978646" cy="1532984"/>
              </a:xfrm>
              <a:prstGeom prst="rect">
                <a:avLst/>
              </a:prstGeom>
            </p:spPr>
            <p:txBody>
              <a:bodyPr wrap="square">
                <a:spAutoFit/>
              </a:bodyPr>
              <a:lstStyle/>
              <a:p>
                <a:pPr algn="ctr"/>
                <a:r>
                  <a:rPr lang="en-US" sz="2000" b="1" i="1" dirty="0" smtClean="0"/>
                  <a:t>8-10</a:t>
                </a:r>
                <a:r>
                  <a:rPr lang="en-US" sz="2000" b="1" i="1" dirty="0"/>
                  <a:t>(!)</a:t>
                </a:r>
                <a:r>
                  <a:rPr lang="en-US" sz="2000" i="1" dirty="0"/>
                  <a:t> free </a:t>
                </a:r>
                <a:r>
                  <a:rPr lang="en-US" sz="2000" i="1" dirty="0" smtClean="0"/>
                  <a:t>parameters with </a:t>
                </a:r>
                <a:r>
                  <a:rPr lang="en-US" sz="2000" i="1" dirty="0" err="1" smtClean="0"/>
                  <a:t>const</a:t>
                </a:r>
                <a:r>
                  <a:rPr lang="en-US" sz="2000" i="1" dirty="0" smtClean="0"/>
                  <a:t>-</a:t>
                </a:r>
                <a14:m>
                  <m:oMath xmlns:m="http://schemas.openxmlformats.org/officeDocument/2006/math">
                    <m:sSub>
                      <m:sSubPr>
                        <m:ctrlPr>
                          <a:rPr lang="en-US" sz="2000" b="0" i="1" smtClean="0">
                            <a:latin typeface="Cambria Math"/>
                          </a:rPr>
                        </m:ctrlPr>
                      </m:sSubPr>
                      <m:e>
                        <m:r>
                          <a:rPr lang="en-US" sz="2000" b="0" i="1" smtClean="0">
                            <a:latin typeface="Cambria Math"/>
                          </a:rPr>
                          <m:t>𝑛</m:t>
                        </m:r>
                      </m:e>
                      <m:sub>
                        <m:r>
                          <m:rPr>
                            <m:sty m:val="p"/>
                          </m:rPr>
                          <a:rPr lang="en-US" sz="2000" b="0" i="0" smtClean="0">
                            <a:latin typeface="Cambria Math"/>
                          </a:rPr>
                          <m:t>H</m:t>
                        </m:r>
                      </m:sub>
                    </m:sSub>
                    <m:r>
                      <a:rPr lang="en-US" sz="2000" b="0" i="1" smtClean="0">
                        <a:latin typeface="Cambria Math"/>
                      </a:rPr>
                      <m:t> </m:t>
                    </m:r>
                  </m:oMath>
                </a14:m>
                <a:r>
                  <a:rPr lang="en-US" sz="2000" dirty="0" smtClean="0"/>
                  <a:t>models</a:t>
                </a:r>
                <a:endParaRPr lang="en-US" dirty="0" smtClean="0"/>
              </a:p>
              <a:p>
                <a:pPr algn="ctr"/>
                <a:endParaRPr lang="en-US" sz="1100" dirty="0" smtClean="0"/>
              </a:p>
              <a:p>
                <a:pPr algn="ctr"/>
                <a:r>
                  <a:rPr lang="en-US" sz="2400" dirty="0" smtClean="0"/>
                  <a:t>So why do all objects have</a:t>
                </a:r>
              </a:p>
              <a:p>
                <a:pPr algn="ctr"/>
                <a14:m>
                  <m:oMath xmlns:m="http://schemas.openxmlformats.org/officeDocument/2006/math">
                    <m:f>
                      <m:fPr>
                        <m:ctrlPr>
                          <a:rPr lang="en-US" sz="2400" i="1">
                            <a:latin typeface="Cambria Math"/>
                          </a:rPr>
                        </m:ctrlPr>
                      </m:fPr>
                      <m:num>
                        <m:r>
                          <a:rPr lang="en-US" sz="2400" i="1">
                            <a:latin typeface="Cambria Math"/>
                          </a:rPr>
                          <m:t>𝑑𝑁</m:t>
                        </m:r>
                      </m:num>
                      <m:den>
                        <m:r>
                          <a:rPr lang="en-US" sz="2400" i="1">
                            <a:latin typeface="Cambria Math"/>
                          </a:rPr>
                          <m:t>𝑑</m:t>
                        </m:r>
                        <m:r>
                          <m:rPr>
                            <m:sty m:val="p"/>
                          </m:rPr>
                          <a:rPr lang="en-US" sz="2400">
                            <a:latin typeface="Cambria Math"/>
                          </a:rPr>
                          <m:t>log</m:t>
                        </m:r>
                        <m:r>
                          <a:rPr lang="en-US" sz="2400" i="1">
                            <a:latin typeface="Cambria Math"/>
                          </a:rPr>
                          <m:t> </m:t>
                        </m:r>
                        <m:r>
                          <a:rPr lang="en-US" sz="2400" i="1">
                            <a:latin typeface="Cambria Math"/>
                          </a:rPr>
                          <m:t>𝒰</m:t>
                        </m:r>
                      </m:den>
                    </m:f>
                    <m:r>
                      <a:rPr lang="en-US" sz="2400" i="1">
                        <a:latin typeface="Cambria Math"/>
                      </a:rPr>
                      <m:t>≈</m:t>
                    </m:r>
                    <m:sSup>
                      <m:sSupPr>
                        <m:ctrlPr>
                          <a:rPr lang="en-US" sz="2400" i="1">
                            <a:latin typeface="Cambria Math"/>
                          </a:rPr>
                        </m:ctrlPr>
                      </m:sSupPr>
                      <m:e>
                        <m:sSup>
                          <m:sSupPr>
                            <m:ctrlPr>
                              <a:rPr lang="en-US" sz="2400" i="1">
                                <a:latin typeface="Cambria Math"/>
                              </a:rPr>
                            </m:ctrlPr>
                          </m:sSupPr>
                          <m:e>
                            <m:r>
                              <a:rPr lang="en-US" sz="2400" i="1">
                                <a:latin typeface="Cambria Math"/>
                              </a:rPr>
                              <m:t>10</m:t>
                            </m:r>
                          </m:e>
                          <m:sup>
                            <m:r>
                              <a:rPr lang="en-US" sz="2400" i="1">
                                <a:latin typeface="Cambria Math"/>
                              </a:rPr>
                              <m:t>21</m:t>
                            </m:r>
                            <m:r>
                              <a:rPr lang="en-US" sz="2400" i="1">
                                <a:latin typeface="Cambria Math"/>
                              </a:rPr>
                              <m:t>.</m:t>
                            </m:r>
                            <m:r>
                              <a:rPr lang="en-US" sz="2400" i="1">
                                <a:latin typeface="Cambria Math"/>
                              </a:rPr>
                              <m:t>5</m:t>
                            </m:r>
                          </m:sup>
                        </m:sSup>
                        <m:r>
                          <a:rPr lang="en-US" sz="2400" i="1">
                            <a:latin typeface="Cambria Math"/>
                          </a:rPr>
                          <m:t>𝒰</m:t>
                        </m:r>
                      </m:e>
                      <m:sup>
                        <m:r>
                          <a:rPr lang="en-US" sz="2400" i="1">
                            <a:latin typeface="Cambria Math"/>
                          </a:rPr>
                          <m:t>0</m:t>
                        </m:r>
                        <m:r>
                          <a:rPr lang="en-US" sz="2400" i="1">
                            <a:latin typeface="Cambria Math"/>
                          </a:rPr>
                          <m:t>−</m:t>
                        </m:r>
                        <m:r>
                          <a:rPr lang="en-US" sz="2400" i="1">
                            <a:latin typeface="Cambria Math"/>
                          </a:rPr>
                          <m:t>0</m:t>
                        </m:r>
                        <m:r>
                          <a:rPr lang="en-US" sz="2400" i="1">
                            <a:latin typeface="Cambria Math"/>
                          </a:rPr>
                          <m:t>.</m:t>
                        </m:r>
                        <m:r>
                          <a:rPr lang="en-US" sz="2400" i="1">
                            <a:latin typeface="Cambria Math"/>
                          </a:rPr>
                          <m:t>4</m:t>
                        </m:r>
                      </m:sup>
                    </m:sSup>
                  </m:oMath>
                </a14:m>
                <a:r>
                  <a:rPr lang="en-US" sz="2400" dirty="0" smtClean="0"/>
                  <a:t>?</a:t>
                </a:r>
              </a:p>
            </p:txBody>
          </p:sp>
        </mc:Choice>
        <mc:Fallback xmlns="">
          <p:sp>
            <p:nvSpPr>
              <p:cNvPr id="3" name="Rectangle 2"/>
              <p:cNvSpPr>
                <a:spLocks noRot="1" noChangeAspect="1" noMove="1" noResize="1" noEditPoints="1" noAdjustHandles="1" noChangeArrowheads="1" noChangeShapeType="1" noTextEdit="1"/>
              </p:cNvSpPr>
              <p:nvPr/>
            </p:nvSpPr>
            <p:spPr>
              <a:xfrm>
                <a:off x="3631954" y="4791616"/>
                <a:ext cx="4978646" cy="1532984"/>
              </a:xfrm>
              <a:prstGeom prst="rect">
                <a:avLst/>
              </a:prstGeom>
              <a:blipFill rotWithShape="1">
                <a:blip r:embed="rId10"/>
                <a:stretch>
                  <a:fillRect l="-734" t="-1984" r="-490"/>
                </a:stretch>
              </a:blipFill>
            </p:spPr>
            <p:txBody>
              <a:bodyPr/>
              <a:lstStyle/>
              <a:p>
                <a:r>
                  <a:rPr lang="en-US">
                    <a:noFill/>
                  </a:rPr>
                  <a:t> </a:t>
                </a:r>
              </a:p>
            </p:txBody>
          </p:sp>
        </mc:Fallback>
      </mc:AlternateContent>
      <p:sp>
        <p:nvSpPr>
          <p:cNvPr id="28" name="TextBox 27"/>
          <p:cNvSpPr txBox="1"/>
          <p:nvPr/>
        </p:nvSpPr>
        <p:spPr>
          <a:xfrm>
            <a:off x="4191000" y="4340423"/>
            <a:ext cx="914400" cy="307777"/>
          </a:xfrm>
          <a:prstGeom prst="rect">
            <a:avLst/>
          </a:prstGeom>
          <a:solidFill>
            <a:schemeClr val="bg1"/>
          </a:solidFill>
        </p:spPr>
        <p:txBody>
          <a:bodyPr wrap="square" rtlCol="1">
            <a:spAutoFit/>
          </a:bodyPr>
          <a:lstStyle/>
          <a:p>
            <a:pPr algn="l" rtl="0"/>
            <a:r>
              <a:rPr lang="en-US" sz="1400" dirty="0" smtClean="0"/>
              <a:t>Behar+09</a:t>
            </a:r>
            <a:endParaRPr lang="he-IL" sz="1400" dirty="0"/>
          </a:p>
        </p:txBody>
      </p:sp>
      <p:sp>
        <p:nvSpPr>
          <p:cNvPr id="29" name="TextBox 28"/>
          <p:cNvSpPr txBox="1"/>
          <p:nvPr/>
        </p:nvSpPr>
        <p:spPr>
          <a:xfrm>
            <a:off x="228600" y="986135"/>
            <a:ext cx="3962400" cy="461665"/>
          </a:xfrm>
          <a:prstGeom prst="rect">
            <a:avLst/>
          </a:prstGeom>
          <a:noFill/>
          <a:ln>
            <a:solidFill>
              <a:schemeClr val="tx1"/>
            </a:solidFill>
          </a:ln>
        </p:spPr>
        <p:txBody>
          <a:bodyPr wrap="square" rtlCol="0">
            <a:spAutoFit/>
          </a:bodyPr>
          <a:lstStyle/>
          <a:p>
            <a:pPr algn="ctr" rtl="0"/>
            <a:r>
              <a:rPr lang="en-US" sz="2400" dirty="0" smtClean="0"/>
              <a:t>System: AGN X-ray absorbers</a:t>
            </a:r>
          </a:p>
        </p:txBody>
      </p:sp>
    </p:spTree>
    <p:custDataLst>
      <p:tags r:id="rId1"/>
    </p:custDataLst>
    <p:extLst>
      <p:ext uri="{BB962C8B-B14F-4D97-AF65-F5344CB8AC3E}">
        <p14:creationId xmlns:p14="http://schemas.microsoft.com/office/powerpoint/2010/main" val="2664549006"/>
      </p:ext>
    </p:extLst>
  </p:cSld>
  <p:clrMapOvr>
    <a:masterClrMapping/>
  </p:clrMapOvr>
  <mc:AlternateContent xmlns:mc="http://schemas.openxmlformats.org/markup-compatibility/2006" xmlns:p14="http://schemas.microsoft.com/office/powerpoint/2010/main">
    <mc:Choice Requires="p14">
      <p:transition spd="slow" p14:dur="2000" advTm="94416"/>
    </mc:Choice>
    <mc:Fallback xmlns="">
      <p:transition spd="slow" advTm="9441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19201"/>
                <a:ext cx="8610600" cy="4038600"/>
              </a:xfrm>
            </p:spPr>
            <p:txBody>
              <a:bodyPr>
                <a:noAutofit/>
              </a:bodyPr>
              <a:lstStyle/>
              <a:p>
                <a:pPr marL="0" indent="0">
                  <a:buNone/>
                </a:pPr>
                <a:r>
                  <a:rPr lang="en-US" sz="2400" u="sng" dirty="0" smtClean="0"/>
                  <a:t>Photoionized Gas Models:</a:t>
                </a:r>
                <a:r>
                  <a:rPr lang="en-US" sz="2400" dirty="0" smtClean="0"/>
                  <a:t> </a:t>
                </a:r>
              </a:p>
              <a:p>
                <a:pPr marL="0" indent="0">
                  <a:buNone/>
                </a:pPr>
                <a:r>
                  <a:rPr lang="en-US" sz="2000" b="1" i="1" dirty="0" smtClean="0"/>
                  <a:t>Independent</a:t>
                </a:r>
                <a:r>
                  <a:rPr lang="en-US" sz="2000" dirty="0" smtClean="0"/>
                  <a:t> free parameters - </a:t>
                </a:r>
                <a14:m>
                  <m:oMath xmlns:m="http://schemas.openxmlformats.org/officeDocument/2006/math">
                    <m:sSub>
                      <m:sSubPr>
                        <m:ctrlPr>
                          <a:rPr lang="en-US" sz="2000" b="0" i="1" smtClean="0">
                            <a:latin typeface="Cambria Math"/>
                          </a:rPr>
                        </m:ctrlPr>
                      </m:sSubPr>
                      <m:e>
                        <m:sSub>
                          <m:sSubPr>
                            <m:ctrlPr>
                              <a:rPr lang="en-US" sz="2000" b="0" i="1" smtClean="0">
                                <a:latin typeface="Cambria Math"/>
                              </a:rPr>
                            </m:ctrlPr>
                          </m:sSubPr>
                          <m:e>
                            <m:r>
                              <a:rPr lang="en-US" sz="2000" b="0" i="1" smtClean="0">
                                <a:latin typeface="Cambria Math"/>
                              </a:rPr>
                              <m:t>𝑛</m:t>
                            </m:r>
                          </m:e>
                          <m:sub>
                            <m:r>
                              <a:rPr lang="en-US" sz="2000" b="0" i="1" smtClean="0">
                                <a:latin typeface="Cambria Math"/>
                              </a:rPr>
                              <m:t>𝐻</m:t>
                            </m:r>
                          </m:sub>
                        </m:sSub>
                        <m:r>
                          <a:rPr lang="en-US" sz="2000" b="0" i="1" smtClean="0">
                            <a:latin typeface="Cambria Math"/>
                          </a:rPr>
                          <m:t>, </m:t>
                        </m:r>
                        <m:r>
                          <a:rPr lang="en-US" sz="2000" b="0" i="1" smtClean="0">
                            <a:latin typeface="Cambria Math"/>
                          </a:rPr>
                          <m:t>𝜙</m:t>
                        </m:r>
                      </m:e>
                      <m:sub>
                        <m:r>
                          <a:rPr lang="en-US" sz="2000" b="0" i="1" smtClean="0">
                            <a:latin typeface="Cambria Math"/>
                          </a:rPr>
                          <m:t>𝑖</m:t>
                        </m:r>
                      </m:sub>
                    </m:sSub>
                  </m:oMath>
                </a14:m>
                <a:endParaRPr lang="en-US" sz="2000" dirty="0" smtClean="0"/>
              </a:p>
              <a:p>
                <a:endParaRPr lang="en-US" sz="2400" dirty="0" smtClean="0"/>
              </a:p>
              <a:p>
                <a:pPr marL="0" indent="0">
                  <a:buNone/>
                </a:pPr>
                <a:r>
                  <a:rPr lang="en-US" sz="2400" u="sng" dirty="0" smtClean="0"/>
                  <a:t>The </a:t>
                </a:r>
                <a:r>
                  <a:rPr lang="en-US" sz="2400" b="1" i="1" u="sng" dirty="0" smtClean="0"/>
                  <a:t>Puzzle</a:t>
                </a:r>
                <a:r>
                  <a:rPr lang="en-US" sz="2400" u="sng" dirty="0" smtClean="0"/>
                  <a:t> </a:t>
                </a:r>
                <a:r>
                  <a:rPr lang="en-US" sz="1800" u="sng" dirty="0" smtClean="0"/>
                  <a:t>(BLR</a:t>
                </a:r>
                <a:r>
                  <a:rPr lang="en-US" sz="1800" u="sng" dirty="0"/>
                  <a:t>, </a:t>
                </a:r>
                <a:r>
                  <a:rPr lang="en-US" sz="1800" u="sng" dirty="0" smtClean="0"/>
                  <a:t>NLR)</a:t>
                </a:r>
                <a:r>
                  <a:rPr lang="en-US" sz="2400" u="sng" dirty="0" smtClean="0"/>
                  <a:t>:</a:t>
                </a:r>
              </a:p>
              <a:p>
                <a:pPr marL="0" indent="0">
                  <a:buNone/>
                </a:pPr>
                <a:r>
                  <a:rPr lang="en-US" sz="2000" dirty="0" smtClean="0"/>
                  <a:t>Optical line ratios: a dominant </a:t>
                </a:r>
                <a14:m>
                  <m:oMath xmlns:m="http://schemas.openxmlformats.org/officeDocument/2006/math">
                    <m:r>
                      <a:rPr lang="en-US" sz="2000" b="0" i="1" smtClean="0">
                        <a:latin typeface="Cambria Math"/>
                      </a:rPr>
                      <m:t>𝒰</m:t>
                    </m:r>
                    <m:r>
                      <a:rPr lang="en-US" sz="2000" b="0" i="1" smtClean="0">
                        <a:latin typeface="Cambria Math"/>
                      </a:rPr>
                      <m:t>≡</m:t>
                    </m:r>
                    <m:f>
                      <m:fPr>
                        <m:ctrlPr>
                          <a:rPr lang="en-US" sz="2000" b="0" i="1" smtClean="0">
                            <a:latin typeface="Cambria Math"/>
                          </a:rPr>
                        </m:ctrlPr>
                      </m:fPr>
                      <m:num>
                        <m:sSub>
                          <m:sSubPr>
                            <m:ctrlPr>
                              <a:rPr lang="en-US" sz="2000" b="0" i="1" smtClean="0">
                                <a:latin typeface="Cambria Math"/>
                              </a:rPr>
                            </m:ctrlPr>
                          </m:sSubPr>
                          <m:e>
                            <m:r>
                              <a:rPr lang="en-US" sz="2000" b="0" i="1" smtClean="0">
                                <a:latin typeface="Cambria Math"/>
                              </a:rPr>
                              <m:t>𝜙</m:t>
                            </m:r>
                          </m:e>
                          <m:sub>
                            <m:r>
                              <a:rPr lang="en-US" sz="2000" b="0" i="1" smtClean="0">
                                <a:latin typeface="Cambria Math"/>
                              </a:rPr>
                              <m:t>𝑖</m:t>
                            </m:r>
                          </m:sub>
                        </m:sSub>
                      </m:num>
                      <m:den>
                        <m:sSub>
                          <m:sSubPr>
                            <m:ctrlPr>
                              <a:rPr lang="en-US" sz="2000" b="0" i="1" smtClean="0">
                                <a:latin typeface="Cambria Math"/>
                              </a:rPr>
                            </m:ctrlPr>
                          </m:sSubPr>
                          <m:e>
                            <m:r>
                              <a:rPr lang="en-US" sz="2000" b="0" i="1" smtClean="0">
                                <a:latin typeface="Cambria Math"/>
                              </a:rPr>
                              <m:t>𝑛</m:t>
                            </m:r>
                          </m:e>
                          <m:sub>
                            <m:r>
                              <m:rPr>
                                <m:sty m:val="p"/>
                              </m:rPr>
                              <a:rPr lang="en-US" sz="2000" b="0" i="0" smtClean="0">
                                <a:latin typeface="Cambria Math"/>
                              </a:rPr>
                              <m:t>H</m:t>
                            </m:r>
                          </m:sub>
                        </m:sSub>
                        <m:r>
                          <a:rPr lang="en-US" sz="2000" b="0" i="1" smtClean="0">
                            <a:latin typeface="Cambria Math"/>
                          </a:rPr>
                          <m:t>𝑐</m:t>
                        </m:r>
                      </m:den>
                    </m:f>
                  </m:oMath>
                </a14:m>
                <a:endParaRPr lang="en-US" sz="2000" dirty="0"/>
              </a:p>
              <a:p>
                <a:pPr marL="0" indent="0" algn="ctr">
                  <a:buNone/>
                </a:pPr>
                <a14:m>
                  <m:oMath xmlns:m="http://schemas.openxmlformats.org/officeDocument/2006/math">
                    <m:r>
                      <a:rPr lang="en-US" sz="2400" b="0" i="1" smtClean="0">
                        <a:latin typeface="Cambria Math"/>
                      </a:rPr>
                      <m:t>→ </m:t>
                    </m:r>
                    <m:sSub>
                      <m:sSubPr>
                        <m:ctrlPr>
                          <a:rPr lang="en-US" sz="2400" i="1">
                            <a:latin typeface="Cambria Math"/>
                          </a:rPr>
                        </m:ctrlPr>
                      </m:sSubPr>
                      <m:e>
                        <m:r>
                          <a:rPr lang="en-US" sz="2400" b="0" i="1">
                            <a:latin typeface="Cambria Math"/>
                          </a:rPr>
                          <m:t>𝑛</m:t>
                        </m:r>
                      </m:e>
                      <m:sub>
                        <m:r>
                          <a:rPr lang="en-US" sz="2400" b="0" i="1">
                            <a:latin typeface="Cambria Math"/>
                          </a:rPr>
                          <m:t>𝐻</m:t>
                        </m:r>
                      </m:sub>
                    </m:sSub>
                  </m:oMath>
                </a14:m>
                <a:r>
                  <a:rPr lang="en-US" sz="2400" dirty="0" smtClean="0"/>
                  <a:t> </a:t>
                </a:r>
                <a:r>
                  <a:rPr lang="en-US" sz="2400" b="1" i="1" dirty="0" smtClean="0"/>
                  <a:t>not independent </a:t>
                </a:r>
                <a:r>
                  <a:rPr lang="en-US" sz="2400" dirty="0" smtClean="0"/>
                  <a:t>of </a:t>
                </a:r>
                <a14:m>
                  <m:oMath xmlns:m="http://schemas.openxmlformats.org/officeDocument/2006/math">
                    <m:sSub>
                      <m:sSubPr>
                        <m:ctrlPr>
                          <a:rPr lang="en-US" sz="2400" b="1" i="1">
                            <a:latin typeface="Cambria Math"/>
                          </a:rPr>
                        </m:ctrlPr>
                      </m:sSubPr>
                      <m:e>
                        <m:r>
                          <a:rPr lang="en-US" sz="2400" b="1" i="1">
                            <a:latin typeface="Cambria Math"/>
                          </a:rPr>
                          <m:t>𝝓</m:t>
                        </m:r>
                      </m:e>
                      <m:sub>
                        <m:r>
                          <a:rPr lang="en-US" sz="2400" b="1" i="1">
                            <a:latin typeface="Cambria Math"/>
                          </a:rPr>
                          <m:t>𝒊</m:t>
                        </m:r>
                      </m:sub>
                    </m:sSub>
                  </m:oMath>
                </a14:m>
                <a:endParaRPr lang="en-US" sz="2400" dirty="0" smtClean="0"/>
              </a:p>
              <a:p>
                <a:pPr marL="0" indent="0" algn="ctr">
                  <a:buNone/>
                </a:pPr>
                <a:endParaRPr lang="en-US" sz="2400" dirty="0"/>
              </a:p>
              <a:p>
                <a:pPr marL="0" indent="0">
                  <a:buNone/>
                </a:pPr>
                <a:r>
                  <a:rPr lang="en-US" sz="2400" dirty="0" smtClean="0"/>
                  <a:t>Including X-ray lines: a </a:t>
                </a:r>
                <a:r>
                  <a:rPr lang="en-US" sz="2400" b="1" dirty="0" smtClean="0"/>
                  <a:t>universal</a:t>
                </a:r>
                <a:r>
                  <a:rPr lang="en-US" sz="2400" dirty="0" smtClean="0"/>
                  <a:t> </a:t>
                </a:r>
                <a14:m>
                  <m:oMath xmlns:m="http://schemas.openxmlformats.org/officeDocument/2006/math">
                    <m:r>
                      <a:rPr lang="en-US" sz="2400" b="0" i="1" smtClean="0">
                        <a:latin typeface="Cambria Math"/>
                      </a:rPr>
                      <m:t>𝒰</m:t>
                    </m:r>
                  </m:oMath>
                </a14:m>
                <a:r>
                  <a:rPr lang="en-US" sz="2400" dirty="0" smtClean="0"/>
                  <a:t>-distribution</a:t>
                </a:r>
              </a:p>
              <a:p>
                <a:pPr marL="0" indent="0" algn="ctr">
                  <a:buNone/>
                </a:pPr>
                <a:r>
                  <a:rPr lang="en-US" sz="2400" dirty="0" smtClean="0"/>
                  <a:t> </a:t>
                </a:r>
                <a14:m>
                  <m:oMath xmlns:m="http://schemas.openxmlformats.org/officeDocument/2006/math">
                    <m:f>
                      <m:fPr>
                        <m:ctrlPr>
                          <a:rPr lang="en-US" sz="3600" b="0" i="1" smtClean="0">
                            <a:latin typeface="Cambria Math"/>
                          </a:rPr>
                        </m:ctrlPr>
                      </m:fPr>
                      <m:num>
                        <m:r>
                          <a:rPr lang="en-US" sz="3600" b="0" i="1" smtClean="0">
                            <a:latin typeface="Cambria Math"/>
                          </a:rPr>
                          <m:t>𝑑𝑁</m:t>
                        </m:r>
                      </m:num>
                      <m:den>
                        <m:r>
                          <a:rPr lang="en-US" sz="3600" b="0" i="1" smtClean="0">
                            <a:latin typeface="Cambria Math"/>
                          </a:rPr>
                          <m:t>𝑑</m:t>
                        </m:r>
                        <m:r>
                          <m:rPr>
                            <m:sty m:val="p"/>
                          </m:rPr>
                          <a:rPr lang="en-US" sz="3600" b="0" i="0" smtClean="0">
                            <a:latin typeface="Cambria Math"/>
                          </a:rPr>
                          <m:t>log</m:t>
                        </m:r>
                        <m:r>
                          <a:rPr lang="en-US" sz="3600" b="0" i="1" smtClean="0">
                            <a:latin typeface="Cambria Math"/>
                          </a:rPr>
                          <m:t> </m:t>
                        </m:r>
                        <m:r>
                          <a:rPr lang="en-US" sz="3600" b="0" i="1" smtClean="0">
                            <a:latin typeface="Cambria Math"/>
                          </a:rPr>
                          <m:t>𝒰</m:t>
                        </m:r>
                      </m:den>
                    </m:f>
                    <m:r>
                      <a:rPr lang="en-US" sz="3600" b="0" i="1" smtClean="0">
                        <a:latin typeface="Cambria Math"/>
                      </a:rPr>
                      <m:t>≈</m:t>
                    </m:r>
                    <m:sSup>
                      <m:sSupPr>
                        <m:ctrlPr>
                          <a:rPr lang="en-US" sz="3600" b="0" i="1" smtClean="0">
                            <a:latin typeface="Cambria Math"/>
                          </a:rPr>
                        </m:ctrlPr>
                      </m:sSupPr>
                      <m:e>
                        <m:sSup>
                          <m:sSupPr>
                            <m:ctrlPr>
                              <a:rPr lang="en-US" sz="3600" b="0" i="1" smtClean="0">
                                <a:latin typeface="Cambria Math"/>
                              </a:rPr>
                            </m:ctrlPr>
                          </m:sSupPr>
                          <m:e>
                            <m:r>
                              <a:rPr lang="en-US" sz="3600" b="0" i="1" smtClean="0">
                                <a:latin typeface="Cambria Math"/>
                              </a:rPr>
                              <m:t>10</m:t>
                            </m:r>
                          </m:e>
                          <m:sup>
                            <m:r>
                              <a:rPr lang="en-US" sz="3600" b="0" i="1" smtClean="0">
                                <a:latin typeface="Cambria Math"/>
                              </a:rPr>
                              <m:t>21</m:t>
                            </m:r>
                            <m:r>
                              <a:rPr lang="en-US" sz="3600" b="0" i="1" smtClean="0">
                                <a:latin typeface="Cambria Math"/>
                              </a:rPr>
                              <m:t>.</m:t>
                            </m:r>
                            <m:r>
                              <a:rPr lang="en-US" sz="3600" b="0" i="1" smtClean="0">
                                <a:latin typeface="Cambria Math"/>
                              </a:rPr>
                              <m:t>5</m:t>
                            </m:r>
                          </m:sup>
                        </m:sSup>
                        <m:r>
                          <a:rPr lang="en-US" sz="3600" b="0" i="1" smtClean="0">
                            <a:latin typeface="Cambria Math"/>
                          </a:rPr>
                          <m:t>𝒰</m:t>
                        </m:r>
                      </m:e>
                      <m:sup>
                        <m:r>
                          <a:rPr lang="en-US" sz="3600" b="0" i="1" smtClean="0">
                            <a:latin typeface="Cambria Math"/>
                          </a:rPr>
                          <m:t>0</m:t>
                        </m:r>
                        <m:r>
                          <a:rPr lang="en-US" sz="3600" b="0" i="1" smtClean="0">
                            <a:latin typeface="Cambria Math"/>
                          </a:rPr>
                          <m:t>−</m:t>
                        </m:r>
                        <m:r>
                          <a:rPr lang="en-US" sz="3600" b="0" i="1" smtClean="0">
                            <a:latin typeface="Cambria Math"/>
                          </a:rPr>
                          <m:t>0</m:t>
                        </m:r>
                        <m:r>
                          <a:rPr lang="en-US" sz="3600" b="0" i="1" smtClean="0">
                            <a:latin typeface="Cambria Math"/>
                          </a:rPr>
                          <m:t>.</m:t>
                        </m:r>
                        <m:r>
                          <a:rPr lang="en-US" sz="3600" b="0" i="1" smtClean="0">
                            <a:latin typeface="Cambria Math"/>
                          </a:rPr>
                          <m:t>4</m:t>
                        </m:r>
                      </m:sup>
                    </m:sSup>
                    <m:r>
                      <a:rPr lang="en-US" sz="3600" b="0" i="1" smtClean="0">
                        <a:latin typeface="Cambria Math"/>
                      </a:rPr>
                      <m:t> </m:t>
                    </m:r>
                  </m:oMath>
                </a14:m>
                <a:endParaRPr lang="en-US" sz="2400" dirty="0" smtClean="0"/>
              </a:p>
              <a:p>
                <a:pPr marL="0" indent="0">
                  <a:buNone/>
                </a:pPr>
                <a:endParaRPr lang="en-US" sz="20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19201"/>
                <a:ext cx="8610600" cy="4038600"/>
              </a:xfrm>
              <a:blipFill rotWithShape="1">
                <a:blip r:embed="rId2"/>
                <a:stretch>
                  <a:fillRect l="-1062" t="-1207" b="-13424"/>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de-DE" smtClean="0"/>
              <a:t>Jonathan Stern, MPIA</a:t>
            </a:r>
            <a:endParaRPr lang="en-US"/>
          </a:p>
        </p:txBody>
      </p:sp>
      <p:sp>
        <p:nvSpPr>
          <p:cNvPr id="5" name="Footer Placeholder 4"/>
          <p:cNvSpPr>
            <a:spLocks noGrp="1"/>
          </p:cNvSpPr>
          <p:nvPr>
            <p:ph type="ftr" sz="quarter" idx="11"/>
          </p:nvPr>
        </p:nvSpPr>
        <p:spPr/>
        <p:txBody>
          <a:bodyPr/>
          <a:lstStyle/>
          <a:p>
            <a:r>
              <a:rPr lang="en-US" dirty="0"/>
              <a:t>3. A puzzle</a:t>
            </a:r>
          </a:p>
        </p:txBody>
      </p:sp>
      <p:sp>
        <p:nvSpPr>
          <p:cNvPr id="6" name="Slide Number Placeholder 5"/>
          <p:cNvSpPr>
            <a:spLocks noGrp="1"/>
          </p:cNvSpPr>
          <p:nvPr>
            <p:ph type="sldNum" sz="quarter" idx="12"/>
          </p:nvPr>
        </p:nvSpPr>
        <p:spPr/>
        <p:txBody>
          <a:bodyPr/>
          <a:lstStyle/>
          <a:p>
            <a:fld id="{6A89B9C6-FAC9-4191-A936-FB59B15A07B7}" type="slidenum">
              <a:rPr lang="en-US" smtClean="0"/>
              <a:t>14</a:t>
            </a:fld>
            <a:endParaRPr lang="en-US"/>
          </a:p>
        </p:txBody>
      </p:sp>
      <p:sp>
        <p:nvSpPr>
          <p:cNvPr id="8" name="Title 1"/>
          <p:cNvSpPr>
            <a:spLocks noGrp="1"/>
          </p:cNvSpPr>
          <p:nvPr>
            <p:ph type="title"/>
          </p:nvPr>
        </p:nvSpPr>
        <p:spPr>
          <a:xfrm>
            <a:off x="228600" y="-24"/>
            <a:ext cx="8686800" cy="1143000"/>
          </a:xfrm>
        </p:spPr>
        <p:txBody>
          <a:bodyPr>
            <a:normAutofit/>
          </a:bodyPr>
          <a:lstStyle/>
          <a:p>
            <a:pPr rtl="0"/>
            <a:r>
              <a:rPr lang="en-US" sz="3600" u="sng" dirty="0" smtClean="0"/>
              <a:t>Mid-Summary: The </a:t>
            </a:r>
            <a:r>
              <a:rPr lang="en-US" sz="3600" b="1" i="1" u="sng" dirty="0" smtClean="0"/>
              <a:t>Puzzle</a:t>
            </a:r>
            <a:endParaRPr lang="he-IL" sz="3600" b="1" i="1" u="sng" dirty="0"/>
          </a:p>
        </p:txBody>
      </p:sp>
    </p:spTree>
    <p:extLst>
      <p:ext uri="{BB962C8B-B14F-4D97-AF65-F5344CB8AC3E}">
        <p14:creationId xmlns:p14="http://schemas.microsoft.com/office/powerpoint/2010/main" val="3401088870"/>
      </p:ext>
    </p:extLst>
  </p:cSld>
  <p:clrMapOvr>
    <a:masterClrMapping/>
  </p:clrMapOvr>
  <mc:AlternateContent xmlns:mc="http://schemas.openxmlformats.org/markup-compatibility/2006" xmlns:p14="http://schemas.microsoft.com/office/powerpoint/2010/main">
    <mc:Choice Requires="p14">
      <p:transition spd="slow" p14:dur="2000" advTm="50480"/>
    </mc:Choice>
    <mc:Fallback xmlns="">
      <p:transition spd="slow" advTm="5048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4200" y="914400"/>
            <a:ext cx="2143125" cy="2143125"/>
          </a:xfrm>
          <a:prstGeom prst="rect">
            <a:avLst/>
          </a:prstGeom>
        </p:spPr>
      </p:pic>
      <p:sp>
        <p:nvSpPr>
          <p:cNvPr id="2" name="Title 1"/>
          <p:cNvSpPr>
            <a:spLocks noGrp="1"/>
          </p:cNvSpPr>
          <p:nvPr>
            <p:ph type="title"/>
          </p:nvPr>
        </p:nvSpPr>
        <p:spPr>
          <a:xfrm>
            <a:off x="457200" y="76200"/>
            <a:ext cx="8229600" cy="1600200"/>
          </a:xfrm>
        </p:spPr>
        <p:txBody>
          <a:bodyPr anchor="t">
            <a:normAutofit/>
          </a:bodyPr>
          <a:lstStyle/>
          <a:p>
            <a:r>
              <a:rPr lang="en-US" sz="3200" dirty="0" smtClean="0"/>
              <a:t>Possible Solution #1: </a:t>
            </a:r>
            <a:br>
              <a:rPr lang="en-US" sz="3200" dirty="0" smtClean="0"/>
            </a:br>
            <a:r>
              <a:rPr lang="en-US" sz="3200" dirty="0" smtClean="0"/>
              <a:t>LOC (Locally Optimal emitting Clouds)</a:t>
            </a:r>
            <a:br>
              <a:rPr lang="en-US" sz="3200" dirty="0" smtClean="0"/>
            </a:br>
            <a:r>
              <a:rPr lang="en-US" sz="2000" dirty="0" smtClean="0"/>
              <a:t>(Baldwin+95, Ferguson+97)</a:t>
            </a:r>
            <a:endParaRPr lang="en-US" sz="28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905000"/>
                <a:ext cx="8458200" cy="4495800"/>
              </a:xfrm>
            </p:spPr>
            <p:txBody>
              <a:bodyPr>
                <a:normAutofit fontScale="70000" lnSpcReduction="20000"/>
              </a:bodyPr>
              <a:lstStyle/>
              <a:p>
                <a:pPr marL="0" indent="0">
                  <a:buNone/>
                </a:pPr>
                <a:r>
                  <a:rPr lang="en-US" u="sng" dirty="0" smtClean="0"/>
                  <a:t>The model:</a:t>
                </a:r>
              </a:p>
              <a:p>
                <a:pPr marL="514350" indent="-514350">
                  <a:buFont typeface="+mj-lt"/>
                  <a:buAutoNum type="arabicPeriod"/>
                </a:pPr>
                <a:r>
                  <a:rPr lang="en-US" dirty="0" smtClean="0"/>
                  <a:t>Numerous clouds with different </a:t>
                </a:r>
                <a14:m>
                  <m:oMath xmlns:m="http://schemas.openxmlformats.org/officeDocument/2006/math">
                    <m:sSub>
                      <m:sSubPr>
                        <m:ctrlPr>
                          <a:rPr lang="en-US" b="0" i="1" smtClean="0">
                            <a:latin typeface="Cambria Math"/>
                          </a:rPr>
                        </m:ctrlPr>
                      </m:sSubPr>
                      <m:e>
                        <m:r>
                          <a:rPr lang="en-US" b="0" i="1" smtClean="0">
                            <a:latin typeface="Cambria Math"/>
                          </a:rPr>
                          <m:t>𝑛</m:t>
                        </m:r>
                      </m:e>
                      <m:sub>
                        <m:r>
                          <m:rPr>
                            <m:sty m:val="p"/>
                          </m:rPr>
                          <a:rPr lang="en-US" b="0" i="0" smtClean="0">
                            <a:latin typeface="Cambria Math"/>
                          </a:rPr>
                          <m:t>H</m:t>
                        </m:r>
                      </m:sub>
                    </m:sSub>
                  </m:oMath>
                </a14:m>
                <a:r>
                  <a:rPr lang="en-US" dirty="0" smtClean="0"/>
                  <a:t> (and </a:t>
                </a:r>
                <a14:m>
                  <m:oMath xmlns:m="http://schemas.openxmlformats.org/officeDocument/2006/math">
                    <m:r>
                      <a:rPr lang="en-US" b="0" i="1" smtClean="0">
                        <a:latin typeface="Cambria Math"/>
                      </a:rPr>
                      <m:t>𝒰</m:t>
                    </m:r>
                  </m:oMath>
                </a14:m>
                <a:r>
                  <a:rPr lang="en-US" dirty="0" smtClean="0"/>
                  <a:t>)</a:t>
                </a:r>
              </a:p>
              <a:p>
                <a:pPr marL="514350" indent="-514350">
                  <a:buFont typeface="+mj-lt"/>
                  <a:buAutoNum type="arabicPeriod"/>
                </a:pPr>
                <a:r>
                  <a:rPr lang="en-US" dirty="0" smtClean="0"/>
                  <a:t>Each line is emitted from the cloud which </a:t>
                </a:r>
                <a:br>
                  <a:rPr lang="en-US" dirty="0" smtClean="0"/>
                </a:br>
                <a:r>
                  <a:rPr lang="en-US" dirty="0" smtClean="0"/>
                  <a:t>maximizes the line emission</a:t>
                </a:r>
              </a:p>
              <a:p>
                <a:pPr marL="0" indent="0">
                  <a:buNone/>
                </a:pPr>
                <a:endParaRPr lang="en-US" u="sng" dirty="0" smtClean="0"/>
              </a:p>
              <a:p>
                <a:pPr marL="0" indent="0">
                  <a:buNone/>
                </a:pPr>
                <a:r>
                  <a:rPr lang="en-US" u="sng" dirty="0" smtClean="0"/>
                  <a:t>Explains:</a:t>
                </a:r>
              </a:p>
              <a:p>
                <a:r>
                  <a:rPr lang="en-US" dirty="0" smtClean="0"/>
                  <a:t>Preferred </a:t>
                </a:r>
                <a14:m>
                  <m:oMath xmlns:m="http://schemas.openxmlformats.org/officeDocument/2006/math">
                    <m:r>
                      <a:rPr lang="en-US" b="0" i="1" smtClean="0">
                        <a:latin typeface="Cambria Math"/>
                      </a:rPr>
                      <m:t>𝒰</m:t>
                    </m:r>
                  </m:oMath>
                </a14:m>
                <a:r>
                  <a:rPr lang="en-US" dirty="0" smtClean="0"/>
                  <a:t>, as a selection effect</a:t>
                </a:r>
              </a:p>
              <a:p>
                <a:pPr marL="0" indent="0">
                  <a:buNone/>
                </a:pPr>
                <a:endParaRPr lang="en-US" dirty="0" smtClean="0"/>
              </a:p>
              <a:p>
                <a:pPr marL="0" indent="0">
                  <a:buNone/>
                </a:pPr>
                <a:r>
                  <a:rPr lang="en-US" u="sng" dirty="0" smtClean="0"/>
                  <a:t>Can’t Explain:</a:t>
                </a:r>
              </a:p>
              <a:p>
                <a:pPr marL="514350" lvl="1" indent="-514350">
                  <a:buFont typeface="+mj-lt"/>
                  <a:buAutoNum type="arabicPeriod"/>
                </a:pPr>
                <a:r>
                  <a:rPr lang="en-US" b="0" dirty="0" smtClean="0"/>
                  <a:t> </a:t>
                </a:r>
                <a14:m>
                  <m:oMath xmlns:m="http://schemas.openxmlformats.org/officeDocument/2006/math">
                    <m:sSub>
                      <m:sSubPr>
                        <m:ctrlPr>
                          <a:rPr lang="en-US" b="0" i="1" smtClean="0">
                            <a:latin typeface="Cambria Math"/>
                          </a:rPr>
                        </m:ctrlPr>
                      </m:sSubPr>
                      <m:e>
                        <m:r>
                          <a:rPr lang="en-US" b="0" i="1" smtClean="0">
                            <a:latin typeface="Cambria Math"/>
                          </a:rPr>
                          <m:t>𝐿</m:t>
                        </m:r>
                      </m:e>
                      <m:sub>
                        <m:r>
                          <a:rPr lang="en-US" b="0" i="1" smtClean="0">
                            <a:latin typeface="Cambria Math"/>
                          </a:rPr>
                          <m:t>𝑈</m:t>
                        </m:r>
                        <m:r>
                          <a:rPr lang="en-US" b="0" i="1" smtClean="0">
                            <a:latin typeface="Cambria Math"/>
                          </a:rPr>
                          <m:t>∼</m:t>
                        </m:r>
                        <m:r>
                          <a:rPr lang="en-US" b="0" i="1" smtClean="0">
                            <a:latin typeface="Cambria Math"/>
                          </a:rPr>
                          <m:t>0</m:t>
                        </m:r>
                        <m:r>
                          <a:rPr lang="en-US" b="0" i="1" smtClean="0">
                            <a:latin typeface="Cambria Math"/>
                          </a:rPr>
                          <m:t>.</m:t>
                        </m:r>
                        <m:r>
                          <a:rPr lang="en-US" b="0" i="1" smtClean="0">
                            <a:latin typeface="Cambria Math"/>
                          </a:rPr>
                          <m:t>01</m:t>
                        </m:r>
                      </m:sub>
                    </m:sSub>
                    <m:r>
                      <a:rPr lang="en-US" b="0" i="1" smtClean="0">
                        <a:latin typeface="Cambria Math"/>
                      </a:rPr>
                      <m:t>≫</m:t>
                    </m:r>
                    <m:sSub>
                      <m:sSubPr>
                        <m:ctrlPr>
                          <a:rPr lang="en-US" b="0" i="1" smtClean="0">
                            <a:latin typeface="Cambria Math"/>
                          </a:rPr>
                        </m:ctrlPr>
                      </m:sSubPr>
                      <m:e>
                        <m:r>
                          <a:rPr lang="en-US" b="0" i="1" smtClean="0">
                            <a:latin typeface="Cambria Math"/>
                          </a:rPr>
                          <m:t>𝐿</m:t>
                        </m:r>
                      </m:e>
                      <m:sub>
                        <m:r>
                          <a:rPr lang="en-US" b="0" i="1" smtClean="0">
                            <a:latin typeface="Cambria Math"/>
                          </a:rPr>
                          <m:t>𝑈</m:t>
                        </m:r>
                        <m:r>
                          <a:rPr lang="en-US" b="0" i="1" smtClean="0">
                            <a:latin typeface="Cambria Math"/>
                          </a:rPr>
                          <m:t>≫</m:t>
                        </m:r>
                        <m:r>
                          <a:rPr lang="en-US" b="0" i="1" smtClean="0">
                            <a:latin typeface="Cambria Math"/>
                          </a:rPr>
                          <m:t>0</m:t>
                        </m:r>
                        <m:r>
                          <a:rPr lang="en-US" b="0" i="1" smtClean="0">
                            <a:latin typeface="Cambria Math"/>
                          </a:rPr>
                          <m:t>.</m:t>
                        </m:r>
                        <m:r>
                          <a:rPr lang="en-US" b="0" i="1" smtClean="0">
                            <a:latin typeface="Cambria Math"/>
                          </a:rPr>
                          <m:t>01</m:t>
                        </m:r>
                      </m:sub>
                    </m:sSub>
                  </m:oMath>
                </a14:m>
                <a:r>
                  <a:rPr lang="en-US" b="0" i="1" dirty="0" smtClean="0">
                    <a:latin typeface="Cambria Math"/>
                  </a:rPr>
                  <a:t/>
                </a:r>
                <a:br>
                  <a:rPr lang="en-US" b="0" i="1" dirty="0" smtClean="0">
                    <a:latin typeface="Cambria Math"/>
                  </a:rPr>
                </a:br>
                <a:r>
                  <a:rPr lang="en-US" sz="1300" b="0" i="1" dirty="0" smtClean="0">
                    <a:latin typeface="Cambria Math"/>
                  </a:rPr>
                  <a:t/>
                </a:r>
                <a:br>
                  <a:rPr lang="en-US" sz="1300" b="0" i="1" dirty="0" smtClean="0">
                    <a:latin typeface="Cambria Math"/>
                  </a:rPr>
                </a:br>
                <a14:m>
                  <m:oMath xmlns:m="http://schemas.openxmlformats.org/officeDocument/2006/math">
                    <m:r>
                      <a:rPr lang="en-US" b="0" i="1" smtClean="0">
                        <a:latin typeface="Cambria Math"/>
                      </a:rPr>
                      <m:t>→ </m:t>
                    </m:r>
                  </m:oMath>
                </a14:m>
                <a:r>
                  <a:rPr lang="en-US" sz="2900" dirty="0" smtClean="0"/>
                  <a:t> </a:t>
                </a:r>
                <a:r>
                  <a:rPr lang="en-US" sz="2900" dirty="0"/>
                  <a:t>The </a:t>
                </a:r>
                <a:r>
                  <a:rPr lang="en-US" sz="2900" b="1" i="1" dirty="0"/>
                  <a:t>system</a:t>
                </a:r>
                <a:r>
                  <a:rPr lang="en-US" sz="2900" dirty="0"/>
                  <a:t> has a dominant </a:t>
                </a:r>
                <a14:m>
                  <m:oMath xmlns:m="http://schemas.openxmlformats.org/officeDocument/2006/math">
                    <m:r>
                      <a:rPr lang="en-US" sz="2900" i="1">
                        <a:latin typeface="Cambria Math"/>
                      </a:rPr>
                      <m:t>𝒰</m:t>
                    </m:r>
                  </m:oMath>
                </a14:m>
                <a:r>
                  <a:rPr lang="en-US" sz="2900" dirty="0" smtClean="0"/>
                  <a:t/>
                </a:r>
                <a:br>
                  <a:rPr lang="en-US" sz="2900" dirty="0" smtClean="0"/>
                </a:br>
                <a:endParaRPr lang="en-US" sz="2900" dirty="0" smtClean="0"/>
              </a:p>
              <a:p>
                <a:pPr marL="514350" lvl="1" indent="-514350">
                  <a:buFont typeface="+mj-lt"/>
                  <a:buAutoNum type="arabicPeriod"/>
                </a:pPr>
                <a:r>
                  <a:rPr lang="en-US" dirty="0" smtClean="0"/>
                  <a:t>Constant ratio of low-𝒰</a:t>
                </a:r>
                <a14:m>
                  <m:oMath xmlns:m="http://schemas.openxmlformats.org/officeDocument/2006/math">
                    <m:r>
                      <a:rPr lang="en-US" i="1">
                        <a:latin typeface="Cambria Math"/>
                      </a:rPr>
                      <m:t> </m:t>
                    </m:r>
                  </m:oMath>
                </a14:m>
                <a:r>
                  <a:rPr lang="en-US" dirty="0" smtClean="0"/>
                  <a:t>to high-</a:t>
                </a:r>
                <a:r>
                  <a:rPr lang="en-US" dirty="0"/>
                  <a:t>𝒰</a:t>
                </a:r>
                <a14:m>
                  <m:oMath xmlns:m="http://schemas.openxmlformats.org/officeDocument/2006/math">
                    <m:r>
                      <a:rPr lang="en-US" i="1">
                        <a:latin typeface="Cambria Math"/>
                      </a:rPr>
                      <m:t> </m:t>
                    </m:r>
                  </m:oMath>
                </a14:m>
                <a:r>
                  <a:rPr lang="en-US" dirty="0" smtClean="0"/>
                  <a:t>clouds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905000"/>
                <a:ext cx="8458200" cy="4495800"/>
              </a:xfrm>
              <a:blipFill rotWithShape="1">
                <a:blip r:embed="rId5"/>
                <a:stretch>
                  <a:fillRect l="-937" t="-2171"/>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de-DE" smtClean="0"/>
              <a:t>Jonathan Stern, MPIA</a:t>
            </a:r>
            <a:endParaRPr lang="en-US"/>
          </a:p>
        </p:txBody>
      </p:sp>
      <p:sp>
        <p:nvSpPr>
          <p:cNvPr id="5" name="Footer Placeholder 4"/>
          <p:cNvSpPr>
            <a:spLocks noGrp="1"/>
          </p:cNvSpPr>
          <p:nvPr>
            <p:ph type="ftr" sz="quarter" idx="11"/>
          </p:nvPr>
        </p:nvSpPr>
        <p:spPr/>
        <p:txBody>
          <a:bodyPr/>
          <a:lstStyle/>
          <a:p>
            <a:r>
              <a:rPr lang="en-US" dirty="0"/>
              <a:t>4. Possible solution</a:t>
            </a:r>
          </a:p>
        </p:txBody>
      </p:sp>
      <p:sp>
        <p:nvSpPr>
          <p:cNvPr id="6" name="Slide Number Placeholder 5"/>
          <p:cNvSpPr>
            <a:spLocks noGrp="1"/>
          </p:cNvSpPr>
          <p:nvPr>
            <p:ph type="sldNum" sz="quarter" idx="12"/>
          </p:nvPr>
        </p:nvSpPr>
        <p:spPr/>
        <p:txBody>
          <a:bodyPr/>
          <a:lstStyle/>
          <a:p>
            <a:fld id="{6A89B9C6-FAC9-4191-A936-FB59B15A07B7}" type="slidenum">
              <a:rPr lang="en-US" smtClean="0"/>
              <a:t>15</a:t>
            </a:fld>
            <a:endParaRPr lang="en-US"/>
          </a:p>
        </p:txBody>
      </p:sp>
      <p:pic>
        <p:nvPicPr>
          <p:cNvPr id="8" name="Content Placeholder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31451" y="4088175"/>
            <a:ext cx="2907749" cy="2541225"/>
          </a:xfrm>
          <a:prstGeom prst="rect">
            <a:avLst/>
          </a:prstGeom>
        </p:spPr>
      </p:pic>
    </p:spTree>
    <p:custDataLst>
      <p:tags r:id="rId1"/>
    </p:custDataLst>
    <p:extLst>
      <p:ext uri="{BB962C8B-B14F-4D97-AF65-F5344CB8AC3E}">
        <p14:creationId xmlns:p14="http://schemas.microsoft.com/office/powerpoint/2010/main" val="202216406"/>
      </p:ext>
    </p:extLst>
  </p:cSld>
  <p:clrMapOvr>
    <a:masterClrMapping/>
  </p:clrMapOvr>
  <mc:AlternateContent xmlns:mc="http://schemas.openxmlformats.org/markup-compatibility/2006" xmlns:p14="http://schemas.microsoft.com/office/powerpoint/2010/main">
    <mc:Choice Requires="p14">
      <p:transition spd="slow" p14:dur="2000" advTm="198396"/>
    </mc:Choice>
    <mc:Fallback xmlns="">
      <p:transition spd="slow" advTm="19839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a:spLocks noGrp="1"/>
          </p:cNvSpPr>
          <p:nvPr>
            <p:ph idx="1"/>
          </p:nvPr>
        </p:nvSpPr>
        <p:spPr>
          <a:xfrm>
            <a:off x="381000" y="2789237"/>
            <a:ext cx="5715000" cy="3230563"/>
          </a:xfrm>
        </p:spPr>
        <p:txBody>
          <a:bodyPr>
            <a:noAutofit/>
          </a:bodyPr>
          <a:lstStyle/>
          <a:p>
            <a:r>
              <a:rPr lang="en-US" sz="2000" dirty="0" smtClean="0"/>
              <a:t>Highly </a:t>
            </a:r>
            <a:r>
              <a:rPr lang="en-US" sz="2000" dirty="0"/>
              <a:t>dynamic </a:t>
            </a:r>
            <a:r>
              <a:rPr lang="en-US" sz="2000" dirty="0" smtClean="0"/>
              <a:t>systems</a:t>
            </a:r>
            <a:r>
              <a:rPr lang="en-US" sz="2000" dirty="0"/>
              <a:t/>
            </a:r>
            <a:br>
              <a:rPr lang="en-US" sz="2000" dirty="0"/>
            </a:br>
            <a:r>
              <a:rPr lang="en-US" sz="2000" dirty="0" smtClean="0"/>
              <a:t>→ hydro </a:t>
            </a:r>
            <a:r>
              <a:rPr lang="en-US" sz="2000" dirty="0" err="1" smtClean="0"/>
              <a:t>sims</a:t>
            </a:r>
            <a:r>
              <a:rPr lang="en-US" sz="2000" dirty="0" smtClean="0"/>
              <a:t> are apparently required</a:t>
            </a:r>
          </a:p>
          <a:p>
            <a:endParaRPr lang="en-US" sz="2000" dirty="0"/>
          </a:p>
          <a:p>
            <a:pPr marL="0" indent="0">
              <a:buNone/>
            </a:pPr>
            <a:r>
              <a:rPr lang="en-US" sz="2000" u="sng" dirty="0"/>
              <a:t>Problems:</a:t>
            </a:r>
          </a:p>
          <a:p>
            <a:pPr>
              <a:buFontTx/>
              <a:buChar char="x"/>
            </a:pPr>
            <a:r>
              <a:rPr lang="en-US" sz="2000" dirty="0" smtClean="0"/>
              <a:t>CPU intensive → radiation transfer is approximate </a:t>
            </a:r>
            <a:endParaRPr lang="en-US" sz="2000" dirty="0"/>
          </a:p>
          <a:p>
            <a:pPr>
              <a:buFontTx/>
              <a:buChar char="x"/>
            </a:pPr>
            <a:r>
              <a:rPr lang="en-US" sz="2000" dirty="0" smtClean="0"/>
              <a:t>Hydrodynamics → more free parameters</a:t>
            </a:r>
            <a:br>
              <a:rPr lang="en-US" sz="2000" dirty="0" smtClean="0"/>
            </a:br>
            <a:r>
              <a:rPr lang="en-US" sz="2000" b="1" i="1" u="sng" dirty="0" smtClean="0"/>
              <a:t>in </a:t>
            </a:r>
            <a:r>
              <a:rPr lang="en-US" sz="2000" b="1" i="1" u="sng" dirty="0"/>
              <a:t>contrast with gas uniformity</a:t>
            </a:r>
          </a:p>
          <a:p>
            <a:endParaRPr lang="en-US" sz="2000" dirty="0"/>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2209800"/>
            <a:ext cx="3571240" cy="1943100"/>
          </a:xfrm>
          <a:prstGeom prst="rect">
            <a:avLst/>
          </a:prstGeom>
        </p:spPr>
      </p:pic>
      <p:sp>
        <p:nvSpPr>
          <p:cNvPr id="2" name="Date Placeholder 1"/>
          <p:cNvSpPr>
            <a:spLocks noGrp="1"/>
          </p:cNvSpPr>
          <p:nvPr>
            <p:ph type="dt" sz="half" idx="10"/>
          </p:nvPr>
        </p:nvSpPr>
        <p:spPr/>
        <p:txBody>
          <a:bodyPr/>
          <a:lstStyle/>
          <a:p>
            <a:r>
              <a:rPr lang="de-DE" smtClean="0"/>
              <a:t>Jonathan Stern, MPIA</a:t>
            </a:r>
            <a:endParaRPr lang="en-US"/>
          </a:p>
        </p:txBody>
      </p:sp>
      <p:sp>
        <p:nvSpPr>
          <p:cNvPr id="3" name="Footer Placeholder 2"/>
          <p:cNvSpPr>
            <a:spLocks noGrp="1"/>
          </p:cNvSpPr>
          <p:nvPr>
            <p:ph type="ftr" sz="quarter" idx="11"/>
          </p:nvPr>
        </p:nvSpPr>
        <p:spPr/>
        <p:txBody>
          <a:bodyPr/>
          <a:lstStyle/>
          <a:p>
            <a:r>
              <a:rPr lang="en-US" dirty="0"/>
              <a:t>4. Possible solution</a:t>
            </a:r>
          </a:p>
        </p:txBody>
      </p:sp>
      <p:sp>
        <p:nvSpPr>
          <p:cNvPr id="4" name="Slide Number Placeholder 3"/>
          <p:cNvSpPr>
            <a:spLocks noGrp="1"/>
          </p:cNvSpPr>
          <p:nvPr>
            <p:ph type="sldNum" sz="quarter" idx="12"/>
          </p:nvPr>
        </p:nvSpPr>
        <p:spPr/>
        <p:txBody>
          <a:bodyPr/>
          <a:lstStyle/>
          <a:p>
            <a:fld id="{6A89B9C6-FAC9-4191-A936-FB59B15A07B7}" type="slidenum">
              <a:rPr lang="en-US" smtClean="0"/>
              <a:t>16</a:t>
            </a:fld>
            <a:endParaRPr lang="en-US"/>
          </a:p>
        </p:txBody>
      </p:sp>
      <p:sp>
        <p:nvSpPr>
          <p:cNvPr id="8" name="Title 1"/>
          <p:cNvSpPr>
            <a:spLocks noGrp="1"/>
          </p:cNvSpPr>
          <p:nvPr>
            <p:ph type="title"/>
          </p:nvPr>
        </p:nvSpPr>
        <p:spPr>
          <a:xfrm>
            <a:off x="457200" y="76200"/>
            <a:ext cx="8229600" cy="1524000"/>
          </a:xfrm>
        </p:spPr>
        <p:txBody>
          <a:bodyPr anchor="t">
            <a:normAutofit/>
          </a:bodyPr>
          <a:lstStyle/>
          <a:p>
            <a:r>
              <a:rPr lang="en-US" sz="3200" dirty="0" smtClean="0"/>
              <a:t>Possible Solution #2: </a:t>
            </a:r>
            <a:br>
              <a:rPr lang="en-US" sz="3200" dirty="0" smtClean="0"/>
            </a:br>
            <a:r>
              <a:rPr lang="en-US" sz="3200" dirty="0" err="1" smtClean="0"/>
              <a:t>Radiative</a:t>
            </a:r>
            <a:r>
              <a:rPr lang="en-US" sz="3200" dirty="0" smtClean="0"/>
              <a:t> Transfer + Hydrodynamics</a:t>
            </a:r>
            <a:br>
              <a:rPr lang="en-US" sz="3200" dirty="0" smtClean="0"/>
            </a:br>
            <a:r>
              <a:rPr lang="en-US" sz="2000" dirty="0" smtClean="0"/>
              <a:t>(e.g. Krumholz+13, Proga+14, Namekata+14)</a:t>
            </a:r>
            <a:endParaRPr lang="en-US" sz="2800" dirty="0"/>
          </a:p>
        </p:txBody>
      </p:sp>
    </p:spTree>
    <p:custDataLst>
      <p:tags r:id="rId1"/>
    </p:custDataLst>
    <p:extLst>
      <p:ext uri="{BB962C8B-B14F-4D97-AF65-F5344CB8AC3E}">
        <p14:creationId xmlns:p14="http://schemas.microsoft.com/office/powerpoint/2010/main" val="1866180315"/>
      </p:ext>
    </p:extLst>
  </p:cSld>
  <p:clrMapOvr>
    <a:masterClrMapping/>
  </p:clrMapOvr>
  <p:transition advTm="12209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Radiation_ab.jpg"/>
          <p:cNvPicPr>
            <a:picLocks noChangeAspect="1"/>
          </p:cNvPicPr>
          <p:nvPr/>
        </p:nvPicPr>
        <p:blipFill>
          <a:blip r:embed="rId4"/>
          <a:stretch>
            <a:fillRect/>
          </a:stretch>
        </p:blipFill>
        <p:spPr>
          <a:xfrm>
            <a:off x="7460286" y="1965277"/>
            <a:ext cx="1531314" cy="1311323"/>
          </a:xfrm>
          <a:prstGeom prst="rect">
            <a:avLst/>
          </a:prstGeom>
        </p:spPr>
      </p:pic>
      <p:pic>
        <p:nvPicPr>
          <p:cNvPr id="10" name="Content Placeholder 8" descr="schema_top.png"/>
          <p:cNvPicPr>
            <a:picLocks/>
          </p:cNvPicPr>
          <p:nvPr/>
        </p:nvPicPr>
        <p:blipFill>
          <a:blip r:embed="rId5"/>
          <a:stretch>
            <a:fillRect/>
          </a:stretch>
        </p:blipFill>
        <p:spPr>
          <a:xfrm>
            <a:off x="1023467" y="3666977"/>
            <a:ext cx="6500861" cy="2325845"/>
          </a:xfrm>
          <a:prstGeom prst="rect">
            <a:avLst/>
          </a:prstGeom>
        </p:spPr>
      </p:pic>
      <p:grpSp>
        <p:nvGrpSpPr>
          <p:cNvPr id="3" name="Group 20"/>
          <p:cNvGrpSpPr/>
          <p:nvPr/>
        </p:nvGrpSpPr>
        <p:grpSpPr>
          <a:xfrm>
            <a:off x="2099818" y="3581400"/>
            <a:ext cx="2786082" cy="1744672"/>
            <a:chOff x="1285852" y="4357694"/>
            <a:chExt cx="2786082" cy="1744672"/>
          </a:xfrm>
        </p:grpSpPr>
        <p:sp>
          <p:nvSpPr>
            <p:cNvPr id="18" name="Rectangle 17"/>
            <p:cNvSpPr/>
            <p:nvPr/>
          </p:nvSpPr>
          <p:spPr>
            <a:xfrm>
              <a:off x="1285852" y="4357694"/>
              <a:ext cx="2786082" cy="500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Rectangle 19"/>
            <p:cNvSpPr/>
            <p:nvPr/>
          </p:nvSpPr>
          <p:spPr>
            <a:xfrm flipV="1">
              <a:off x="2714612" y="4673606"/>
              <a:ext cx="386218" cy="142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mc:AlternateContent xmlns:mc="http://schemas.openxmlformats.org/markup-compatibility/2006" xmlns:a14="http://schemas.microsoft.com/office/drawing/2010/main">
        <mc:Choice Requires="a14">
          <p:sp>
            <p:nvSpPr>
              <p:cNvPr id="5" name="TextBox 4"/>
              <p:cNvSpPr txBox="1"/>
              <p:nvPr/>
            </p:nvSpPr>
            <p:spPr>
              <a:xfrm>
                <a:off x="222121" y="1752599"/>
                <a:ext cx="7499176" cy="1250279"/>
              </a:xfrm>
              <a:prstGeom prst="rect">
                <a:avLst/>
              </a:prstGeom>
              <a:noFill/>
            </p:spPr>
            <p:txBody>
              <a:bodyPr wrap="square" rtlCol="0">
                <a:spAutoFit/>
              </a:bodyPr>
              <a:lstStyle/>
              <a:p>
                <a:pPr marL="457200" indent="-457200">
                  <a:buAutoNum type="arabicPeriod"/>
                </a:pPr>
                <a:r>
                  <a:rPr lang="en-US" sz="2200" b="0" dirty="0" smtClean="0"/>
                  <a:t> </a:t>
                </a:r>
                <a14:m>
                  <m:oMath xmlns:m="http://schemas.openxmlformats.org/officeDocument/2006/math">
                    <m:sSub>
                      <m:sSubPr>
                        <m:ctrlPr>
                          <a:rPr lang="en-US" sz="2200" b="0" i="1" smtClean="0">
                            <a:latin typeface="Cambria Math"/>
                          </a:rPr>
                        </m:ctrlPr>
                      </m:sSubPr>
                      <m:e>
                        <m:f>
                          <m:fPr>
                            <m:ctrlPr>
                              <a:rPr lang="en-US" sz="2200" b="0" i="1" smtClean="0">
                                <a:latin typeface="Cambria Math"/>
                              </a:rPr>
                            </m:ctrlPr>
                          </m:fPr>
                          <m:num>
                            <m:sSub>
                              <m:sSubPr>
                                <m:ctrlPr>
                                  <a:rPr lang="en-US" sz="2200" b="0" i="1" smtClean="0">
                                    <a:latin typeface="Cambria Math"/>
                                  </a:rPr>
                                </m:ctrlPr>
                              </m:sSubPr>
                              <m:e>
                                <m:r>
                                  <a:rPr lang="en-US" sz="2200" b="0" i="1" smtClean="0">
                                    <a:latin typeface="Cambria Math"/>
                                  </a:rPr>
                                  <m:t>𝐹</m:t>
                                </m:r>
                              </m:e>
                              <m:sub>
                                <m:r>
                                  <m:rPr>
                                    <m:sty m:val="p"/>
                                  </m:rPr>
                                  <a:rPr lang="en-US" sz="2200" b="0" i="0" smtClean="0">
                                    <a:latin typeface="Cambria Math"/>
                                  </a:rPr>
                                  <m:t>rad</m:t>
                                </m:r>
                              </m:sub>
                            </m:sSub>
                          </m:num>
                          <m:den>
                            <m:r>
                              <a:rPr lang="en-US" sz="2200" b="0" i="1" smtClean="0">
                                <a:latin typeface="Cambria Math"/>
                              </a:rPr>
                              <m:t>𝑐</m:t>
                            </m:r>
                          </m:den>
                        </m:f>
                        <m:r>
                          <a:rPr lang="en-US" sz="2200" b="0" i="1" smtClean="0">
                            <a:latin typeface="Cambria Math"/>
                          </a:rPr>
                          <m:t>≡</m:t>
                        </m:r>
                        <m:r>
                          <a:rPr lang="en-US" sz="2200" b="0" i="1" smtClean="0">
                            <a:latin typeface="Cambria Math"/>
                          </a:rPr>
                          <m:t>𝑃</m:t>
                        </m:r>
                      </m:e>
                      <m:sub>
                        <m:r>
                          <m:rPr>
                            <m:sty m:val="p"/>
                          </m:rPr>
                          <a:rPr lang="en-US" sz="2200" b="0" i="0" smtClean="0">
                            <a:latin typeface="Cambria Math"/>
                          </a:rPr>
                          <m:t>rad</m:t>
                        </m:r>
                      </m:sub>
                    </m:sSub>
                    <m:r>
                      <a:rPr lang="en-US" sz="2200" b="0" i="1" smtClean="0">
                        <a:latin typeface="Cambria Math"/>
                      </a:rPr>
                      <m:t>≫</m:t>
                    </m:r>
                    <m:sSub>
                      <m:sSubPr>
                        <m:ctrlPr>
                          <a:rPr lang="en-US" sz="2200" b="0" i="1" smtClean="0">
                            <a:latin typeface="Cambria Math"/>
                          </a:rPr>
                        </m:ctrlPr>
                      </m:sSubPr>
                      <m:e>
                        <m:r>
                          <a:rPr lang="en-US" sz="2200" b="0" i="1" smtClean="0">
                            <a:latin typeface="Cambria Math"/>
                          </a:rPr>
                          <m:t>𝑃</m:t>
                        </m:r>
                      </m:e>
                      <m:sub>
                        <m:r>
                          <m:rPr>
                            <m:sty m:val="p"/>
                          </m:rPr>
                          <a:rPr lang="en-US" sz="2200" b="0" i="0" smtClean="0">
                            <a:latin typeface="Cambria Math"/>
                          </a:rPr>
                          <m:t>gas</m:t>
                        </m:r>
                        <m:r>
                          <a:rPr lang="en-US" sz="2200" b="0" i="0" smtClean="0">
                            <a:latin typeface="Cambria Math"/>
                          </a:rPr>
                          <m:t>,</m:t>
                        </m:r>
                        <m:r>
                          <a:rPr lang="en-US" sz="2200" b="0" i="1" smtClean="0">
                            <a:latin typeface="Cambria Math"/>
                          </a:rPr>
                          <m:t>0</m:t>
                        </m:r>
                      </m:sub>
                    </m:sSub>
                  </m:oMath>
                </a14:m>
                <a:endParaRPr lang="en-US" sz="2200" dirty="0" smtClean="0"/>
              </a:p>
              <a:p>
                <a:pPr marL="457200" indent="-457200">
                  <a:buFontTx/>
                  <a:buAutoNum type="arabicPeriod"/>
                </a:pPr>
                <a:r>
                  <a:rPr lang="en-US" sz="2200" dirty="0"/>
                  <a:t>Self-gravity is </a:t>
                </a:r>
                <a:r>
                  <a:rPr lang="en-US" sz="2200" dirty="0" smtClean="0"/>
                  <a:t>negligible</a:t>
                </a:r>
                <a:endParaRPr lang="en-US" sz="2200" dirty="0"/>
              </a:p>
              <a:p>
                <a:pPr marL="457200" indent="-457200" algn="l" rtl="0">
                  <a:buAutoNum type="arabicPeriod"/>
                </a:pPr>
                <a:r>
                  <a:rPr lang="en-US" sz="2200" dirty="0" smtClean="0"/>
                  <a:t>Quasi-hydrostatic</a:t>
                </a:r>
              </a:p>
            </p:txBody>
          </p:sp>
        </mc:Choice>
        <mc:Fallback xmlns="">
          <p:sp>
            <p:nvSpPr>
              <p:cNvPr id="5" name="TextBox 4"/>
              <p:cNvSpPr txBox="1">
                <a:spLocks noRot="1" noChangeAspect="1" noMove="1" noResize="1" noEditPoints="1" noAdjustHandles="1" noChangeArrowheads="1" noChangeShapeType="1" noTextEdit="1"/>
              </p:cNvSpPr>
              <p:nvPr/>
            </p:nvSpPr>
            <p:spPr>
              <a:xfrm>
                <a:off x="222121" y="1752599"/>
                <a:ext cx="7499176" cy="1250279"/>
              </a:xfrm>
              <a:prstGeom prst="rect">
                <a:avLst/>
              </a:prstGeom>
              <a:blipFill rotWithShape="1">
                <a:blip r:embed="rId6"/>
                <a:stretch>
                  <a:fillRect l="-1056" b="-8738"/>
                </a:stretch>
              </a:blipFill>
            </p:spPr>
            <p:txBody>
              <a:bodyPr/>
              <a:lstStyle/>
              <a:p>
                <a:r>
                  <a:rPr lang="en-US">
                    <a:noFill/>
                  </a:rPr>
                  <a:t> </a:t>
                </a:r>
              </a:p>
            </p:txBody>
          </p:sp>
        </mc:Fallback>
      </mc:AlternateContent>
      <p:grpSp>
        <p:nvGrpSpPr>
          <p:cNvPr id="17" name="Group 16"/>
          <p:cNvGrpSpPr/>
          <p:nvPr/>
        </p:nvGrpSpPr>
        <p:grpSpPr>
          <a:xfrm>
            <a:off x="3429000" y="2477869"/>
            <a:ext cx="5562600" cy="646331"/>
            <a:chOff x="3429000" y="2687598"/>
            <a:chExt cx="5562600" cy="646331"/>
          </a:xfrm>
        </p:grpSpPr>
        <p:sp>
          <p:nvSpPr>
            <p:cNvPr id="36" name="TextBox 35"/>
            <p:cNvSpPr txBox="1"/>
            <p:nvPr/>
          </p:nvSpPr>
          <p:spPr>
            <a:xfrm>
              <a:off x="3733800" y="2687598"/>
              <a:ext cx="5257800" cy="646331"/>
            </a:xfrm>
            <a:prstGeom prst="rect">
              <a:avLst/>
            </a:prstGeom>
            <a:noFill/>
          </p:spPr>
          <p:txBody>
            <a:bodyPr wrap="square" rtlCol="0">
              <a:spAutoFit/>
            </a:bodyPr>
            <a:lstStyle/>
            <a:p>
              <a:r>
                <a:rPr lang="en-US" dirty="0" smtClean="0"/>
                <a:t>Radiation compresses the gas.</a:t>
              </a:r>
            </a:p>
            <a:p>
              <a:r>
                <a:rPr lang="en-US" dirty="0" smtClean="0"/>
                <a:t>Something absorbs the momentum</a:t>
              </a:r>
              <a:endParaRPr lang="en-US" dirty="0"/>
            </a:p>
          </p:txBody>
        </p:sp>
        <p:sp>
          <p:nvSpPr>
            <p:cNvPr id="40" name="Right Brace 39"/>
            <p:cNvSpPr/>
            <p:nvPr/>
          </p:nvSpPr>
          <p:spPr>
            <a:xfrm>
              <a:off x="3429000" y="2876729"/>
              <a:ext cx="228600" cy="2667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 name="Date Placeholder 1"/>
          <p:cNvSpPr>
            <a:spLocks noGrp="1"/>
          </p:cNvSpPr>
          <p:nvPr>
            <p:ph type="dt" sz="half" idx="10"/>
          </p:nvPr>
        </p:nvSpPr>
        <p:spPr/>
        <p:txBody>
          <a:bodyPr/>
          <a:lstStyle/>
          <a:p>
            <a:r>
              <a:rPr lang="de-DE" dirty="0" smtClean="0"/>
              <a:t>Jonathan Stern, MPIA</a:t>
            </a:r>
            <a:endParaRPr lang="en-US" dirty="0"/>
          </a:p>
        </p:txBody>
      </p:sp>
      <p:sp>
        <p:nvSpPr>
          <p:cNvPr id="4" name="Footer Placeholder 3"/>
          <p:cNvSpPr>
            <a:spLocks noGrp="1"/>
          </p:cNvSpPr>
          <p:nvPr>
            <p:ph type="ftr" sz="quarter" idx="11"/>
          </p:nvPr>
        </p:nvSpPr>
        <p:spPr/>
        <p:txBody>
          <a:bodyPr/>
          <a:lstStyle/>
          <a:p>
            <a:r>
              <a:rPr lang="en-US" dirty="0" smtClean="0"/>
              <a:t>4. Possible solution</a:t>
            </a:r>
            <a:endParaRPr lang="en-US" dirty="0"/>
          </a:p>
        </p:txBody>
      </p:sp>
      <p:sp>
        <p:nvSpPr>
          <p:cNvPr id="6" name="Slide Number Placeholder 5"/>
          <p:cNvSpPr>
            <a:spLocks noGrp="1"/>
          </p:cNvSpPr>
          <p:nvPr>
            <p:ph type="sldNum" sz="quarter" idx="12"/>
          </p:nvPr>
        </p:nvSpPr>
        <p:spPr/>
        <p:txBody>
          <a:bodyPr/>
          <a:lstStyle/>
          <a:p>
            <a:fld id="{6A89B9C6-FAC9-4191-A936-FB59B15A07B7}" type="slidenum">
              <a:rPr lang="en-US" smtClean="0"/>
              <a:t>17</a:t>
            </a:fld>
            <a:endParaRPr lang="en-US"/>
          </a:p>
        </p:txBody>
      </p:sp>
      <p:sp>
        <p:nvSpPr>
          <p:cNvPr id="19" name="Title 1"/>
          <p:cNvSpPr>
            <a:spLocks noGrp="1"/>
          </p:cNvSpPr>
          <p:nvPr>
            <p:ph type="title"/>
          </p:nvPr>
        </p:nvSpPr>
        <p:spPr>
          <a:xfrm>
            <a:off x="0" y="152400"/>
            <a:ext cx="9144000" cy="1524000"/>
          </a:xfrm>
        </p:spPr>
        <p:txBody>
          <a:bodyPr anchor="t">
            <a:normAutofit fontScale="90000"/>
          </a:bodyPr>
          <a:lstStyle/>
          <a:p>
            <a:r>
              <a:rPr lang="en-US" sz="3200" dirty="0" smtClean="0"/>
              <a:t>The Proposed Solution: </a:t>
            </a:r>
            <a:br>
              <a:rPr lang="en-US" sz="3200" dirty="0" smtClean="0"/>
            </a:br>
            <a:r>
              <a:rPr lang="en-US" sz="3200" u="sng" dirty="0" smtClean="0"/>
              <a:t>Radiation Pressure Confinement (RPC)</a:t>
            </a:r>
            <a:br>
              <a:rPr lang="en-US" sz="3200" u="sng" dirty="0" smtClean="0"/>
            </a:br>
            <a:r>
              <a:rPr lang="en-US" sz="1600" i="1" dirty="0"/>
              <a:t>SF</a:t>
            </a:r>
            <a:r>
              <a:rPr lang="en-US" sz="1600" dirty="0"/>
              <a:t>: Mathews 67; Pellegrini+07,09; </a:t>
            </a:r>
            <a:r>
              <a:rPr lang="en-US" sz="1600" dirty="0" err="1"/>
              <a:t>Draine</a:t>
            </a:r>
            <a:r>
              <a:rPr lang="en-US" sz="1600" dirty="0"/>
              <a:t> 11; </a:t>
            </a:r>
            <a:r>
              <a:rPr lang="en-US" sz="1600" dirty="0" err="1"/>
              <a:t>Yeh&amp;Matzner</a:t>
            </a:r>
            <a:r>
              <a:rPr lang="en-US" sz="1600" dirty="0"/>
              <a:t> </a:t>
            </a:r>
            <a:r>
              <a:rPr lang="en-US" sz="1600" dirty="0" smtClean="0"/>
              <a:t>12</a:t>
            </a:r>
            <a:br>
              <a:rPr lang="en-US" sz="1600" dirty="0" smtClean="0"/>
            </a:br>
            <a:r>
              <a:rPr lang="en-US" sz="1600" i="1" dirty="0"/>
              <a:t>AGN</a:t>
            </a:r>
            <a:r>
              <a:rPr lang="en-US" sz="1600" dirty="0"/>
              <a:t>: </a:t>
            </a:r>
            <a:r>
              <a:rPr lang="en-US" sz="1600" dirty="0" err="1"/>
              <a:t>Pier&amp;Voit</a:t>
            </a:r>
            <a:r>
              <a:rPr lang="en-US" sz="1600" dirty="0"/>
              <a:t> 95; Dopita+02</a:t>
            </a:r>
            <a:r>
              <a:rPr lang="en-US" sz="1600"/>
              <a:t>; </a:t>
            </a:r>
            <a:r>
              <a:rPr lang="en-US" sz="1600" smtClean="0"/>
              <a:t>Różańska+06</a:t>
            </a:r>
            <a:r>
              <a:rPr lang="en-US" sz="1600" dirty="0"/>
              <a:t>; Stern+14a,b; Baskin+14a,b</a:t>
            </a:r>
            <a:br>
              <a:rPr lang="en-US" sz="1600" dirty="0"/>
            </a:br>
            <a:endParaRPr lang="en-US" sz="1900" dirty="0"/>
          </a:p>
        </p:txBody>
      </p:sp>
      <p:sp>
        <p:nvSpPr>
          <p:cNvPr id="21" name="Right Brace 20"/>
          <p:cNvSpPr/>
          <p:nvPr/>
        </p:nvSpPr>
        <p:spPr>
          <a:xfrm>
            <a:off x="3420208" y="1905001"/>
            <a:ext cx="228600" cy="6858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a:off x="3733800" y="2057400"/>
            <a:ext cx="4267200" cy="369332"/>
          </a:xfrm>
          <a:prstGeom prst="rect">
            <a:avLst/>
          </a:prstGeom>
          <a:noFill/>
        </p:spPr>
        <p:txBody>
          <a:bodyPr wrap="square" rtlCol="0">
            <a:spAutoFit/>
          </a:bodyPr>
          <a:lstStyle/>
          <a:p>
            <a:r>
              <a:rPr lang="en-US" dirty="0" smtClean="0"/>
              <a:t>Radiation is dominant force</a:t>
            </a:r>
            <a:endParaRPr lang="en-US" dirty="0"/>
          </a:p>
        </p:txBody>
      </p:sp>
    </p:spTree>
    <p:custDataLst>
      <p:tags r:id="rId1"/>
    </p:custDataLst>
    <p:extLst>
      <p:ext uri="{BB962C8B-B14F-4D97-AF65-F5344CB8AC3E}">
        <p14:creationId xmlns:p14="http://schemas.microsoft.com/office/powerpoint/2010/main" val="2340243396"/>
      </p:ext>
    </p:extLst>
  </p:cSld>
  <p:clrMapOvr>
    <a:masterClrMapping/>
  </p:clrMapOvr>
  <p:transition advTm="10438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Content Placeholder 8" descr="schema_top.png"/>
          <p:cNvPicPr>
            <a:picLocks/>
          </p:cNvPicPr>
          <p:nvPr/>
        </p:nvPicPr>
        <p:blipFill>
          <a:blip r:embed="rId4"/>
          <a:stretch>
            <a:fillRect/>
          </a:stretch>
        </p:blipFill>
        <p:spPr>
          <a:xfrm>
            <a:off x="685800" y="925200"/>
            <a:ext cx="7772400" cy="2478245"/>
          </a:xfrm>
          <a:prstGeom prst="rect">
            <a:avLst/>
          </a:prstGeom>
        </p:spPr>
      </p:pic>
      <p:grpSp>
        <p:nvGrpSpPr>
          <p:cNvPr id="25" name="Group 20"/>
          <p:cNvGrpSpPr/>
          <p:nvPr/>
        </p:nvGrpSpPr>
        <p:grpSpPr>
          <a:xfrm>
            <a:off x="1981200" y="838200"/>
            <a:ext cx="3276600" cy="1858991"/>
            <a:chOff x="1285852" y="4357694"/>
            <a:chExt cx="2786082" cy="1744672"/>
          </a:xfrm>
        </p:grpSpPr>
        <p:sp>
          <p:nvSpPr>
            <p:cNvPr id="26" name="Rectangle 25"/>
            <p:cNvSpPr/>
            <p:nvPr/>
          </p:nvSpPr>
          <p:spPr>
            <a:xfrm>
              <a:off x="1285852" y="4357694"/>
              <a:ext cx="2786082" cy="500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Rectangle 26"/>
            <p:cNvSpPr/>
            <p:nvPr/>
          </p:nvSpPr>
          <p:spPr>
            <a:xfrm flipV="1">
              <a:off x="2714612" y="4673606"/>
              <a:ext cx="386218" cy="142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14" name="Oval 13"/>
          <p:cNvSpPr/>
          <p:nvPr/>
        </p:nvSpPr>
        <p:spPr>
          <a:xfrm>
            <a:off x="5637388" y="2971800"/>
            <a:ext cx="1601612" cy="30439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Title 3"/>
          <p:cNvSpPr>
            <a:spLocks noGrp="1"/>
          </p:cNvSpPr>
          <p:nvPr>
            <p:ph type="title"/>
          </p:nvPr>
        </p:nvSpPr>
        <p:spPr>
          <a:xfrm>
            <a:off x="457200" y="-76200"/>
            <a:ext cx="8229600" cy="1143000"/>
          </a:xfrm>
        </p:spPr>
        <p:txBody>
          <a:bodyPr>
            <a:normAutofit/>
          </a:bodyPr>
          <a:lstStyle/>
          <a:p>
            <a:r>
              <a:rPr lang="en-US" sz="3600" u="sng" dirty="0" smtClean="0"/>
              <a:t>RPC Properties: Ionization Front</a:t>
            </a:r>
            <a:endParaRPr lang="en-US" sz="3600" u="sng" dirty="0"/>
          </a:p>
        </p:txBody>
      </p:sp>
      <mc:AlternateContent xmlns:mc="http://schemas.openxmlformats.org/markup-compatibility/2006" xmlns:a14="http://schemas.microsoft.com/office/drawing/2010/main">
        <mc:Choice Requires="a14">
          <p:sp>
            <p:nvSpPr>
              <p:cNvPr id="17" name="Rectangle 16"/>
              <p:cNvSpPr/>
              <p:nvPr/>
            </p:nvSpPr>
            <p:spPr>
              <a:xfrm>
                <a:off x="552373" y="3264551"/>
                <a:ext cx="7524827" cy="1344407"/>
              </a:xfrm>
              <a:prstGeom prst="rect">
                <a:avLst/>
              </a:prstGeom>
            </p:spPr>
            <p:txBody>
              <a:bodyPr wrap="square">
                <a:spAutoFit/>
              </a:bodyPr>
              <a:lstStyle/>
              <a:p>
                <a:r>
                  <a:rPr lang="en-US" sz="2000" dirty="0" smtClean="0"/>
                  <a:t>        </a:t>
                </a:r>
                <a14:m>
                  <m:oMath xmlns:m="http://schemas.openxmlformats.org/officeDocument/2006/math">
                    <m:sSub>
                      <m:sSubPr>
                        <m:ctrlPr>
                          <a:rPr lang="en-US" sz="2800" i="1" smtClean="0">
                            <a:latin typeface="Cambria Math"/>
                          </a:rPr>
                        </m:ctrlPr>
                      </m:sSubPr>
                      <m:e>
                        <m:r>
                          <a:rPr lang="en-US" sz="2800" i="1">
                            <a:latin typeface="Cambria Math"/>
                          </a:rPr>
                          <m:t>𝑃</m:t>
                        </m:r>
                      </m:e>
                      <m:sub>
                        <m:r>
                          <m:rPr>
                            <m:sty m:val="p"/>
                          </m:rPr>
                          <a:rPr lang="en-US" sz="2800">
                            <a:latin typeface="Cambria Math"/>
                          </a:rPr>
                          <m:t>gas</m:t>
                        </m:r>
                      </m:sub>
                    </m:sSub>
                    <m:r>
                      <a:rPr lang="en-US" sz="2800" b="0" i="1" smtClean="0">
                        <a:latin typeface="Cambria Math"/>
                      </a:rPr>
                      <m:t>=</m:t>
                    </m:r>
                    <m:sSub>
                      <m:sSubPr>
                        <m:ctrlPr>
                          <a:rPr lang="en-US" sz="2800" i="1" smtClean="0">
                            <a:latin typeface="Cambria Math"/>
                          </a:rPr>
                        </m:ctrlPr>
                      </m:sSubPr>
                      <m:e>
                        <m:r>
                          <a:rPr lang="en-US" sz="2800" i="1">
                            <a:latin typeface="Cambria Math"/>
                          </a:rPr>
                          <m:t>𝑃</m:t>
                        </m:r>
                      </m:e>
                      <m:sub>
                        <m:r>
                          <m:rPr>
                            <m:sty m:val="p"/>
                          </m:rPr>
                          <a:rPr lang="en-US" sz="2800">
                            <a:latin typeface="Cambria Math"/>
                          </a:rPr>
                          <m:t>rad</m:t>
                        </m:r>
                      </m:sub>
                    </m:sSub>
                    <m:r>
                      <a:rPr lang="en-US" sz="2800" b="0" i="1" smtClean="0">
                        <a:latin typeface="Cambria Math"/>
                      </a:rPr>
                      <m:t>=</m:t>
                    </m:r>
                    <m:f>
                      <m:fPr>
                        <m:ctrlPr>
                          <a:rPr lang="en-US" sz="2800" b="0" i="1" smtClean="0">
                            <a:latin typeface="Cambria Math"/>
                          </a:rPr>
                        </m:ctrlPr>
                      </m:fPr>
                      <m:num>
                        <m:sSub>
                          <m:sSubPr>
                            <m:ctrlPr>
                              <a:rPr lang="en-US" sz="2800" b="0" i="1" smtClean="0">
                                <a:latin typeface="Cambria Math"/>
                              </a:rPr>
                            </m:ctrlPr>
                          </m:sSubPr>
                          <m:e>
                            <m:r>
                              <a:rPr lang="en-US" sz="2800" b="0" i="1" smtClean="0">
                                <a:latin typeface="Cambria Math"/>
                              </a:rPr>
                              <m:t>𝐹</m:t>
                            </m:r>
                          </m:e>
                          <m:sub>
                            <m:r>
                              <m:rPr>
                                <m:sty m:val="p"/>
                              </m:rPr>
                              <a:rPr lang="en-US" sz="2800" b="0" i="0" smtClean="0">
                                <a:latin typeface="Cambria Math"/>
                              </a:rPr>
                              <m:t>rad</m:t>
                            </m:r>
                          </m:sub>
                        </m:sSub>
                      </m:num>
                      <m:den>
                        <m:r>
                          <a:rPr lang="en-US" sz="2800" b="0" i="1" smtClean="0">
                            <a:latin typeface="Cambria Math"/>
                          </a:rPr>
                          <m:t>𝑐</m:t>
                        </m:r>
                      </m:den>
                    </m:f>
                    <m:r>
                      <a:rPr lang="en-US" sz="2800" b="0" i="1" smtClean="0">
                        <a:latin typeface="Cambria Math"/>
                      </a:rPr>
                      <m:t>  </m:t>
                    </m:r>
                    <m:r>
                      <a:rPr lang="en-US" sz="2800" i="1" smtClean="0">
                        <a:latin typeface="Cambria Math"/>
                      </a:rPr>
                      <m:t>→</m:t>
                    </m:r>
                  </m:oMath>
                </a14:m>
                <a:endParaRPr lang="en-US" sz="2800" dirty="0" smtClean="0"/>
              </a:p>
              <a:p>
                <a:pPr algn="ctr"/>
                <a:r>
                  <a:rPr lang="en-US" sz="2800" b="0" dirty="0" smtClean="0"/>
                  <a:t>   </a:t>
                </a:r>
                <a14:m>
                  <m:oMath xmlns:m="http://schemas.openxmlformats.org/officeDocument/2006/math">
                    <m:r>
                      <a:rPr lang="en-US" sz="2800" b="0" i="1" smtClean="0">
                        <a:latin typeface="Cambria Math"/>
                      </a:rPr>
                      <m:t>2</m:t>
                    </m:r>
                    <m:sSub>
                      <m:sSubPr>
                        <m:ctrlPr>
                          <a:rPr lang="en-US" sz="2800" b="0" i="1" smtClean="0">
                            <a:latin typeface="Cambria Math"/>
                          </a:rPr>
                        </m:ctrlPr>
                      </m:sSubPr>
                      <m:e>
                        <m:r>
                          <a:rPr lang="en-US" sz="2800" b="0" i="1" smtClean="0">
                            <a:latin typeface="Cambria Math"/>
                          </a:rPr>
                          <m:t>𝑛</m:t>
                        </m:r>
                      </m:e>
                      <m:sub>
                        <m:r>
                          <m:rPr>
                            <m:sty m:val="p"/>
                          </m:rPr>
                          <a:rPr lang="en-US" sz="2800" b="0" i="0" smtClean="0">
                            <a:latin typeface="Cambria Math"/>
                          </a:rPr>
                          <m:t>H</m:t>
                        </m:r>
                      </m:sub>
                    </m:sSub>
                    <m:r>
                      <a:rPr lang="en-US" sz="2800" b="0" i="1" smtClean="0">
                        <a:latin typeface="Cambria Math"/>
                      </a:rPr>
                      <m:t>𝑘𝑇</m:t>
                    </m:r>
                    <m:r>
                      <a:rPr lang="en-US" sz="2800" b="0" i="1" smtClean="0">
                        <a:latin typeface="Cambria Math"/>
                      </a:rPr>
                      <m:t>=</m:t>
                    </m:r>
                    <m:sSub>
                      <m:sSubPr>
                        <m:ctrlPr>
                          <a:rPr lang="en-US" sz="2800" i="1">
                            <a:latin typeface="Cambria Math"/>
                          </a:rPr>
                        </m:ctrlPr>
                      </m:sSubPr>
                      <m:e>
                        <m:r>
                          <a:rPr lang="en-US" sz="2800" i="1">
                            <a:latin typeface="Cambria Math"/>
                          </a:rPr>
                          <m:t>𝜙</m:t>
                        </m:r>
                      </m:e>
                      <m:sub>
                        <m:r>
                          <a:rPr lang="en-US" sz="2800" i="1">
                            <a:latin typeface="Cambria Math"/>
                          </a:rPr>
                          <m:t>𝑖</m:t>
                        </m:r>
                      </m:sub>
                    </m:sSub>
                    <m:f>
                      <m:fPr>
                        <m:ctrlPr>
                          <a:rPr lang="en-US" sz="2800" b="0" i="1" smtClean="0">
                            <a:latin typeface="Cambria Math"/>
                          </a:rPr>
                        </m:ctrlPr>
                      </m:fPr>
                      <m:num>
                        <m:sSub>
                          <m:sSubPr>
                            <m:ctrlPr>
                              <a:rPr lang="en-US" sz="2800" b="0" i="1" smtClean="0">
                                <a:latin typeface="Cambria Math"/>
                              </a:rPr>
                            </m:ctrlPr>
                          </m:sSubPr>
                          <m:e>
                            <m:d>
                              <m:dPr>
                                <m:begChr m:val="⟨"/>
                                <m:endChr m:val="⟩"/>
                                <m:ctrlPr>
                                  <a:rPr lang="en-US" sz="2800" b="0" i="1" smtClean="0">
                                    <a:latin typeface="Cambria Math"/>
                                  </a:rPr>
                                </m:ctrlPr>
                              </m:dPr>
                              <m:e>
                                <m:r>
                                  <a:rPr lang="en-US" sz="2800" b="0" i="1" smtClean="0">
                                    <a:latin typeface="Cambria Math"/>
                                  </a:rPr>
                                  <m:t>h</m:t>
                                </m:r>
                                <m:r>
                                  <a:rPr lang="en-US" sz="2800" b="0" i="1" smtClean="0">
                                    <a:latin typeface="Cambria Math"/>
                                  </a:rPr>
                                  <m:t>𝜈</m:t>
                                </m:r>
                              </m:e>
                            </m:d>
                          </m:e>
                          <m:sub>
                            <m:r>
                              <a:rPr lang="en-US" sz="2800" b="0" i="1" smtClean="0">
                                <a:latin typeface="Cambria Math"/>
                              </a:rPr>
                              <m:t>𝑖</m:t>
                            </m:r>
                          </m:sub>
                        </m:sSub>
                      </m:num>
                      <m:den>
                        <m:r>
                          <a:rPr lang="en-US" sz="2800" b="0" i="1" smtClean="0">
                            <a:latin typeface="Cambria Math"/>
                          </a:rPr>
                          <m:t>𝑐</m:t>
                        </m:r>
                      </m:den>
                    </m:f>
                    <m:r>
                      <a:rPr lang="en-US" sz="2800" b="0" i="1" smtClean="0">
                        <a:latin typeface="Cambria Math"/>
                      </a:rPr>
                      <m:t>(</m:t>
                    </m:r>
                    <m:r>
                      <a:rPr lang="en-US" sz="2800" b="0" i="1" smtClean="0">
                        <a:latin typeface="Cambria Math"/>
                      </a:rPr>
                      <m:t>1</m:t>
                    </m:r>
                    <m:r>
                      <a:rPr lang="en-US" sz="2800" b="0" i="1" smtClean="0">
                        <a:latin typeface="Cambria Math"/>
                      </a:rPr>
                      <m:t>+</m:t>
                    </m:r>
                    <m:r>
                      <a:rPr lang="en-US" sz="2800" b="0" i="1" smtClean="0">
                        <a:latin typeface="Cambria Math"/>
                      </a:rPr>
                      <m:t>𝛽</m:t>
                    </m:r>
                    <m:r>
                      <a:rPr lang="en-US" sz="2800" b="0" i="1" smtClean="0">
                        <a:latin typeface="Cambria Math"/>
                      </a:rPr>
                      <m:t>)</m:t>
                    </m:r>
                  </m:oMath>
                </a14:m>
                <a:endParaRPr lang="en-US" sz="2800" i="1" dirty="0" smtClean="0">
                  <a:latin typeface="Cambria Math"/>
                </a:endParaRPr>
              </a:p>
            </p:txBody>
          </p:sp>
        </mc:Choice>
        <mc:Fallback xmlns="">
          <p:sp>
            <p:nvSpPr>
              <p:cNvPr id="17" name="Rectangle 16"/>
              <p:cNvSpPr>
                <a:spLocks noRot="1" noChangeAspect="1" noMove="1" noResize="1" noEditPoints="1" noAdjustHandles="1" noChangeArrowheads="1" noChangeShapeType="1" noTextEdit="1"/>
              </p:cNvSpPr>
              <p:nvPr/>
            </p:nvSpPr>
            <p:spPr>
              <a:xfrm>
                <a:off x="552373" y="3264551"/>
                <a:ext cx="7524827" cy="1344407"/>
              </a:xfrm>
              <a:prstGeom prst="rect">
                <a:avLst/>
              </a:prstGeom>
              <a:blipFill rotWithShape="1">
                <a:blip r:embed="rId5"/>
                <a:stretch>
                  <a:fillRect/>
                </a:stretch>
              </a:blipFill>
            </p:spPr>
            <p:txBody>
              <a:bodyPr/>
              <a:lstStyle/>
              <a:p>
                <a:r>
                  <a:rPr lang="en-US">
                    <a:noFill/>
                  </a:rPr>
                  <a:t> </a:t>
                </a:r>
              </a:p>
            </p:txBody>
          </p:sp>
        </mc:Fallback>
      </mc:AlternateContent>
      <p:sp>
        <p:nvSpPr>
          <p:cNvPr id="21" name="TextBox 20"/>
          <p:cNvSpPr txBox="1"/>
          <p:nvPr/>
        </p:nvSpPr>
        <p:spPr>
          <a:xfrm>
            <a:off x="6858001" y="3392269"/>
            <a:ext cx="2286000" cy="646331"/>
          </a:xfrm>
          <a:prstGeom prst="rect">
            <a:avLst/>
          </a:prstGeom>
          <a:noFill/>
        </p:spPr>
        <p:txBody>
          <a:bodyPr wrap="square" rtlCol="0">
            <a:spAutoFit/>
          </a:bodyPr>
          <a:lstStyle/>
          <a:p>
            <a:r>
              <a:rPr lang="en-US" dirty="0" smtClean="0"/>
              <a:t>additional pressure </a:t>
            </a:r>
          </a:p>
          <a:p>
            <a:r>
              <a:rPr lang="en-US" dirty="0" smtClean="0"/>
              <a:t>from optical photons</a:t>
            </a:r>
            <a:endParaRPr lang="en-US" dirty="0"/>
          </a:p>
        </p:txBody>
      </p:sp>
      <p:cxnSp>
        <p:nvCxnSpPr>
          <p:cNvPr id="22" name="Straight Arrow Connector 21"/>
          <p:cNvCxnSpPr/>
          <p:nvPr/>
        </p:nvCxnSpPr>
        <p:spPr>
          <a:xfrm flipH="1">
            <a:off x="6040315" y="3733800"/>
            <a:ext cx="817687" cy="354623"/>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Content Placeholder 2"/>
              <p:cNvSpPr txBox="1">
                <a:spLocks/>
              </p:cNvSpPr>
              <p:nvPr/>
            </p:nvSpPr>
            <p:spPr>
              <a:xfrm>
                <a:off x="641838" y="5867400"/>
                <a:ext cx="7467600" cy="416269"/>
              </a:xfrm>
              <a:prstGeom prst="rect">
                <a:avLst/>
              </a:prstGeom>
            </p:spPr>
            <p:txBody>
              <a:bodyPr vert="horz" lIns="91440" tIns="45720" rIns="91440" bIns="45720" rtlCol="1">
                <a:noAutofit/>
              </a:bodyPr>
              <a:lstStyle/>
              <a:p>
                <a:pPr marR="0" lvl="0" algn="l" defTabSz="914400" rtl="0" eaLnBrk="1" fontAlgn="auto" latinLnBrk="0" hangingPunct="1">
                  <a:lnSpc>
                    <a:spcPct val="100000"/>
                  </a:lnSpc>
                  <a:spcBef>
                    <a:spcPct val="20000"/>
                  </a:spcBef>
                  <a:spcAft>
                    <a:spcPts val="0"/>
                  </a:spcAft>
                  <a:buClrTx/>
                  <a:buSzTx/>
                  <a:tabLst/>
                  <a:defRPr/>
                </a:pPr>
                <a:r>
                  <a:rPr kumimoji="0" lang="en-US" sz="2400" b="1" i="1" strike="noStrike" kern="1200" cap="none" spc="0" normalizeH="0" baseline="0" noProof="0" dirty="0" smtClean="0">
                    <a:ln>
                      <a:noFill/>
                    </a:ln>
                    <a:solidFill>
                      <a:schemeClr val="tx1"/>
                    </a:solidFill>
                    <a:effectLst/>
                    <a:uLnTx/>
                    <a:uFillTx/>
                    <a:ea typeface="+mn-ea"/>
                    <a:cs typeface="+mn-cs"/>
                  </a:rPr>
                  <a:t>Most of</a:t>
                </a:r>
                <a:r>
                  <a:rPr kumimoji="0" lang="en-US" sz="2400" b="1" i="1" strike="noStrike" kern="1200" cap="none" spc="0" normalizeH="0" noProof="0" dirty="0" smtClean="0">
                    <a:ln>
                      <a:noFill/>
                    </a:ln>
                    <a:solidFill>
                      <a:schemeClr val="tx1"/>
                    </a:solidFill>
                    <a:effectLst/>
                    <a:uLnTx/>
                    <a:uFillTx/>
                    <a:ea typeface="+mn-ea"/>
                    <a:cs typeface="+mn-cs"/>
                  </a:rPr>
                  <a:t> the energy absorbed (and released) a</a:t>
                </a:r>
                <a14:m>
                  <m:oMath xmlns:m="http://schemas.openxmlformats.org/officeDocument/2006/math">
                    <m:r>
                      <a:rPr kumimoji="0" lang="en-US" sz="2400" b="1" i="1" strike="noStrike" kern="1200" cap="none" spc="0" normalizeH="0" noProof="0" smtClean="0">
                        <a:ln>
                          <a:noFill/>
                        </a:ln>
                        <a:solidFill>
                          <a:schemeClr val="tx1"/>
                        </a:solidFill>
                        <a:effectLst/>
                        <a:uLnTx/>
                        <a:uFillTx/>
                        <a:latin typeface="Cambria Math"/>
                        <a:ea typeface="+mn-ea"/>
                        <a:cs typeface="+mn-cs"/>
                      </a:rPr>
                      <m:t>𝒕</m:t>
                    </m:r>
                    <m:r>
                      <a:rPr kumimoji="0" lang="en-US" sz="2400" b="1" i="1" strike="noStrike" kern="1200" cap="none" spc="0" normalizeH="0" noProof="0" smtClean="0">
                        <a:ln>
                          <a:noFill/>
                        </a:ln>
                        <a:solidFill>
                          <a:schemeClr val="tx1"/>
                        </a:solidFill>
                        <a:effectLst/>
                        <a:uLnTx/>
                        <a:uFillTx/>
                        <a:latin typeface="Cambria Math"/>
                        <a:ea typeface="+mn-ea"/>
                        <a:cs typeface="+mn-cs"/>
                      </a:rPr>
                      <m:t> </m:t>
                    </m:r>
                    <m:r>
                      <a:rPr kumimoji="0" lang="en-US" sz="2400" b="1" i="1" strike="noStrike" kern="1200" cap="none" spc="0" normalizeH="0" noProof="0" smtClean="0">
                        <a:ln>
                          <a:noFill/>
                        </a:ln>
                        <a:solidFill>
                          <a:schemeClr val="tx1"/>
                        </a:solidFill>
                        <a:effectLst/>
                        <a:uLnTx/>
                        <a:uFillTx/>
                        <a:latin typeface="Cambria Math"/>
                        <a:ea typeface="+mn-ea"/>
                        <a:cs typeface="+mn-cs"/>
                      </a:rPr>
                      <m:t>𝓤</m:t>
                    </m:r>
                    <m:r>
                      <a:rPr kumimoji="0" lang="en-US" sz="2400" b="1" i="1" strike="noStrike" kern="1200" cap="none" spc="0" normalizeH="0" noProof="0" smtClean="0">
                        <a:ln>
                          <a:noFill/>
                        </a:ln>
                        <a:solidFill>
                          <a:schemeClr val="tx1"/>
                        </a:solidFill>
                        <a:effectLst/>
                        <a:uLnTx/>
                        <a:uFillTx/>
                        <a:latin typeface="Cambria Math"/>
                        <a:ea typeface="+mn-ea"/>
                        <a:cs typeface="+mn-cs"/>
                      </a:rPr>
                      <m:t>≈</m:t>
                    </m:r>
                    <m:r>
                      <a:rPr kumimoji="0" lang="en-US" sz="2400" b="0" i="1" strike="noStrike" kern="1200" cap="none" spc="0" normalizeH="0" noProof="0" smtClean="0">
                        <a:ln>
                          <a:noFill/>
                        </a:ln>
                        <a:solidFill>
                          <a:schemeClr val="tx1"/>
                        </a:solidFill>
                        <a:effectLst/>
                        <a:uLnTx/>
                        <a:uFillTx/>
                        <a:latin typeface="Cambria Math"/>
                        <a:ea typeface="+mn-ea"/>
                        <a:cs typeface="+mn-cs"/>
                      </a:rPr>
                      <m:t>0</m:t>
                    </m:r>
                    <m:r>
                      <a:rPr kumimoji="0" lang="en-US" sz="2400" b="0" i="1" strike="noStrike" kern="1200" cap="none" spc="0" normalizeH="0" noProof="0" smtClean="0">
                        <a:ln>
                          <a:noFill/>
                        </a:ln>
                        <a:solidFill>
                          <a:schemeClr val="tx1"/>
                        </a:solidFill>
                        <a:effectLst/>
                        <a:uLnTx/>
                        <a:uFillTx/>
                        <a:latin typeface="Cambria Math"/>
                        <a:ea typeface="+mn-ea"/>
                        <a:cs typeface="+mn-cs"/>
                      </a:rPr>
                      <m:t>.</m:t>
                    </m:r>
                    <m:r>
                      <a:rPr kumimoji="0" lang="en-US" sz="2400" b="0" i="1" strike="noStrike" kern="1200" cap="none" spc="0" normalizeH="0" noProof="0" smtClean="0">
                        <a:ln>
                          <a:noFill/>
                        </a:ln>
                        <a:solidFill>
                          <a:schemeClr val="tx1"/>
                        </a:solidFill>
                        <a:effectLst/>
                        <a:uLnTx/>
                        <a:uFillTx/>
                        <a:latin typeface="Cambria Math"/>
                        <a:ea typeface="+mn-ea"/>
                        <a:cs typeface="+mn-cs"/>
                      </a:rPr>
                      <m:t>03</m:t>
                    </m:r>
                  </m:oMath>
                </a14:m>
                <a:endParaRPr kumimoji="0" lang="en-US" sz="2400" i="1" strike="noStrike" kern="1200" cap="none" spc="0" normalizeH="0" baseline="0" noProof="0" dirty="0" smtClean="0">
                  <a:ln>
                    <a:noFill/>
                  </a:ln>
                  <a:solidFill>
                    <a:schemeClr val="tx1"/>
                  </a:solidFill>
                  <a:effectLst/>
                  <a:uLnTx/>
                  <a:uFillTx/>
                  <a:ea typeface="+mn-ea"/>
                  <a:cs typeface="+mn-cs"/>
                </a:endParaRPr>
              </a:p>
            </p:txBody>
          </p:sp>
        </mc:Choice>
        <mc:Fallback xmlns="">
          <p:sp>
            <p:nvSpPr>
              <p:cNvPr id="28" name="Content Placeholder 2"/>
              <p:cNvSpPr txBox="1">
                <a:spLocks noRot="1" noChangeAspect="1" noMove="1" noResize="1" noEditPoints="1" noAdjustHandles="1" noChangeArrowheads="1" noChangeShapeType="1" noTextEdit="1"/>
              </p:cNvSpPr>
              <p:nvPr/>
            </p:nvSpPr>
            <p:spPr>
              <a:xfrm>
                <a:off x="641838" y="5867400"/>
                <a:ext cx="7467600" cy="416269"/>
              </a:xfrm>
              <a:prstGeom prst="rect">
                <a:avLst/>
              </a:prstGeom>
              <a:blipFill rotWithShape="1">
                <a:blip r:embed="rId6"/>
                <a:stretch>
                  <a:fillRect l="-1224" t="-11765" b="-42647"/>
                </a:stretch>
              </a:blipFill>
            </p:spPr>
            <p:txBody>
              <a:bodyPr/>
              <a:lstStyle/>
              <a:p>
                <a:r>
                  <a:rPr lang="en-US">
                    <a:noFill/>
                  </a:rPr>
                  <a:t> </a:t>
                </a:r>
              </a:p>
            </p:txBody>
          </p:sp>
        </mc:Fallback>
      </mc:AlternateContent>
      <p:sp>
        <p:nvSpPr>
          <p:cNvPr id="2" name="Date Placeholder 1"/>
          <p:cNvSpPr>
            <a:spLocks noGrp="1"/>
          </p:cNvSpPr>
          <p:nvPr>
            <p:ph type="dt" sz="half" idx="10"/>
          </p:nvPr>
        </p:nvSpPr>
        <p:spPr/>
        <p:txBody>
          <a:bodyPr/>
          <a:lstStyle/>
          <a:p>
            <a:r>
              <a:rPr lang="de-DE" smtClean="0"/>
              <a:t>Jonathan Stern, MPIA</a:t>
            </a:r>
            <a:endParaRPr lang="en-US"/>
          </a:p>
        </p:txBody>
      </p:sp>
      <p:sp>
        <p:nvSpPr>
          <p:cNvPr id="3" name="Footer Placeholder 2"/>
          <p:cNvSpPr>
            <a:spLocks noGrp="1"/>
          </p:cNvSpPr>
          <p:nvPr>
            <p:ph type="ftr" sz="quarter" idx="11"/>
          </p:nvPr>
        </p:nvSpPr>
        <p:spPr/>
        <p:txBody>
          <a:bodyPr/>
          <a:lstStyle/>
          <a:p>
            <a:r>
              <a:rPr lang="en-US" dirty="0"/>
              <a:t>4. Possible solution</a:t>
            </a:r>
          </a:p>
        </p:txBody>
      </p:sp>
      <p:sp>
        <p:nvSpPr>
          <p:cNvPr id="4" name="Slide Number Placeholder 3"/>
          <p:cNvSpPr>
            <a:spLocks noGrp="1"/>
          </p:cNvSpPr>
          <p:nvPr>
            <p:ph type="sldNum" sz="quarter" idx="12"/>
          </p:nvPr>
        </p:nvSpPr>
        <p:spPr/>
        <p:txBody>
          <a:bodyPr/>
          <a:lstStyle/>
          <a:p>
            <a:fld id="{6A89B9C6-FAC9-4191-A936-FB59B15A07B7}" type="slidenum">
              <a:rPr lang="en-US" smtClean="0"/>
              <a:t>18</a:t>
            </a:fld>
            <a:endParaRPr lang="en-US"/>
          </a:p>
        </p:txBody>
      </p:sp>
      <mc:AlternateContent xmlns:mc="http://schemas.openxmlformats.org/markup-compatibility/2006" xmlns:a14="http://schemas.microsoft.com/office/drawing/2010/main">
        <mc:Choice Requires="a14">
          <p:sp>
            <p:nvSpPr>
              <p:cNvPr id="6" name="TextBox 5"/>
              <p:cNvSpPr txBox="1"/>
              <p:nvPr/>
            </p:nvSpPr>
            <p:spPr>
              <a:xfrm>
                <a:off x="914400" y="4800600"/>
                <a:ext cx="7543800" cy="8440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m:t>
                      </m:r>
                      <m:r>
                        <a:rPr lang="en-US" sz="2000" b="0" i="1" smtClean="0">
                          <a:latin typeface="Cambria Math"/>
                        </a:rPr>
                        <m:t>𝒰</m:t>
                      </m:r>
                      <m:r>
                        <a:rPr lang="en-US" sz="2000" b="0" i="1" smtClean="0">
                          <a:latin typeface="Cambria Math"/>
                        </a:rPr>
                        <m:t>≡</m:t>
                      </m:r>
                      <m:f>
                        <m:fPr>
                          <m:ctrlPr>
                            <a:rPr lang="en-US" sz="2000" b="0" i="1" smtClean="0">
                              <a:latin typeface="Cambria Math"/>
                            </a:rPr>
                          </m:ctrlPr>
                        </m:fPr>
                        <m:num>
                          <m:sSub>
                            <m:sSubPr>
                              <m:ctrlPr>
                                <a:rPr lang="en-US" sz="2000" b="0" i="1" smtClean="0">
                                  <a:latin typeface="Cambria Math"/>
                                </a:rPr>
                              </m:ctrlPr>
                            </m:sSubPr>
                            <m:e>
                              <m:r>
                                <a:rPr lang="en-US" sz="2000" b="0" i="1" smtClean="0">
                                  <a:latin typeface="Cambria Math"/>
                                </a:rPr>
                                <m:t>𝜙</m:t>
                              </m:r>
                            </m:e>
                            <m:sub>
                              <m:r>
                                <a:rPr lang="en-US" sz="2000" b="0" i="1" smtClean="0">
                                  <a:latin typeface="Cambria Math"/>
                                </a:rPr>
                                <m:t>𝑖</m:t>
                              </m:r>
                            </m:sub>
                          </m:sSub>
                        </m:num>
                        <m:den>
                          <m:sSub>
                            <m:sSubPr>
                              <m:ctrlPr>
                                <a:rPr lang="en-US" sz="2000" b="0" i="1" smtClean="0">
                                  <a:latin typeface="Cambria Math"/>
                                </a:rPr>
                              </m:ctrlPr>
                            </m:sSubPr>
                            <m:e>
                              <m:r>
                                <a:rPr lang="en-US" sz="2000" b="0" i="1" smtClean="0">
                                  <a:latin typeface="Cambria Math"/>
                                </a:rPr>
                                <m:t>𝑛</m:t>
                              </m:r>
                            </m:e>
                            <m:sub>
                              <m:r>
                                <m:rPr>
                                  <m:sty m:val="p"/>
                                </m:rPr>
                                <a:rPr lang="en-US" sz="2000" b="0" i="0" smtClean="0">
                                  <a:latin typeface="Cambria Math"/>
                                </a:rPr>
                                <m:t>H</m:t>
                              </m:r>
                            </m:sub>
                          </m:sSub>
                          <m:r>
                            <a:rPr lang="en-US" sz="2000" b="0" i="1" smtClean="0">
                              <a:latin typeface="Cambria Math"/>
                            </a:rPr>
                            <m:t>𝑐</m:t>
                          </m:r>
                        </m:den>
                      </m:f>
                      <m:r>
                        <a:rPr lang="en-US" sz="2000" b="0" i="1" smtClean="0">
                          <a:latin typeface="Cambria Math"/>
                        </a:rPr>
                        <m:t>=</m:t>
                      </m:r>
                      <m:f>
                        <m:fPr>
                          <m:ctrlPr>
                            <a:rPr lang="en-US" sz="2000" b="0" i="1" smtClean="0">
                              <a:latin typeface="Cambria Math"/>
                            </a:rPr>
                          </m:ctrlPr>
                        </m:fPr>
                        <m:num>
                          <m:r>
                            <a:rPr lang="en-US" sz="2000" b="0" i="1" smtClean="0">
                              <a:latin typeface="Cambria Math"/>
                            </a:rPr>
                            <m:t>2</m:t>
                          </m:r>
                          <m:r>
                            <a:rPr lang="en-US" sz="2000" b="0" i="1" smtClean="0">
                              <a:latin typeface="Cambria Math"/>
                            </a:rPr>
                            <m:t>𝑘𝑇</m:t>
                          </m:r>
                        </m:num>
                        <m:den>
                          <m:sSub>
                            <m:sSubPr>
                              <m:ctrlPr>
                                <a:rPr lang="en-US" sz="2000" b="0" i="1" smtClean="0">
                                  <a:latin typeface="Cambria Math"/>
                                </a:rPr>
                              </m:ctrlPr>
                            </m:sSubPr>
                            <m:e>
                              <m:d>
                                <m:dPr>
                                  <m:begChr m:val="⟨"/>
                                  <m:endChr m:val="⟩"/>
                                  <m:ctrlPr>
                                    <a:rPr lang="en-US" sz="2000" b="0" i="1" smtClean="0">
                                      <a:latin typeface="Cambria Math"/>
                                    </a:rPr>
                                  </m:ctrlPr>
                                </m:dPr>
                                <m:e>
                                  <m:r>
                                    <a:rPr lang="en-US" sz="2000" b="0" i="1" smtClean="0">
                                      <a:latin typeface="Cambria Math"/>
                                    </a:rPr>
                                    <m:t>h</m:t>
                                  </m:r>
                                  <m:r>
                                    <a:rPr lang="en-US" sz="2000" b="0" i="1" smtClean="0">
                                      <a:latin typeface="Cambria Math"/>
                                    </a:rPr>
                                    <m:t>𝜈</m:t>
                                  </m:r>
                                </m:e>
                              </m:d>
                            </m:e>
                            <m:sub>
                              <m:r>
                                <a:rPr lang="en-US" sz="2000" b="0" i="1" smtClean="0">
                                  <a:latin typeface="Cambria Math"/>
                                </a:rPr>
                                <m:t>𝑖</m:t>
                              </m:r>
                            </m:sub>
                          </m:sSub>
                          <m:d>
                            <m:dPr>
                              <m:ctrlPr>
                                <a:rPr lang="en-US" sz="2000" b="0" i="1" smtClean="0">
                                  <a:latin typeface="Cambria Math"/>
                                </a:rPr>
                              </m:ctrlPr>
                            </m:dPr>
                            <m:e>
                              <m:r>
                                <a:rPr lang="en-US" sz="2000" b="0" i="1" smtClean="0">
                                  <a:latin typeface="Cambria Math"/>
                                </a:rPr>
                                <m:t>1</m:t>
                              </m:r>
                              <m:r>
                                <a:rPr lang="en-US" sz="2000" b="0" i="1" smtClean="0">
                                  <a:latin typeface="Cambria Math"/>
                                </a:rPr>
                                <m:t>+</m:t>
                              </m:r>
                              <m:r>
                                <a:rPr lang="en-US" sz="2000" b="0" i="1" smtClean="0">
                                  <a:latin typeface="Cambria Math"/>
                                </a:rPr>
                                <m:t>𝛽</m:t>
                              </m:r>
                            </m:e>
                          </m:d>
                        </m:den>
                      </m:f>
                      <m:r>
                        <a:rPr lang="en-US" sz="2000" b="0" i="1" smtClean="0">
                          <a:latin typeface="Cambria Math"/>
                        </a:rPr>
                        <m:t>≈</m:t>
                      </m:r>
                      <m:r>
                        <a:rPr lang="en-US" sz="2000" b="0" i="1" smtClean="0">
                          <a:latin typeface="Cambria Math"/>
                        </a:rPr>
                        <m:t>0</m:t>
                      </m:r>
                      <m:r>
                        <a:rPr lang="en-US" sz="2000" b="0" i="1" smtClean="0">
                          <a:latin typeface="Cambria Math"/>
                        </a:rPr>
                        <m:t>.</m:t>
                      </m:r>
                      <m:r>
                        <a:rPr lang="en-US" sz="2000" b="0" i="1" smtClean="0">
                          <a:latin typeface="Cambria Math"/>
                        </a:rPr>
                        <m:t>03</m:t>
                      </m:r>
                      <m:d>
                        <m:dPr>
                          <m:ctrlPr>
                            <a:rPr lang="en-US" sz="2000" b="0" i="1" smtClean="0">
                              <a:latin typeface="Cambria Math"/>
                            </a:rPr>
                          </m:ctrlPr>
                        </m:dPr>
                        <m:e>
                          <m:f>
                            <m:fPr>
                              <m:ctrlPr>
                                <a:rPr lang="en-US" sz="2000" b="0" i="1" smtClean="0">
                                  <a:latin typeface="Cambria Math"/>
                                </a:rPr>
                              </m:ctrlPr>
                            </m:fPr>
                            <m:num>
                              <m:r>
                                <a:rPr lang="en-US" sz="2000" b="0" i="1" smtClean="0">
                                  <a:latin typeface="Cambria Math"/>
                                </a:rPr>
                                <m:t>𝑇</m:t>
                              </m:r>
                            </m:num>
                            <m:den>
                              <m:sSup>
                                <m:sSupPr>
                                  <m:ctrlPr>
                                    <a:rPr lang="en-US" sz="2000" b="0" i="1" smtClean="0">
                                      <a:latin typeface="Cambria Math"/>
                                    </a:rPr>
                                  </m:ctrlPr>
                                </m:sSupPr>
                                <m:e>
                                  <m:r>
                                    <a:rPr lang="en-US" sz="2000" b="0" i="1" smtClean="0">
                                      <a:latin typeface="Cambria Math"/>
                                    </a:rPr>
                                    <m:t>10</m:t>
                                  </m:r>
                                </m:e>
                                <m:sup>
                                  <m:r>
                                    <a:rPr lang="en-US" sz="2000" b="0" i="1" smtClean="0">
                                      <a:latin typeface="Cambria Math"/>
                                    </a:rPr>
                                    <m:t>4</m:t>
                                  </m:r>
                                </m:sup>
                              </m:sSup>
                              <m:r>
                                <m:rPr>
                                  <m:sty m:val="p"/>
                                </m:rPr>
                                <a:rPr lang="en-US" sz="2000" b="0" i="0" smtClean="0">
                                  <a:latin typeface="Cambria Math"/>
                                </a:rPr>
                                <m:t>K</m:t>
                              </m:r>
                            </m:den>
                          </m:f>
                        </m:e>
                      </m:d>
                      <m:sSup>
                        <m:sSupPr>
                          <m:ctrlPr>
                            <a:rPr lang="en-US" sz="2000" b="0" i="1" smtClean="0">
                              <a:latin typeface="Cambria Math"/>
                            </a:rPr>
                          </m:ctrlPr>
                        </m:sSupPr>
                        <m:e>
                          <m:d>
                            <m:dPr>
                              <m:ctrlPr>
                                <a:rPr lang="en-US" sz="2000" b="0" i="1" smtClean="0">
                                  <a:latin typeface="Cambria Math"/>
                                </a:rPr>
                              </m:ctrlPr>
                            </m:dPr>
                            <m:e>
                              <m:f>
                                <m:fPr>
                                  <m:ctrlPr>
                                    <a:rPr lang="en-US" sz="2000" b="0" i="1" smtClean="0">
                                      <a:latin typeface="Cambria Math"/>
                                    </a:rPr>
                                  </m:ctrlPr>
                                </m:fPr>
                                <m:num>
                                  <m:r>
                                    <a:rPr lang="en-US" sz="2000" b="0" i="1" smtClean="0">
                                      <a:latin typeface="Cambria Math"/>
                                    </a:rPr>
                                    <m:t>𝛽</m:t>
                                  </m:r>
                                </m:num>
                                <m:den>
                                  <m:r>
                                    <a:rPr lang="en-US" sz="2000" b="0" i="1" smtClean="0">
                                      <a:latin typeface="Cambria Math"/>
                                    </a:rPr>
                                    <m:t>2</m:t>
                                  </m:r>
                                </m:den>
                              </m:f>
                            </m:e>
                          </m:d>
                        </m:e>
                        <m:sup>
                          <m:r>
                            <a:rPr lang="en-US" sz="2000" b="0" i="1" smtClean="0">
                              <a:latin typeface="Cambria Math"/>
                            </a:rPr>
                            <m:t>−</m:t>
                          </m:r>
                          <m:r>
                            <a:rPr lang="en-US" sz="2000" b="0" i="1" smtClean="0">
                              <a:latin typeface="Cambria Math"/>
                            </a:rPr>
                            <m:t>1</m:t>
                          </m:r>
                        </m:sup>
                      </m:sSup>
                      <m:sSup>
                        <m:sSupPr>
                          <m:ctrlPr>
                            <a:rPr lang="en-US" sz="2000" b="0" i="1" smtClean="0">
                              <a:latin typeface="Cambria Math"/>
                            </a:rPr>
                          </m:ctrlPr>
                        </m:sSupPr>
                        <m:e>
                          <m:d>
                            <m:dPr>
                              <m:ctrlPr>
                                <a:rPr lang="en-US" sz="2000" b="0" i="1" smtClean="0">
                                  <a:latin typeface="Cambria Math"/>
                                </a:rPr>
                              </m:ctrlPr>
                            </m:dPr>
                            <m:e>
                              <m:f>
                                <m:fPr>
                                  <m:ctrlPr>
                                    <a:rPr lang="en-US" sz="2000" b="0" i="1" smtClean="0">
                                      <a:latin typeface="Cambria Math"/>
                                    </a:rPr>
                                  </m:ctrlPr>
                                </m:fPr>
                                <m:num>
                                  <m:sSub>
                                    <m:sSubPr>
                                      <m:ctrlPr>
                                        <a:rPr lang="en-US" sz="2000" b="0" i="1" smtClean="0">
                                          <a:latin typeface="Cambria Math"/>
                                        </a:rPr>
                                      </m:ctrlPr>
                                    </m:sSubPr>
                                    <m:e>
                                      <m:d>
                                        <m:dPr>
                                          <m:begChr m:val="⟨"/>
                                          <m:endChr m:val="⟩"/>
                                          <m:ctrlPr>
                                            <a:rPr lang="en-US" sz="2000" b="0" i="1" smtClean="0">
                                              <a:latin typeface="Cambria Math"/>
                                            </a:rPr>
                                          </m:ctrlPr>
                                        </m:dPr>
                                        <m:e>
                                          <m:r>
                                            <a:rPr lang="en-US" sz="2000" b="0" i="1" smtClean="0">
                                              <a:latin typeface="Cambria Math"/>
                                            </a:rPr>
                                            <m:t>h</m:t>
                                          </m:r>
                                          <m:r>
                                            <a:rPr lang="en-US" sz="2000" b="0" i="1" smtClean="0">
                                              <a:latin typeface="Cambria Math"/>
                                            </a:rPr>
                                            <m:t>𝜈</m:t>
                                          </m:r>
                                        </m:e>
                                      </m:d>
                                    </m:e>
                                    <m:sub>
                                      <m:r>
                                        <a:rPr lang="en-US" sz="2000" b="0" i="1" smtClean="0">
                                          <a:latin typeface="Cambria Math"/>
                                        </a:rPr>
                                        <m:t>𝑖</m:t>
                                      </m:r>
                                    </m:sub>
                                  </m:sSub>
                                </m:num>
                                <m:den>
                                  <m:r>
                                    <a:rPr lang="en-US" sz="2000" b="0" i="1" smtClean="0">
                                      <a:latin typeface="Cambria Math"/>
                                    </a:rPr>
                                    <m:t>36</m:t>
                                  </m:r>
                                  <m:r>
                                    <m:rPr>
                                      <m:sty m:val="p"/>
                                    </m:rPr>
                                    <a:rPr lang="en-US" sz="2000" b="0" i="0" smtClean="0">
                                      <a:latin typeface="Cambria Math"/>
                                    </a:rPr>
                                    <m:t>eV</m:t>
                                  </m:r>
                                </m:den>
                              </m:f>
                            </m:e>
                          </m:d>
                        </m:e>
                        <m:sup>
                          <m:r>
                            <a:rPr lang="en-US" sz="2000" b="0" i="1" smtClean="0">
                              <a:latin typeface="Cambria Math"/>
                            </a:rPr>
                            <m:t>−</m:t>
                          </m:r>
                          <m:r>
                            <a:rPr lang="en-US" sz="2000" b="0" i="1" smtClean="0">
                              <a:latin typeface="Cambria Math"/>
                            </a:rPr>
                            <m:t>1</m:t>
                          </m:r>
                        </m:sup>
                      </m:sSup>
                    </m:oMath>
                  </m:oMathPara>
                </a14:m>
                <a:endParaRPr lang="en-US"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914400" y="4800600"/>
                <a:ext cx="7543800" cy="844014"/>
              </a:xfrm>
              <a:prstGeom prst="rect">
                <a:avLst/>
              </a:prstGeom>
              <a:blipFill rotWithShape="1">
                <a:blip r:embed="rId7"/>
                <a:stretch>
                  <a:fillRect/>
                </a:stretch>
              </a:blipFill>
            </p:spPr>
            <p:txBody>
              <a:bodyPr/>
              <a:lstStyle/>
              <a:p>
                <a:r>
                  <a:rPr lang="en-US">
                    <a:noFill/>
                  </a:rPr>
                  <a:t> </a:t>
                </a:r>
              </a:p>
            </p:txBody>
          </p:sp>
        </mc:Fallback>
      </mc:AlternateContent>
      <p:sp>
        <p:nvSpPr>
          <p:cNvPr id="31" name="Rectangle 30"/>
          <p:cNvSpPr/>
          <p:nvPr/>
        </p:nvSpPr>
        <p:spPr>
          <a:xfrm>
            <a:off x="4419599" y="4778731"/>
            <a:ext cx="3886201" cy="838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ustDataLst>
      <p:tags r:id="rId1"/>
    </p:custDataLst>
    <p:extLst>
      <p:ext uri="{BB962C8B-B14F-4D97-AF65-F5344CB8AC3E}">
        <p14:creationId xmlns:p14="http://schemas.microsoft.com/office/powerpoint/2010/main" val="1617258766"/>
      </p:ext>
    </p:extLst>
  </p:cSld>
  <p:clrMapOvr>
    <a:masterClrMapping/>
  </p:clrMapOvr>
  <p:transition advTm="14108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8" grpId="0"/>
      <p:bldP spid="6" grpId="0"/>
      <p:bldP spid="3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Content Placeholder 8" descr="schema_top.png"/>
          <p:cNvPicPr>
            <a:picLocks/>
          </p:cNvPicPr>
          <p:nvPr/>
        </p:nvPicPr>
        <p:blipFill>
          <a:blip r:embed="rId4"/>
          <a:stretch>
            <a:fillRect/>
          </a:stretch>
        </p:blipFill>
        <p:spPr>
          <a:xfrm>
            <a:off x="685800" y="925200"/>
            <a:ext cx="7772400" cy="2478245"/>
          </a:xfrm>
          <a:prstGeom prst="rect">
            <a:avLst/>
          </a:prstGeom>
        </p:spPr>
      </p:pic>
      <p:grpSp>
        <p:nvGrpSpPr>
          <p:cNvPr id="27" name="Group 20"/>
          <p:cNvGrpSpPr/>
          <p:nvPr/>
        </p:nvGrpSpPr>
        <p:grpSpPr>
          <a:xfrm>
            <a:off x="1981200" y="838200"/>
            <a:ext cx="3276600" cy="1858991"/>
            <a:chOff x="1285852" y="4357694"/>
            <a:chExt cx="2786082" cy="1744672"/>
          </a:xfrm>
        </p:grpSpPr>
        <p:sp>
          <p:nvSpPr>
            <p:cNvPr id="28" name="Rectangle 27"/>
            <p:cNvSpPr/>
            <p:nvPr/>
          </p:nvSpPr>
          <p:spPr>
            <a:xfrm>
              <a:off x="1285852" y="4357694"/>
              <a:ext cx="2786082" cy="500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Rectangle 28"/>
            <p:cNvSpPr/>
            <p:nvPr/>
          </p:nvSpPr>
          <p:spPr>
            <a:xfrm flipV="1">
              <a:off x="2714612" y="4673606"/>
              <a:ext cx="386218" cy="142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3" name="Group 20"/>
          <p:cNvGrpSpPr/>
          <p:nvPr/>
        </p:nvGrpSpPr>
        <p:grpSpPr>
          <a:xfrm>
            <a:off x="2130978" y="762000"/>
            <a:ext cx="2974422" cy="1858991"/>
            <a:chOff x="1285852" y="4357694"/>
            <a:chExt cx="2786082" cy="1744672"/>
          </a:xfrm>
        </p:grpSpPr>
        <p:sp>
          <p:nvSpPr>
            <p:cNvPr id="18" name="Rectangle 17"/>
            <p:cNvSpPr/>
            <p:nvPr/>
          </p:nvSpPr>
          <p:spPr>
            <a:xfrm>
              <a:off x="1285852" y="4357694"/>
              <a:ext cx="2786082" cy="500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Rectangle 19"/>
            <p:cNvSpPr/>
            <p:nvPr/>
          </p:nvSpPr>
          <p:spPr>
            <a:xfrm flipV="1">
              <a:off x="2714612" y="4673606"/>
              <a:ext cx="386218" cy="142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mc:AlternateContent xmlns:mc="http://schemas.openxmlformats.org/markup-compatibility/2006" xmlns:a14="http://schemas.microsoft.com/office/drawing/2010/main">
        <mc:Choice Requires="a14">
          <p:sp>
            <p:nvSpPr>
              <p:cNvPr id="12" name="Content Placeholder 2"/>
              <p:cNvSpPr>
                <a:spLocks noGrp="1"/>
              </p:cNvSpPr>
              <p:nvPr>
                <p:ph idx="1"/>
              </p:nvPr>
            </p:nvSpPr>
            <p:spPr>
              <a:xfrm>
                <a:off x="457200" y="4876800"/>
                <a:ext cx="8534400" cy="1565018"/>
              </a:xfrm>
            </p:spPr>
            <p:txBody>
              <a:bodyPr>
                <a:normAutofit/>
              </a:bodyPr>
              <a:lstStyle/>
              <a:p>
                <a:pPr marL="0" indent="0">
                  <a:buNone/>
                </a:pPr>
                <a:r>
                  <a:rPr lang="en-US" sz="2400" dirty="0" smtClean="0"/>
                  <a:t> Emission Measure </a:t>
                </a:r>
                <a:r>
                  <a:rPr lang="en-US" sz="2400" dirty="0"/>
                  <a:t>Distribution:  </a:t>
                </a:r>
                <a14:m>
                  <m:oMath xmlns:m="http://schemas.openxmlformats.org/officeDocument/2006/math">
                    <m:f>
                      <m:fPr>
                        <m:ctrlPr>
                          <a:rPr lang="en-US" sz="2400" i="1">
                            <a:latin typeface="Cambria Math"/>
                          </a:rPr>
                        </m:ctrlPr>
                      </m:fPr>
                      <m:num>
                        <m:r>
                          <m:rPr>
                            <m:sty m:val="p"/>
                          </m:rPr>
                          <a:rPr lang="en-US" sz="2400">
                            <a:latin typeface="Cambria Math"/>
                          </a:rPr>
                          <m:t>d</m:t>
                        </m:r>
                        <m:r>
                          <a:rPr lang="en-US" sz="2400" i="1">
                            <a:latin typeface="Cambria Math"/>
                          </a:rPr>
                          <m:t>𝐿</m:t>
                        </m:r>
                      </m:num>
                      <m:den>
                        <m:r>
                          <m:rPr>
                            <m:sty m:val="p"/>
                          </m:rPr>
                          <a:rPr lang="en-US" sz="2400">
                            <a:latin typeface="Cambria Math"/>
                          </a:rPr>
                          <m:t>d</m:t>
                        </m:r>
                        <m:func>
                          <m:funcPr>
                            <m:ctrlPr>
                              <a:rPr lang="en-US" sz="2400" i="1">
                                <a:latin typeface="Cambria Math"/>
                              </a:rPr>
                            </m:ctrlPr>
                          </m:funcPr>
                          <m:fName>
                            <m:r>
                              <m:rPr>
                                <m:sty m:val="p"/>
                              </m:rPr>
                              <a:rPr lang="en-US" sz="2400">
                                <a:latin typeface="Cambria Math"/>
                              </a:rPr>
                              <m:t>log</m:t>
                            </m:r>
                          </m:fName>
                          <m:e>
                            <m:r>
                              <a:rPr lang="en-US" sz="2400" i="1">
                                <a:latin typeface="Cambria Math"/>
                              </a:rPr>
                              <m:t>𝒰</m:t>
                            </m:r>
                          </m:e>
                        </m:func>
                      </m:den>
                    </m:f>
                    <m:r>
                      <a:rPr lang="en-US" sz="2400" i="1">
                        <a:latin typeface="Cambria Math"/>
                      </a:rPr>
                      <m:t>∝</m:t>
                    </m:r>
                    <m:sSup>
                      <m:sSupPr>
                        <m:ctrlPr>
                          <a:rPr lang="en-US" sz="2800" i="1">
                            <a:latin typeface="Cambria Math"/>
                            <a:ea typeface="Cambria Math"/>
                          </a:rPr>
                        </m:ctrlPr>
                      </m:sSupPr>
                      <m:e>
                        <m:r>
                          <a:rPr lang="en-US" sz="2800" i="1">
                            <a:latin typeface="Cambria Math"/>
                            <a:ea typeface="Cambria Math"/>
                          </a:rPr>
                          <m:t>𝒰</m:t>
                        </m:r>
                      </m:e>
                      <m:sup>
                        <m:r>
                          <a:rPr lang="en-US" sz="2800" i="1">
                            <a:latin typeface="Cambria Math"/>
                            <a:ea typeface="Cambria Math"/>
                          </a:rPr>
                          <m:t>−</m:t>
                        </m:r>
                        <m:r>
                          <a:rPr lang="en-US" sz="2800" i="1">
                            <a:latin typeface="Cambria Math"/>
                            <a:ea typeface="Cambria Math"/>
                          </a:rPr>
                          <m:t>0</m:t>
                        </m:r>
                        <m:r>
                          <a:rPr lang="en-US" sz="2800" i="1">
                            <a:latin typeface="Cambria Math"/>
                            <a:ea typeface="Cambria Math"/>
                          </a:rPr>
                          <m:t>.</m:t>
                        </m:r>
                        <m:r>
                          <a:rPr lang="en-US" sz="2800" i="1">
                            <a:latin typeface="Cambria Math"/>
                            <a:ea typeface="Cambria Math"/>
                          </a:rPr>
                          <m:t>9</m:t>
                        </m:r>
                      </m:sup>
                    </m:sSup>
                  </m:oMath>
                </a14:m>
                <a:r>
                  <a:rPr lang="en-US" sz="2400" dirty="0" smtClean="0"/>
                  <a:t>    (for </a:t>
                </a:r>
                <a14:m>
                  <m:oMath xmlns:m="http://schemas.openxmlformats.org/officeDocument/2006/math">
                    <m:r>
                      <a:rPr lang="en-US" sz="2400" b="0" i="1" smtClean="0">
                        <a:latin typeface="Cambria Math"/>
                      </a:rPr>
                      <m:t>𝒰</m:t>
                    </m:r>
                    <m:r>
                      <a:rPr lang="en-US" sz="2400" b="0" i="1" smtClean="0">
                        <a:latin typeface="Cambria Math"/>
                      </a:rPr>
                      <m:t>&gt;</m:t>
                    </m:r>
                    <m:r>
                      <a:rPr lang="en-US" sz="2400" b="0" i="1" smtClean="0">
                        <a:latin typeface="Cambria Math"/>
                      </a:rPr>
                      <m:t>0</m:t>
                    </m:r>
                    <m:r>
                      <a:rPr lang="en-US" sz="2400" b="0" i="1" smtClean="0">
                        <a:latin typeface="Cambria Math"/>
                      </a:rPr>
                      <m:t>.</m:t>
                    </m:r>
                    <m:r>
                      <a:rPr lang="en-US" sz="2400" b="0" i="1" smtClean="0">
                        <a:latin typeface="Cambria Math"/>
                      </a:rPr>
                      <m:t>03</m:t>
                    </m:r>
                    <m:r>
                      <a:rPr lang="en-US" sz="2400" b="0" i="1" smtClean="0">
                        <a:latin typeface="Cambria Math"/>
                      </a:rPr>
                      <m:t>)</m:t>
                    </m:r>
                  </m:oMath>
                </a14:m>
                <a:endParaRPr lang="en-US" sz="2400" dirty="0" smtClean="0"/>
              </a:p>
              <a:p>
                <a:pPr marL="0" indent="0">
                  <a:buNone/>
                </a:pPr>
                <a:r>
                  <a:rPr lang="en-US" sz="2400" dirty="0" smtClean="0"/>
                  <a:t>Absorption Measure Distribution:  </a:t>
                </a:r>
                <a14:m>
                  <m:oMath xmlns:m="http://schemas.openxmlformats.org/officeDocument/2006/math">
                    <m:f>
                      <m:fPr>
                        <m:ctrlPr>
                          <a:rPr lang="en-US" sz="2400" i="1">
                            <a:latin typeface="Cambria Math"/>
                          </a:rPr>
                        </m:ctrlPr>
                      </m:fPr>
                      <m:num>
                        <m:r>
                          <m:rPr>
                            <m:sty m:val="p"/>
                          </m:rPr>
                          <a:rPr lang="en-US" sz="2400">
                            <a:latin typeface="Cambria Math"/>
                          </a:rPr>
                          <m:t>d</m:t>
                        </m:r>
                        <m:r>
                          <a:rPr lang="en-US" sz="2400" i="1">
                            <a:latin typeface="Cambria Math"/>
                          </a:rPr>
                          <m:t>𝑁</m:t>
                        </m:r>
                      </m:num>
                      <m:den>
                        <m:r>
                          <m:rPr>
                            <m:sty m:val="p"/>
                          </m:rPr>
                          <a:rPr lang="en-US" sz="2400">
                            <a:latin typeface="Cambria Math"/>
                          </a:rPr>
                          <m:t>d</m:t>
                        </m:r>
                        <m:func>
                          <m:funcPr>
                            <m:ctrlPr>
                              <a:rPr lang="en-US" sz="2400" i="1">
                                <a:latin typeface="Cambria Math"/>
                              </a:rPr>
                            </m:ctrlPr>
                          </m:funcPr>
                          <m:fName>
                            <m:r>
                              <m:rPr>
                                <m:sty m:val="p"/>
                              </m:rPr>
                              <a:rPr lang="en-US" sz="2400">
                                <a:latin typeface="Cambria Math"/>
                              </a:rPr>
                              <m:t>log</m:t>
                            </m:r>
                          </m:fName>
                          <m:e>
                            <m:r>
                              <a:rPr lang="en-US" sz="2400" i="1">
                                <a:latin typeface="Cambria Math"/>
                              </a:rPr>
                              <m:t>𝒰</m:t>
                            </m:r>
                          </m:e>
                        </m:func>
                      </m:den>
                    </m:f>
                    <m:r>
                      <a:rPr lang="en-US" sz="2800" b="0" i="1" smtClean="0">
                        <a:latin typeface="Cambria Math"/>
                        <a:ea typeface="Cambria Math"/>
                      </a:rPr>
                      <m:t>≈</m:t>
                    </m:r>
                    <m:sSup>
                      <m:sSupPr>
                        <m:ctrlPr>
                          <a:rPr lang="en-US" sz="2800" b="0" i="1" smtClean="0">
                            <a:latin typeface="Cambria Math"/>
                            <a:ea typeface="Cambria Math"/>
                          </a:rPr>
                        </m:ctrlPr>
                      </m:sSupPr>
                      <m:e>
                        <m:r>
                          <a:rPr lang="en-US" sz="2800" b="0" i="1" smtClean="0">
                            <a:latin typeface="Cambria Math"/>
                            <a:ea typeface="Cambria Math"/>
                          </a:rPr>
                          <m:t>10</m:t>
                        </m:r>
                      </m:e>
                      <m:sup>
                        <m:r>
                          <a:rPr lang="en-US" sz="2800" b="0" i="1" smtClean="0">
                            <a:latin typeface="Cambria Math"/>
                            <a:ea typeface="Cambria Math"/>
                          </a:rPr>
                          <m:t>22</m:t>
                        </m:r>
                      </m:sup>
                    </m:sSup>
                    <m:sSup>
                      <m:sSupPr>
                        <m:ctrlPr>
                          <a:rPr lang="en-US" sz="2800" b="0" i="1" smtClean="0">
                            <a:latin typeface="Cambria Math"/>
                            <a:ea typeface="Cambria Math"/>
                          </a:rPr>
                        </m:ctrlPr>
                      </m:sSupPr>
                      <m:e>
                        <m:r>
                          <a:rPr lang="en-US" sz="2800" b="0" i="1" smtClean="0">
                            <a:latin typeface="Cambria Math"/>
                            <a:ea typeface="Cambria Math"/>
                          </a:rPr>
                          <m:t>𝒰</m:t>
                        </m:r>
                      </m:e>
                      <m:sup>
                        <m:r>
                          <a:rPr lang="en-US" sz="2800" b="0" i="1" smtClean="0">
                            <a:latin typeface="Cambria Math"/>
                            <a:ea typeface="Cambria Math"/>
                          </a:rPr>
                          <m:t>0</m:t>
                        </m:r>
                        <m:r>
                          <a:rPr lang="en-US" sz="2800" b="0" i="1" smtClean="0">
                            <a:latin typeface="Cambria Math"/>
                            <a:ea typeface="Cambria Math"/>
                          </a:rPr>
                          <m:t>.</m:t>
                        </m:r>
                        <m:r>
                          <a:rPr lang="en-US" sz="2800" b="0" i="1" smtClean="0">
                            <a:latin typeface="Cambria Math"/>
                            <a:ea typeface="Cambria Math"/>
                          </a:rPr>
                          <m:t>1</m:t>
                        </m:r>
                      </m:sup>
                    </m:sSup>
                    <m:r>
                      <a:rPr lang="en-US" sz="2800" b="0" i="1" smtClean="0">
                        <a:latin typeface="Cambria Math"/>
                        <a:ea typeface="Cambria Math"/>
                      </a:rPr>
                      <m:t> </m:t>
                    </m:r>
                    <m:r>
                      <m:rPr>
                        <m:sty m:val="p"/>
                      </m:rPr>
                      <a:rPr lang="en-US" sz="2800" b="0" i="0" smtClean="0">
                        <a:latin typeface="Cambria Math"/>
                        <a:ea typeface="Cambria Math"/>
                      </a:rPr>
                      <m:t>c</m:t>
                    </m:r>
                    <m:sSup>
                      <m:sSupPr>
                        <m:ctrlPr>
                          <a:rPr lang="en-US" sz="2800" b="0" i="1" smtClean="0">
                            <a:latin typeface="Cambria Math"/>
                            <a:ea typeface="Cambria Math"/>
                          </a:rPr>
                        </m:ctrlPr>
                      </m:sSupPr>
                      <m:e>
                        <m:r>
                          <m:rPr>
                            <m:sty m:val="p"/>
                          </m:rPr>
                          <a:rPr lang="en-US" sz="2800" b="0" i="0" smtClean="0">
                            <a:latin typeface="Cambria Math"/>
                            <a:ea typeface="Cambria Math"/>
                          </a:rPr>
                          <m:t>m</m:t>
                        </m:r>
                      </m:e>
                      <m:sup>
                        <m:r>
                          <a:rPr lang="en-US" sz="2800" b="0" i="1" smtClean="0">
                            <a:latin typeface="Cambria Math"/>
                            <a:ea typeface="Cambria Math"/>
                          </a:rPr>
                          <m:t>−</m:t>
                        </m:r>
                        <m:r>
                          <a:rPr lang="en-US" sz="2800" b="0" i="1" smtClean="0">
                            <a:latin typeface="Cambria Math"/>
                            <a:ea typeface="Cambria Math"/>
                          </a:rPr>
                          <m:t>2</m:t>
                        </m:r>
                      </m:sup>
                    </m:sSup>
                  </m:oMath>
                </a14:m>
                <a:endParaRPr lang="en-US" sz="2400" b="0" i="1" dirty="0" smtClean="0">
                  <a:latin typeface="Cambria Math"/>
                </a:endParaRPr>
              </a:p>
              <a:p>
                <a:pPr marL="0" indent="0" algn="l" rtl="0">
                  <a:buNone/>
                </a:pPr>
                <a:endParaRPr lang="en-US" sz="2400" b="0" i="1" dirty="0" smtClean="0">
                  <a:latin typeface="Cambria Math"/>
                </a:endParaRPr>
              </a:p>
            </p:txBody>
          </p:sp>
        </mc:Choice>
        <mc:Fallback xmlns="">
          <p:sp>
            <p:nvSpPr>
              <p:cNvPr id="12" name="Content Placeholder 2"/>
              <p:cNvSpPr>
                <a:spLocks noGrp="1" noRot="1" noChangeAspect="1" noMove="1" noResize="1" noEditPoints="1" noAdjustHandles="1" noChangeArrowheads="1" noChangeShapeType="1" noTextEdit="1"/>
              </p:cNvSpPr>
              <p:nvPr>
                <p:ph idx="1"/>
              </p:nvPr>
            </p:nvSpPr>
            <p:spPr>
              <a:xfrm>
                <a:off x="457200" y="4876800"/>
                <a:ext cx="8534400" cy="1565018"/>
              </a:xfrm>
              <a:blipFill rotWithShape="1">
                <a:blip r:embed="rId5"/>
                <a:stretch>
                  <a:fillRect l="-1071"/>
                </a:stretch>
              </a:blipFill>
            </p:spPr>
            <p:txBody>
              <a:bodyPr/>
              <a:lstStyle/>
              <a:p>
                <a:r>
                  <a:rPr lang="en-US">
                    <a:noFill/>
                  </a:rPr>
                  <a:t> </a:t>
                </a:r>
              </a:p>
            </p:txBody>
          </p:sp>
        </mc:Fallback>
      </mc:AlternateContent>
      <p:sp>
        <p:nvSpPr>
          <p:cNvPr id="23" name="Right Brace 22"/>
          <p:cNvSpPr/>
          <p:nvPr/>
        </p:nvSpPr>
        <p:spPr>
          <a:xfrm rot="5400000">
            <a:off x="3824286" y="1433516"/>
            <a:ext cx="276229" cy="3200400"/>
          </a:xfrm>
          <a:prstGeom prst="rightBrace">
            <a:avLst>
              <a:gd name="adj1" fmla="val 62378"/>
              <a:gd name="adj2" fmla="val 48823"/>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24" name="Content Placeholder 2"/>
              <p:cNvSpPr txBox="1">
                <a:spLocks/>
              </p:cNvSpPr>
              <p:nvPr/>
            </p:nvSpPr>
            <p:spPr>
              <a:xfrm>
                <a:off x="1981200" y="3657600"/>
                <a:ext cx="4096983" cy="416269"/>
              </a:xfrm>
              <a:prstGeom prst="rect">
                <a:avLst/>
              </a:prstGeom>
            </p:spPr>
            <p:txBody>
              <a:bodyPr vert="horz" lIns="91440" tIns="45720" rIns="91440" bIns="45720" rtlCol="1">
                <a:normAutofit/>
              </a:bodyPr>
              <a:lstStyle/>
              <a:p>
                <a:pPr marR="0" lvl="0" algn="l" defTabSz="914400" rtl="0" eaLnBrk="1" fontAlgn="auto" latinLnBrk="0" hangingPunct="1">
                  <a:lnSpc>
                    <a:spcPct val="100000"/>
                  </a:lnSpc>
                  <a:spcBef>
                    <a:spcPct val="20000"/>
                  </a:spcBef>
                  <a:spcAft>
                    <a:spcPts val="0"/>
                  </a:spcAft>
                  <a:buClrTx/>
                  <a:buSzTx/>
                  <a:tabLst/>
                  <a:defRPr/>
                </a:pPr>
                <a:r>
                  <a:rPr kumimoji="0" lang="en-US" b="1" i="0" u="sng" strike="noStrike" kern="1200" cap="none" spc="0" normalizeH="0" baseline="0" noProof="0" dirty="0" smtClean="0">
                    <a:ln>
                      <a:noFill/>
                    </a:ln>
                    <a:solidFill>
                      <a:schemeClr val="tx1"/>
                    </a:solidFill>
                    <a:effectLst/>
                    <a:uLnTx/>
                    <a:uFillTx/>
                    <a:latin typeface="+mn-lt"/>
                    <a:ea typeface="+mn-ea"/>
                    <a:cs typeface="+mn-cs"/>
                  </a:rPr>
                  <a:t>a</a:t>
                </a:r>
                <a:r>
                  <a:rPr kumimoji="0" lang="en-US" b="1" i="1" u="sng" strike="noStrike" kern="1200" cap="none" spc="0" normalizeH="0" baseline="0" noProof="0" dirty="0" smtClean="0">
                    <a:ln>
                      <a:noFill/>
                    </a:ln>
                    <a:solidFill>
                      <a:schemeClr val="tx1"/>
                    </a:solidFill>
                    <a:effectLst/>
                    <a:uLnTx/>
                    <a:uFillTx/>
                    <a:latin typeface="+mn-lt"/>
                    <a:ea typeface="+mn-ea"/>
                    <a:cs typeface="+mn-cs"/>
                  </a:rPr>
                  <a:t> </a:t>
                </a:r>
                <a:r>
                  <a:rPr kumimoji="0" lang="en-US" b="1" i="0" u="sng" strike="noStrike" kern="1200" cap="none" spc="0" normalizeH="0" baseline="0" noProof="0" dirty="0" smtClean="0">
                    <a:ln>
                      <a:noFill/>
                    </a:ln>
                    <a:solidFill>
                      <a:schemeClr val="tx1"/>
                    </a:solidFill>
                    <a:effectLst/>
                    <a:uLnTx/>
                    <a:uFillTx/>
                    <a:latin typeface="+mn-lt"/>
                    <a:ea typeface="+mn-ea"/>
                    <a:cs typeface="+mn-cs"/>
                  </a:rPr>
                  <a:t>large range of </a:t>
                </a:r>
                <a14:m>
                  <m:oMath xmlns:m="http://schemas.openxmlformats.org/officeDocument/2006/math">
                    <m:sSub>
                      <m:sSubPr>
                        <m:ctrlPr>
                          <a:rPr kumimoji="0" lang="en-US" b="1" i="1" u="sng" strike="noStrike" kern="1200" cap="none" spc="0" normalizeH="0" baseline="0" noProof="0" smtClean="0">
                            <a:ln>
                              <a:noFill/>
                            </a:ln>
                            <a:solidFill>
                              <a:schemeClr val="tx1"/>
                            </a:solidFill>
                            <a:effectLst/>
                            <a:uLnTx/>
                            <a:uFillTx/>
                            <a:latin typeface="Cambria Math"/>
                            <a:ea typeface="+mn-ea"/>
                            <a:cs typeface="+mn-cs"/>
                          </a:rPr>
                        </m:ctrlPr>
                      </m:sSubPr>
                      <m:e>
                        <m:r>
                          <a:rPr kumimoji="0" lang="en-US" b="1" i="1" u="sng" strike="noStrike" kern="1200" cap="none" spc="0" normalizeH="0" baseline="0" noProof="0" smtClean="0">
                            <a:ln>
                              <a:noFill/>
                            </a:ln>
                            <a:solidFill>
                              <a:schemeClr val="tx1"/>
                            </a:solidFill>
                            <a:effectLst/>
                            <a:uLnTx/>
                            <a:uFillTx/>
                            <a:latin typeface="Cambria Math"/>
                            <a:ea typeface="+mn-ea"/>
                            <a:cs typeface="+mn-cs"/>
                          </a:rPr>
                          <m:t>𝒏</m:t>
                        </m:r>
                      </m:e>
                      <m:sub>
                        <m:r>
                          <a:rPr kumimoji="0" lang="en-US" b="1" i="0" u="sng" strike="noStrike" kern="1200" cap="none" spc="0" normalizeH="0" baseline="0" noProof="0" smtClean="0">
                            <a:ln>
                              <a:noFill/>
                            </a:ln>
                            <a:solidFill>
                              <a:schemeClr val="tx1"/>
                            </a:solidFill>
                            <a:effectLst/>
                            <a:uLnTx/>
                            <a:uFillTx/>
                            <a:latin typeface="Cambria Math"/>
                            <a:ea typeface="+mn-ea"/>
                            <a:cs typeface="+mn-cs"/>
                          </a:rPr>
                          <m:t>𝐇</m:t>
                        </m:r>
                      </m:sub>
                    </m:sSub>
                  </m:oMath>
                </a14:m>
                <a:r>
                  <a:rPr kumimoji="0" lang="en-US" b="1" i="0" u="sng" strike="noStrike" kern="1200" cap="none" spc="0" normalizeH="0" baseline="0" noProof="0" dirty="0" smtClean="0">
                    <a:ln>
                      <a:noFill/>
                    </a:ln>
                    <a:solidFill>
                      <a:schemeClr val="tx1"/>
                    </a:solidFill>
                    <a:effectLst/>
                    <a:uLnTx/>
                    <a:uFillTx/>
                    <a:latin typeface="+mn-lt"/>
                    <a:ea typeface="+mn-ea"/>
                    <a:cs typeface="+mn-cs"/>
                  </a:rPr>
                  <a:t> and </a:t>
                </a:r>
                <a14:m>
                  <m:oMath xmlns:m="http://schemas.openxmlformats.org/officeDocument/2006/math">
                    <m:r>
                      <a:rPr kumimoji="0" lang="en-US" b="0" i="1" u="sng" strike="noStrike" kern="1200" cap="none" spc="0" normalizeH="0" baseline="0" noProof="0" smtClean="0">
                        <a:ln>
                          <a:noFill/>
                        </a:ln>
                        <a:solidFill>
                          <a:schemeClr val="tx1"/>
                        </a:solidFill>
                        <a:effectLst/>
                        <a:uLnTx/>
                        <a:uFillTx/>
                        <a:latin typeface="Cambria Math"/>
                        <a:ea typeface="+mn-ea"/>
                        <a:cs typeface="+mn-cs"/>
                      </a:rPr>
                      <m:t>𝒰</m:t>
                    </m:r>
                  </m:oMath>
                </a14:m>
                <a:r>
                  <a:rPr kumimoji="0" lang="en-US" b="1" i="1" u="sng" strike="noStrike" kern="1200" cap="none" spc="0" normalizeH="0" baseline="0" noProof="0" dirty="0" smtClean="0">
                    <a:ln>
                      <a:noFill/>
                    </a:ln>
                    <a:solidFill>
                      <a:schemeClr val="tx1"/>
                    </a:solidFill>
                    <a:effectLst/>
                    <a:uLnTx/>
                    <a:uFillTx/>
                    <a:latin typeface="+mn-lt"/>
                    <a:ea typeface="+mn-ea"/>
                    <a:cs typeface="+mn-cs"/>
                  </a:rPr>
                  <a:t> </a:t>
                </a:r>
                <a:r>
                  <a:rPr kumimoji="0" lang="en-US" b="1" i="0" u="sng" strike="noStrike" kern="1200" cap="none" spc="0" normalizeH="0" baseline="0" noProof="0" dirty="0" smtClean="0">
                    <a:ln>
                      <a:noFill/>
                    </a:ln>
                    <a:solidFill>
                      <a:schemeClr val="tx1"/>
                    </a:solidFill>
                    <a:effectLst/>
                    <a:uLnTx/>
                    <a:uFillTx/>
                    <a:latin typeface="+mn-lt"/>
                    <a:ea typeface="+mn-ea"/>
                    <a:cs typeface="+mn-cs"/>
                  </a:rPr>
                  <a:t>in a single slab</a:t>
                </a:r>
              </a:p>
              <a:p>
                <a:pPr marR="0" lvl="0" algn="l" defTabSz="914400" rtl="0" eaLnBrk="1" fontAlgn="auto" latinLnBrk="0" hangingPunct="1">
                  <a:lnSpc>
                    <a:spcPct val="100000"/>
                  </a:lnSpc>
                  <a:spcBef>
                    <a:spcPct val="20000"/>
                  </a:spcBef>
                  <a:spcAft>
                    <a:spcPts val="0"/>
                  </a:spcAft>
                  <a:buClrTx/>
                  <a:buSzTx/>
                  <a:tabLst/>
                  <a:defRPr/>
                </a:pPr>
                <a:endParaRPr kumimoji="0" lang="en-US" sz="2000" b="1" i="0" u="sng"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100000"/>
                  </a:lnSpc>
                  <a:spcBef>
                    <a:spcPct val="20000"/>
                  </a:spcBef>
                  <a:spcAft>
                    <a:spcPts val="0"/>
                  </a:spcAft>
                  <a:buClrTx/>
                  <a:buSzTx/>
                  <a:buFont typeface="Symbol" pitchFamily="18" charset="2"/>
                  <a:buChar char="Þ"/>
                  <a:tabLst/>
                  <a:defRPr/>
                </a:pPr>
                <a:endParaRPr kumimoji="0" lang="en-US" sz="2000" b="1" i="0" u="sng" strike="noStrike" kern="1200" cap="none" spc="0" normalizeH="0" baseline="0" noProof="0" dirty="0" smtClean="0">
                  <a:ln>
                    <a:noFill/>
                  </a:ln>
                  <a:solidFill>
                    <a:schemeClr val="tx1"/>
                  </a:solidFill>
                  <a:effectLst/>
                  <a:uLnTx/>
                  <a:uFillTx/>
                  <a:latin typeface="+mn-lt"/>
                  <a:ea typeface="+mn-ea"/>
                  <a:cs typeface="+mn-cs"/>
                </a:endParaRPr>
              </a:p>
            </p:txBody>
          </p:sp>
        </mc:Choice>
        <mc:Fallback xmlns="">
          <p:sp>
            <p:nvSpPr>
              <p:cNvPr id="24" name="Content Placeholder 2"/>
              <p:cNvSpPr txBox="1">
                <a:spLocks noRot="1" noChangeAspect="1" noMove="1" noResize="1" noEditPoints="1" noAdjustHandles="1" noChangeArrowheads="1" noChangeShapeType="1" noTextEdit="1"/>
              </p:cNvSpPr>
              <p:nvPr/>
            </p:nvSpPr>
            <p:spPr>
              <a:xfrm>
                <a:off x="1981200" y="3657600"/>
                <a:ext cx="4096983" cy="416269"/>
              </a:xfrm>
              <a:prstGeom prst="rect">
                <a:avLst/>
              </a:prstGeom>
              <a:blipFill rotWithShape="1">
                <a:blip r:embed="rId7"/>
                <a:stretch>
                  <a:fillRect l="-1190" t="-7353" r="-149" b="-11765"/>
                </a:stretch>
              </a:blipFill>
            </p:spPr>
            <p:txBody>
              <a:bodyPr/>
              <a:lstStyle/>
              <a:p>
                <a:r>
                  <a:rPr lang="en-US">
                    <a:noFill/>
                  </a:rPr>
                  <a:t> </a:t>
                </a:r>
              </a:p>
            </p:txBody>
          </p:sp>
        </mc:Fallback>
      </mc:AlternateContent>
      <p:sp>
        <p:nvSpPr>
          <p:cNvPr id="25" name="TextBox 24"/>
          <p:cNvSpPr txBox="1"/>
          <p:nvPr/>
        </p:nvSpPr>
        <p:spPr>
          <a:xfrm>
            <a:off x="152400" y="4214336"/>
            <a:ext cx="7260418" cy="738664"/>
          </a:xfrm>
          <a:prstGeom prst="rect">
            <a:avLst/>
          </a:prstGeom>
          <a:noFill/>
        </p:spPr>
        <p:txBody>
          <a:bodyPr wrap="square" rtlCol="0">
            <a:spAutoFit/>
          </a:bodyPr>
          <a:lstStyle/>
          <a:p>
            <a:r>
              <a:rPr lang="en-US" sz="2400" i="1" dirty="0" smtClean="0"/>
              <a:t>Analytic</a:t>
            </a:r>
            <a:r>
              <a:rPr lang="en-US" sz="2400" dirty="0" smtClean="0"/>
              <a:t> solution:</a:t>
            </a:r>
          </a:p>
          <a:p>
            <a:r>
              <a:rPr lang="en-US" dirty="0" smtClean="0"/>
              <a:t>(Stern+14b)</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2590800" y="3185907"/>
                <a:ext cx="2906309" cy="39549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𝑃</m:t>
                          </m:r>
                        </m:e>
                        <m:sub>
                          <m:r>
                            <m:rPr>
                              <m:sty m:val="p"/>
                            </m:rPr>
                            <a:rPr lang="en-US" b="0" i="0" smtClean="0">
                              <a:latin typeface="Cambria Math"/>
                            </a:rPr>
                            <m:t>gas</m:t>
                          </m:r>
                        </m:sub>
                      </m:sSub>
                      <m:r>
                        <a:rPr lang="en-US" b="0" i="1" smtClean="0">
                          <a:latin typeface="Cambria Math"/>
                          <a:ea typeface="Cambria Math"/>
                        </a:rPr>
                        <m:t>↑,</m:t>
                      </m:r>
                      <m:r>
                        <a:rPr lang="en-US" b="0" i="1" smtClean="0">
                          <a:latin typeface="Cambria Math"/>
                          <a:ea typeface="Cambria Math"/>
                        </a:rPr>
                        <m:t>𝑇</m:t>
                      </m:r>
                      <m:r>
                        <a:rPr lang="en-US" b="0" i="1" smtClean="0">
                          <a:latin typeface="Cambria Math"/>
                          <a:ea typeface="Cambria Math"/>
                        </a:rPr>
                        <m:t>↓     ⇒   </m:t>
                      </m:r>
                      <m:sSub>
                        <m:sSubPr>
                          <m:ctrlPr>
                            <a:rPr lang="en-US" b="0" i="1" smtClean="0">
                              <a:latin typeface="Cambria Math"/>
                              <a:ea typeface="Cambria Math"/>
                            </a:rPr>
                          </m:ctrlPr>
                        </m:sSubPr>
                        <m:e>
                          <m:r>
                            <a:rPr lang="en-US" b="0" i="1" smtClean="0">
                              <a:latin typeface="Cambria Math"/>
                              <a:ea typeface="Cambria Math"/>
                            </a:rPr>
                            <m:t>𝑛</m:t>
                          </m:r>
                        </m:e>
                        <m:sub>
                          <m:r>
                            <m:rPr>
                              <m:sty m:val="p"/>
                            </m:rPr>
                            <a:rPr lang="en-US" b="0" i="0" smtClean="0">
                              <a:latin typeface="Cambria Math"/>
                              <a:ea typeface="Cambria Math"/>
                            </a:rPr>
                            <m:t>H</m:t>
                          </m:r>
                        </m:sub>
                      </m:sSub>
                      <m:r>
                        <a:rPr lang="en-US" b="0" i="1" smtClean="0">
                          <a:latin typeface="Cambria Math"/>
                          <a:ea typeface="Cambria Math"/>
                        </a:rPr>
                        <m:t>↑↑, </m:t>
                      </m:r>
                      <m:r>
                        <a:rPr lang="en-US" b="0" i="1" smtClean="0">
                          <a:latin typeface="Cambria Math"/>
                          <a:ea typeface="Cambria Math"/>
                        </a:rPr>
                        <m:t>𝒰</m:t>
                      </m:r>
                      <m:r>
                        <a:rPr lang="en-US" b="0" i="1" smtClean="0">
                          <a:latin typeface="Cambria Math"/>
                          <a:ea typeface="Cambria Math"/>
                        </a:rPr>
                        <m:t>↓↓</m:t>
                      </m:r>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2590800" y="3185907"/>
                <a:ext cx="2906309" cy="395493"/>
              </a:xfrm>
              <a:prstGeom prst="rect">
                <a:avLst/>
              </a:prstGeom>
              <a:blipFill rotWithShape="1">
                <a:blip r:embed="rId8"/>
                <a:stretch>
                  <a:fillRect b="-4615"/>
                </a:stretch>
              </a:blipFill>
            </p:spPr>
            <p:txBody>
              <a:bodyPr/>
              <a:lstStyle/>
              <a:p>
                <a:r>
                  <a:rPr lang="en-US">
                    <a:noFill/>
                  </a:rPr>
                  <a:t> </a:t>
                </a:r>
              </a:p>
            </p:txBody>
          </p:sp>
        </mc:Fallback>
      </mc:AlternateContent>
      <p:sp>
        <p:nvSpPr>
          <p:cNvPr id="31" name="Title 3"/>
          <p:cNvSpPr>
            <a:spLocks noGrp="1"/>
          </p:cNvSpPr>
          <p:nvPr>
            <p:ph type="title"/>
          </p:nvPr>
        </p:nvSpPr>
        <p:spPr>
          <a:xfrm>
            <a:off x="457200" y="-76200"/>
            <a:ext cx="8229600" cy="1143000"/>
          </a:xfrm>
        </p:spPr>
        <p:txBody>
          <a:bodyPr>
            <a:normAutofit/>
          </a:bodyPr>
          <a:lstStyle/>
          <a:p>
            <a:r>
              <a:rPr lang="en-US" sz="3600" u="sng" dirty="0" smtClean="0"/>
              <a:t>RPC </a:t>
            </a:r>
            <a:r>
              <a:rPr lang="en-US" sz="3600" u="sng" dirty="0"/>
              <a:t>Properties: </a:t>
            </a:r>
            <a:r>
              <a:rPr lang="en-US" sz="3600" u="sng" dirty="0" smtClean="0"/>
              <a:t>The Surface Layer</a:t>
            </a:r>
            <a:endParaRPr lang="en-US" sz="3600" u="sng" dirty="0"/>
          </a:p>
        </p:txBody>
      </p:sp>
      <p:sp>
        <p:nvSpPr>
          <p:cNvPr id="2" name="Date Placeholder 1"/>
          <p:cNvSpPr>
            <a:spLocks noGrp="1"/>
          </p:cNvSpPr>
          <p:nvPr>
            <p:ph type="dt" sz="half" idx="10"/>
          </p:nvPr>
        </p:nvSpPr>
        <p:spPr/>
        <p:txBody>
          <a:bodyPr/>
          <a:lstStyle/>
          <a:p>
            <a:r>
              <a:rPr lang="de-DE" smtClean="0"/>
              <a:t>Jonathan Stern, MPIA</a:t>
            </a:r>
            <a:endParaRPr lang="en-US"/>
          </a:p>
        </p:txBody>
      </p:sp>
      <p:sp>
        <p:nvSpPr>
          <p:cNvPr id="5" name="Footer Placeholder 4"/>
          <p:cNvSpPr>
            <a:spLocks noGrp="1"/>
          </p:cNvSpPr>
          <p:nvPr>
            <p:ph type="ftr" sz="quarter" idx="11"/>
          </p:nvPr>
        </p:nvSpPr>
        <p:spPr/>
        <p:txBody>
          <a:bodyPr/>
          <a:lstStyle/>
          <a:p>
            <a:r>
              <a:rPr lang="en-US" dirty="0"/>
              <a:t>4. Possible solution</a:t>
            </a:r>
          </a:p>
        </p:txBody>
      </p:sp>
      <p:sp>
        <p:nvSpPr>
          <p:cNvPr id="6" name="Slide Number Placeholder 5"/>
          <p:cNvSpPr>
            <a:spLocks noGrp="1"/>
          </p:cNvSpPr>
          <p:nvPr>
            <p:ph type="sldNum" sz="quarter" idx="12"/>
          </p:nvPr>
        </p:nvSpPr>
        <p:spPr/>
        <p:txBody>
          <a:bodyPr/>
          <a:lstStyle/>
          <a:p>
            <a:fld id="{6A89B9C6-FAC9-4191-A936-FB59B15A07B7}" type="slidenum">
              <a:rPr lang="en-US" smtClean="0"/>
              <a:t>19</a:t>
            </a:fld>
            <a:endParaRPr lang="en-US"/>
          </a:p>
        </p:txBody>
      </p:sp>
    </p:spTree>
    <p:custDataLst>
      <p:tags r:id="rId1"/>
    </p:custDataLst>
    <p:extLst>
      <p:ext uri="{BB962C8B-B14F-4D97-AF65-F5344CB8AC3E}">
        <p14:creationId xmlns:p14="http://schemas.microsoft.com/office/powerpoint/2010/main" val="1237251676"/>
      </p:ext>
    </p:extLst>
  </p:cSld>
  <p:clrMapOvr>
    <a:masterClrMapping/>
  </p:clrMapOvr>
  <p:transition advTm="10726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P spid="24" grpId="0"/>
      <p:bldP spid="25" grpId="0" uiExpand="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Outline</a:t>
            </a:r>
            <a:endParaRPr lang="en-US" u="sng" dirty="0"/>
          </a:p>
        </p:txBody>
      </p:sp>
      <p:sp>
        <p:nvSpPr>
          <p:cNvPr id="3" name="Content Placeholder 2"/>
          <p:cNvSpPr>
            <a:spLocks noGrp="1"/>
          </p:cNvSpPr>
          <p:nvPr>
            <p:ph idx="1"/>
          </p:nvPr>
        </p:nvSpPr>
        <p:spPr>
          <a:xfrm>
            <a:off x="152400" y="1600200"/>
            <a:ext cx="8915400" cy="4525963"/>
          </a:xfrm>
        </p:spPr>
        <p:txBody>
          <a:bodyPr>
            <a:noAutofit/>
          </a:bodyPr>
          <a:lstStyle/>
          <a:p>
            <a:pPr marL="514350" indent="-457200">
              <a:lnSpc>
                <a:spcPct val="200000"/>
              </a:lnSpc>
              <a:buFont typeface="+mj-lt"/>
              <a:buAutoNum type="arabicPeriod"/>
            </a:pPr>
            <a:r>
              <a:rPr lang="en-US" sz="2200" dirty="0" smtClean="0"/>
              <a:t> </a:t>
            </a:r>
            <a:r>
              <a:rPr lang="en-US" sz="2200" b="1" i="1" dirty="0" smtClean="0"/>
              <a:t>Intro</a:t>
            </a:r>
            <a:r>
              <a:rPr lang="en-US" sz="2200" dirty="0" smtClean="0"/>
              <a:t>: photo-ionized gas systems and </a:t>
            </a:r>
            <a:r>
              <a:rPr lang="en-US" sz="2200" b="1" i="1" dirty="0" smtClean="0"/>
              <a:t>why</a:t>
            </a:r>
            <a:r>
              <a:rPr lang="en-US" sz="2200" dirty="0" smtClean="0"/>
              <a:t> we model them</a:t>
            </a:r>
          </a:p>
          <a:p>
            <a:pPr marL="514350" indent="-457200">
              <a:lnSpc>
                <a:spcPct val="200000"/>
              </a:lnSpc>
              <a:buFont typeface="+mj-lt"/>
              <a:buAutoNum type="arabicPeriod"/>
            </a:pPr>
            <a:r>
              <a:rPr lang="en-US" sz="2200" dirty="0" smtClean="0"/>
              <a:t> </a:t>
            </a:r>
            <a:r>
              <a:rPr lang="en-US" sz="2200" b="1" i="1" dirty="0" smtClean="0"/>
              <a:t>How </a:t>
            </a:r>
            <a:r>
              <a:rPr lang="en-US" sz="2200" dirty="0" smtClean="0"/>
              <a:t>do we model photo-ionized gas </a:t>
            </a:r>
            <a:endParaRPr lang="en-US" sz="2200" b="1" i="1" dirty="0" smtClean="0"/>
          </a:p>
          <a:p>
            <a:pPr marL="514350" indent="-457200">
              <a:lnSpc>
                <a:spcPct val="200000"/>
              </a:lnSpc>
              <a:buFont typeface="+mj-lt"/>
              <a:buAutoNum type="arabicPeriod"/>
            </a:pPr>
            <a:r>
              <a:rPr lang="en-US" sz="2200" dirty="0" smtClean="0"/>
              <a:t> A </a:t>
            </a:r>
            <a:r>
              <a:rPr lang="en-US" sz="2200" b="1" i="1" dirty="0" smtClean="0"/>
              <a:t>puzzle</a:t>
            </a:r>
            <a:r>
              <a:rPr lang="en-US" sz="2200" i="1" dirty="0" smtClean="0"/>
              <a:t>: why does the gas density depend on the flux?</a:t>
            </a:r>
          </a:p>
          <a:p>
            <a:pPr marL="514350" indent="-457200">
              <a:lnSpc>
                <a:spcPct val="200000"/>
              </a:lnSpc>
              <a:buFont typeface="+mj-lt"/>
              <a:buAutoNum type="arabicPeriod"/>
            </a:pPr>
            <a:r>
              <a:rPr lang="en-US" sz="2200" dirty="0" smtClean="0"/>
              <a:t> The proposed </a:t>
            </a:r>
            <a:r>
              <a:rPr lang="en-US" sz="2200" b="1" i="1" dirty="0" smtClean="0"/>
              <a:t>solution</a:t>
            </a:r>
            <a:r>
              <a:rPr lang="en-US" sz="2200" dirty="0" smtClean="0"/>
              <a:t> – </a:t>
            </a:r>
            <a:r>
              <a:rPr lang="en-US" sz="2400" u="sng" dirty="0" smtClean="0"/>
              <a:t>Radiation Pressure Confinement</a:t>
            </a:r>
            <a:endParaRPr lang="en-US" sz="2200" u="sng" dirty="0" smtClean="0"/>
          </a:p>
          <a:p>
            <a:pPr marL="514350" indent="-457200">
              <a:lnSpc>
                <a:spcPct val="200000"/>
              </a:lnSpc>
              <a:buFont typeface="+mj-lt"/>
              <a:buAutoNum type="arabicPeriod"/>
            </a:pPr>
            <a:r>
              <a:rPr lang="en-US" sz="2200" dirty="0" smtClean="0"/>
              <a:t> </a:t>
            </a:r>
            <a:r>
              <a:rPr lang="en-US" sz="2200" b="1" i="1" dirty="0" smtClean="0"/>
              <a:t>Implications</a:t>
            </a:r>
            <a:r>
              <a:rPr lang="en-US" sz="2200" dirty="0" smtClean="0"/>
              <a:t> for Quasar feedback models</a:t>
            </a:r>
            <a:endParaRPr lang="en-US" sz="2200" dirty="0"/>
          </a:p>
        </p:txBody>
      </p:sp>
      <p:sp>
        <p:nvSpPr>
          <p:cNvPr id="5" name="Slide Number Placeholder 4"/>
          <p:cNvSpPr>
            <a:spLocks noGrp="1"/>
          </p:cNvSpPr>
          <p:nvPr>
            <p:ph type="sldNum" sz="quarter" idx="12"/>
          </p:nvPr>
        </p:nvSpPr>
        <p:spPr/>
        <p:txBody>
          <a:bodyPr/>
          <a:lstStyle/>
          <a:p>
            <a:fld id="{6A89B9C6-FAC9-4191-A936-FB59B15A07B7}" type="slidenum">
              <a:rPr lang="en-US" smtClean="0"/>
              <a:t>2</a:t>
            </a:fld>
            <a:endParaRPr lang="en-US"/>
          </a:p>
        </p:txBody>
      </p:sp>
      <p:sp>
        <p:nvSpPr>
          <p:cNvPr id="6" name="Date Placeholder 5"/>
          <p:cNvSpPr>
            <a:spLocks noGrp="1"/>
          </p:cNvSpPr>
          <p:nvPr>
            <p:ph type="dt" sz="half" idx="10"/>
          </p:nvPr>
        </p:nvSpPr>
        <p:spPr/>
        <p:txBody>
          <a:bodyPr/>
          <a:lstStyle/>
          <a:p>
            <a:r>
              <a:rPr lang="de-DE" smtClean="0"/>
              <a:t>Jonathan Stern, MPIA</a:t>
            </a:r>
            <a:endParaRPr lang="en-US"/>
          </a:p>
        </p:txBody>
      </p:sp>
    </p:spTree>
    <p:custDataLst>
      <p:tags r:id="rId1"/>
    </p:custDataLst>
    <p:extLst>
      <p:ext uri="{BB962C8B-B14F-4D97-AF65-F5344CB8AC3E}">
        <p14:creationId xmlns:p14="http://schemas.microsoft.com/office/powerpoint/2010/main" val="548490451"/>
      </p:ext>
    </p:extLst>
  </p:cSld>
  <p:clrMapOvr>
    <a:masterClrMapping/>
  </p:clrMapOvr>
  <mc:AlternateContent xmlns:mc="http://schemas.openxmlformats.org/markup-compatibility/2006" xmlns:p14="http://schemas.microsoft.com/office/powerpoint/2010/main">
    <mc:Choice Requires="p14">
      <p:transition spd="slow" p14:dur="2000" advTm="51181"/>
    </mc:Choice>
    <mc:Fallback xmlns="">
      <p:transition spd="slow" advTm="511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
            <a:ext cx="8229600" cy="1143000"/>
          </a:xfrm>
        </p:spPr>
        <p:txBody>
          <a:bodyPr>
            <a:normAutofit/>
          </a:bodyPr>
          <a:lstStyle/>
          <a:p>
            <a:pPr rtl="0"/>
            <a:r>
              <a:rPr lang="en-US" sz="4000" b="1" i="1" u="sng" dirty="0" smtClean="0">
                <a:solidFill>
                  <a:srgbClr val="FF0000"/>
                </a:solidFill>
              </a:rPr>
              <a:t>RPC</a:t>
            </a:r>
            <a:r>
              <a:rPr lang="en-US" sz="4000" u="sng" dirty="0" smtClean="0"/>
              <a:t> Models of Photo-ionized Gas</a:t>
            </a:r>
            <a:endParaRPr lang="he-IL" sz="4000" u="sng" dirty="0"/>
          </a:p>
        </p:txBody>
      </p:sp>
      <mc:AlternateContent xmlns:mc="http://schemas.openxmlformats.org/markup-compatibility/2006" xmlns:a14="http://schemas.microsoft.com/office/drawing/2010/main">
        <mc:Choice Requires="a14">
          <p:graphicFrame>
            <p:nvGraphicFramePr>
              <p:cNvPr id="31" name="Table 30"/>
              <p:cNvGraphicFramePr>
                <a:graphicFrameLocks noGrp="1"/>
              </p:cNvGraphicFramePr>
              <p:nvPr>
                <p:extLst>
                  <p:ext uri="{D42A27DB-BD31-4B8C-83A1-F6EECF244321}">
                    <p14:modId xmlns:p14="http://schemas.microsoft.com/office/powerpoint/2010/main" val="1539774027"/>
                  </p:ext>
                </p:extLst>
              </p:nvPr>
            </p:nvGraphicFramePr>
            <p:xfrm>
              <a:off x="405446" y="1637179"/>
              <a:ext cx="3709354" cy="2717975"/>
            </p:xfrm>
            <a:graphic>
              <a:graphicData uri="http://schemas.openxmlformats.org/drawingml/2006/table">
                <a:tbl>
                  <a:tblPr rtl="1" firstRow="1" bandRow="1">
                    <a:tableStyleId>{5C22544A-7EE6-4342-B048-85BDC9FD1C3A}</a:tableStyleId>
                  </a:tblPr>
                  <a:tblGrid>
                    <a:gridCol w="3709354"/>
                  </a:tblGrid>
                  <a:tr h="335757">
                    <a:tc>
                      <a:txBody>
                        <a:bodyPr/>
                        <a:lstStyle/>
                        <a:p>
                          <a:pPr algn="l" rtl="0"/>
                          <a:r>
                            <a:rPr lang="en-US" sz="2000" b="1" u="sng" dirty="0" smtClean="0"/>
                            <a:t>Parameters</a:t>
                          </a:r>
                          <a:endParaRPr lang="he-IL" sz="2000" dirty="0"/>
                        </a:p>
                      </a:txBody>
                      <a:tcPr/>
                    </a:tc>
                  </a:tr>
                  <a:tr h="464347">
                    <a:tc>
                      <a:txBody>
                        <a:bodyPr/>
                        <a:lstStyle/>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en-US" sz="1800" dirty="0" smtClean="0"/>
                            <a:t>Ionizing</a:t>
                          </a:r>
                          <a:r>
                            <a:rPr lang="en-US" sz="1800" baseline="0" dirty="0" smtClean="0"/>
                            <a:t> photon flux </a:t>
                          </a:r>
                          <a14:m>
                            <m:oMath xmlns:m="http://schemas.openxmlformats.org/officeDocument/2006/math">
                              <m:sSub>
                                <m:sSubPr>
                                  <m:ctrlPr>
                                    <a:rPr lang="en-US" sz="1800" b="1" i="1" baseline="0" smtClean="0">
                                      <a:latin typeface="Cambria Math"/>
                                    </a:rPr>
                                  </m:ctrlPr>
                                </m:sSubPr>
                                <m:e>
                                  <m:r>
                                    <a:rPr lang="en-US" sz="1800" b="1" i="1" baseline="0" smtClean="0">
                                      <a:latin typeface="Cambria Math"/>
                                    </a:rPr>
                                    <m:t>𝝓</m:t>
                                  </m:r>
                                </m:e>
                                <m:sub>
                                  <m:r>
                                    <a:rPr lang="en-US" sz="1800" b="1" i="1" baseline="0" smtClean="0">
                                      <a:latin typeface="Cambria Math"/>
                                    </a:rPr>
                                    <m:t>𝒊</m:t>
                                  </m:r>
                                </m:sub>
                              </m:sSub>
                            </m:oMath>
                          </a14:m>
                          <a:endParaRPr lang="en-US" sz="1800" dirty="0" smtClean="0"/>
                        </a:p>
                      </a:txBody>
                      <a:tcPr/>
                    </a:tc>
                  </a:tr>
                  <a:tr h="464347">
                    <a:tc>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800" dirty="0" smtClean="0"/>
                            <a:t>Spectral</a:t>
                          </a:r>
                          <a:r>
                            <a:rPr lang="en-US" sz="1800" baseline="0" dirty="0" smtClean="0"/>
                            <a:t> shape</a:t>
                          </a:r>
                          <a:endParaRPr lang="en-US" sz="1800" dirty="0" smtClean="0"/>
                        </a:p>
                      </a:txBody>
                      <a:tcPr/>
                    </a:tc>
                  </a:tr>
                  <a:tr h="464347">
                    <a:tc>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rabicPeriod" startAt="3"/>
                            <a:tabLst/>
                            <a:defRPr/>
                          </a:pPr>
                          <a:r>
                            <a:rPr lang="en-US" sz="1800" baseline="0" dirty="0" err="1" smtClean="0"/>
                            <a:t>Metallicity</a:t>
                          </a:r>
                          <a:r>
                            <a:rPr lang="en-US" sz="1800" baseline="0" dirty="0" smtClean="0"/>
                            <a:t> </a:t>
                          </a:r>
                          <a:r>
                            <a:rPr lang="en-US" sz="1800" b="1" i="1" baseline="0" dirty="0" smtClean="0"/>
                            <a:t>Z</a:t>
                          </a:r>
                          <a:endParaRPr lang="en-US" sz="1800" dirty="0" smtClean="0"/>
                        </a:p>
                      </a:txBody>
                      <a:tcPr/>
                    </a:tc>
                  </a:tr>
                  <a:tr h="464347">
                    <a:tc>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800" dirty="0" smtClean="0"/>
                            <a:t>Gas density</a:t>
                          </a:r>
                          <a:r>
                            <a:rPr lang="en-US" sz="1800" baseline="0" dirty="0" smtClean="0"/>
                            <a:t> </a:t>
                          </a:r>
                          <a14:m>
                            <m:oMath xmlns:m="http://schemas.openxmlformats.org/officeDocument/2006/math">
                              <m:sSub>
                                <m:sSubPr>
                                  <m:ctrlPr>
                                    <a:rPr lang="en-US" sz="1800" b="1" i="1" baseline="0" smtClean="0">
                                      <a:latin typeface="Cambria Math"/>
                                    </a:rPr>
                                  </m:ctrlPr>
                                </m:sSubPr>
                                <m:e>
                                  <m:r>
                                    <a:rPr lang="en-US" sz="1800" b="1" i="1" baseline="0" smtClean="0">
                                      <a:latin typeface="Cambria Math"/>
                                    </a:rPr>
                                    <m:t>𝒏</m:t>
                                  </m:r>
                                </m:e>
                                <m:sub>
                                  <m:r>
                                    <a:rPr lang="en-US" sz="1800" b="1" i="0" baseline="0" smtClean="0">
                                      <a:latin typeface="Cambria Math"/>
                                    </a:rPr>
                                    <m:t>𝐇</m:t>
                                  </m:r>
                                </m:sub>
                              </m:sSub>
                            </m:oMath>
                          </a14:m>
                          <a:endParaRPr lang="en-US" sz="1800" dirty="0" smtClean="0"/>
                        </a:p>
                      </a:txBody>
                      <a:tcPr/>
                    </a:tc>
                  </a:tr>
                  <a:tr h="464347">
                    <a:tc>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800" b="0" dirty="0" smtClean="0"/>
                            <a:t>Column</a:t>
                          </a:r>
                          <a:r>
                            <a:rPr lang="en-US" sz="1800" b="0" baseline="0" dirty="0" smtClean="0"/>
                            <a:t> density </a:t>
                          </a:r>
                          <a14:m>
                            <m:oMath xmlns:m="http://schemas.openxmlformats.org/officeDocument/2006/math">
                              <m:sSub>
                                <m:sSubPr>
                                  <m:ctrlPr>
                                    <a:rPr lang="en-US" sz="1800" b="0" i="1" baseline="0" smtClean="0">
                                      <a:latin typeface="Cambria Math"/>
                                    </a:rPr>
                                  </m:ctrlPr>
                                </m:sSubPr>
                                <m:e>
                                  <m:r>
                                    <a:rPr lang="en-US" sz="1800" b="0" i="1" baseline="0" smtClean="0">
                                      <a:latin typeface="Cambria Math"/>
                                    </a:rPr>
                                    <m:t>𝑁</m:t>
                                  </m:r>
                                </m:e>
                                <m:sub>
                                  <m:r>
                                    <m:rPr>
                                      <m:sty m:val="p"/>
                                    </m:rPr>
                                    <a:rPr lang="en-US" sz="1800" b="0" i="0" baseline="0" smtClean="0">
                                      <a:latin typeface="Cambria Math"/>
                                    </a:rPr>
                                    <m:t>H</m:t>
                                  </m:r>
                                </m:sub>
                              </m:sSub>
                            </m:oMath>
                          </a14:m>
                          <a:endParaRPr lang="en-US" sz="1800" b="0" i="0" dirty="0" smtClean="0"/>
                        </a:p>
                      </a:txBody>
                      <a:tcPr/>
                    </a:tc>
                  </a:tr>
                </a:tbl>
              </a:graphicData>
            </a:graphic>
          </p:graphicFrame>
        </mc:Choice>
        <mc:Fallback xmlns="">
          <p:graphicFrame>
            <p:nvGraphicFramePr>
              <p:cNvPr id="31" name="Table 30"/>
              <p:cNvGraphicFramePr>
                <a:graphicFrameLocks noGrp="1"/>
              </p:cNvGraphicFramePr>
              <p:nvPr>
                <p:extLst>
                  <p:ext uri="{D42A27DB-BD31-4B8C-83A1-F6EECF244321}">
                    <p14:modId xmlns:p14="http://schemas.microsoft.com/office/powerpoint/2010/main" val="1539774027"/>
                  </p:ext>
                </p:extLst>
              </p:nvPr>
            </p:nvGraphicFramePr>
            <p:xfrm>
              <a:off x="405446" y="1637179"/>
              <a:ext cx="3709354" cy="2717975"/>
            </p:xfrm>
            <a:graphic>
              <a:graphicData uri="http://schemas.openxmlformats.org/drawingml/2006/table">
                <a:tbl>
                  <a:tblPr rtl="1" firstRow="1" bandRow="1">
                    <a:tableStyleId>{5C22544A-7EE6-4342-B048-85BDC9FD1C3A}</a:tableStyleId>
                  </a:tblPr>
                  <a:tblGrid>
                    <a:gridCol w="3709354"/>
                  </a:tblGrid>
                  <a:tr h="396240">
                    <a:tc>
                      <a:txBody>
                        <a:bodyPr/>
                        <a:lstStyle/>
                        <a:p>
                          <a:pPr algn="l" rtl="0"/>
                          <a:r>
                            <a:rPr lang="en-US" sz="2000" b="1" u="sng" dirty="0" smtClean="0"/>
                            <a:t>Parameters</a:t>
                          </a:r>
                          <a:endParaRPr lang="he-IL" sz="2000" dirty="0"/>
                        </a:p>
                      </a:txBody>
                      <a:tcPr/>
                    </a:tc>
                  </a:tr>
                  <a:tr h="464347">
                    <a:tc>
                      <a:txBody>
                        <a:bodyPr/>
                        <a:lstStyle/>
                        <a:p>
                          <a:endParaRPr lang="en-US"/>
                        </a:p>
                      </a:txBody>
                      <a:tcPr>
                        <a:blipFill rotWithShape="1">
                          <a:blip r:embed="rId4"/>
                          <a:stretch>
                            <a:fillRect l="-164" t="-92105" b="-401316"/>
                          </a:stretch>
                        </a:blipFill>
                      </a:tcPr>
                    </a:tc>
                  </a:tr>
                  <a:tr h="464347">
                    <a:tc>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800" dirty="0" smtClean="0"/>
                            <a:t>Spectral</a:t>
                          </a:r>
                          <a:r>
                            <a:rPr lang="en-US" sz="1800" baseline="0" dirty="0" smtClean="0"/>
                            <a:t> shape</a:t>
                          </a:r>
                          <a:endParaRPr lang="en-US" sz="1800" dirty="0" smtClean="0"/>
                        </a:p>
                      </a:txBody>
                      <a:tcPr/>
                    </a:tc>
                  </a:tr>
                  <a:tr h="464347">
                    <a:tc>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rabicPeriod" startAt="3"/>
                            <a:tabLst/>
                            <a:defRPr/>
                          </a:pPr>
                          <a:r>
                            <a:rPr lang="en-US" sz="1800" baseline="0" dirty="0" err="1" smtClean="0"/>
                            <a:t>Metallicity</a:t>
                          </a:r>
                          <a:r>
                            <a:rPr lang="en-US" sz="1800" baseline="0" dirty="0" smtClean="0"/>
                            <a:t> </a:t>
                          </a:r>
                          <a:r>
                            <a:rPr lang="en-US" sz="1800" b="1" i="1" baseline="0" dirty="0" smtClean="0"/>
                            <a:t>Z</a:t>
                          </a:r>
                          <a:endParaRPr lang="en-US" sz="1800" dirty="0" smtClean="0"/>
                        </a:p>
                      </a:txBody>
                      <a:tcPr/>
                    </a:tc>
                  </a:tr>
                  <a:tr h="464347">
                    <a:tc>
                      <a:txBody>
                        <a:bodyPr/>
                        <a:lstStyle/>
                        <a:p>
                          <a:endParaRPr lang="en-US"/>
                        </a:p>
                      </a:txBody>
                      <a:tcPr>
                        <a:blipFill rotWithShape="1">
                          <a:blip r:embed="rId4"/>
                          <a:stretch>
                            <a:fillRect l="-164" t="-392105" b="-101316"/>
                          </a:stretch>
                        </a:blipFill>
                      </a:tcPr>
                    </a:tc>
                  </a:tr>
                  <a:tr h="464347">
                    <a:tc>
                      <a:txBody>
                        <a:bodyPr/>
                        <a:lstStyle/>
                        <a:p>
                          <a:endParaRPr lang="en-US"/>
                        </a:p>
                      </a:txBody>
                      <a:tcPr>
                        <a:blipFill rotWithShape="1">
                          <a:blip r:embed="rId4"/>
                          <a:stretch>
                            <a:fillRect l="-164" t="-492105" b="-1316"/>
                          </a:stretch>
                        </a:blipFill>
                      </a:tcPr>
                    </a:tc>
                  </a:tr>
                </a:tbl>
              </a:graphicData>
            </a:graphic>
          </p:graphicFrame>
        </mc:Fallback>
      </mc:AlternateContent>
      <p:graphicFrame>
        <p:nvGraphicFramePr>
          <p:cNvPr id="33" name="Table 32"/>
          <p:cNvGraphicFramePr>
            <a:graphicFrameLocks noGrp="1"/>
          </p:cNvGraphicFramePr>
          <p:nvPr>
            <p:extLst>
              <p:ext uri="{D42A27DB-BD31-4B8C-83A1-F6EECF244321}">
                <p14:modId xmlns:p14="http://schemas.microsoft.com/office/powerpoint/2010/main" val="755078193"/>
              </p:ext>
            </p:extLst>
          </p:nvPr>
        </p:nvGraphicFramePr>
        <p:xfrm>
          <a:off x="457200" y="4419600"/>
          <a:ext cx="3581400" cy="1940560"/>
        </p:xfrm>
        <a:graphic>
          <a:graphicData uri="http://schemas.openxmlformats.org/drawingml/2006/table">
            <a:tbl>
              <a:tblPr rtl="1" firstRow="1" bandRow="1">
                <a:tableStyleId>{5C22544A-7EE6-4342-B048-85BDC9FD1C3A}</a:tableStyleId>
              </a:tblPr>
              <a:tblGrid>
                <a:gridCol w="3581400"/>
              </a:tblGrid>
              <a:tr h="457200">
                <a:tc>
                  <a:txBody>
                    <a:bodyPr/>
                    <a:lstStyle/>
                    <a:p>
                      <a:pPr algn="l" rtl="0"/>
                      <a:r>
                        <a:rPr kumimoji="0" lang="en-US" sz="2000" b="1" i="0" u="sng" strike="noStrike" kern="1200" cap="none" spc="0" normalizeH="0" baseline="0" noProof="0" dirty="0" smtClean="0">
                          <a:ln>
                            <a:noFill/>
                          </a:ln>
                          <a:solidFill>
                            <a:schemeClr val="bg1"/>
                          </a:solidFill>
                          <a:effectLst/>
                          <a:uLnTx/>
                          <a:uFillTx/>
                          <a:latin typeface="+mn-lt"/>
                          <a:ea typeface="+mn-ea"/>
                          <a:cs typeface="+mn-cs"/>
                        </a:rPr>
                        <a:t>Equations</a:t>
                      </a:r>
                      <a:endParaRPr lang="he-IL" sz="2000" dirty="0">
                        <a:solidFill>
                          <a:schemeClr val="bg1"/>
                        </a:solidFill>
                      </a:endParaRPr>
                    </a:p>
                  </a:txBody>
                  <a:tcPr/>
                </a:tc>
              </a:tr>
              <a:tr h="370840">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Local Ionization Equilibrium</a:t>
                      </a:r>
                    </a:p>
                  </a:txBody>
                  <a:tcPr/>
                </a:tc>
              </a:tr>
              <a:tr h="370840">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800" dirty="0" smtClean="0"/>
                        <a:t>Local Temperature Equilibrium</a:t>
                      </a:r>
                    </a:p>
                  </a:txBody>
                  <a:tcPr/>
                </a:tc>
              </a:tr>
              <a:tr h="370840">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3"/>
                        <a:tabLst/>
                        <a:defRPr/>
                      </a:pPr>
                      <a:r>
                        <a:rPr lang="en-US" sz="1800" dirty="0" smtClean="0"/>
                        <a:t>Radiation Transfer</a:t>
                      </a:r>
                    </a:p>
                  </a:txBody>
                  <a:tcPr/>
                </a:tc>
              </a:tr>
              <a:tr h="370840">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800" dirty="0" smtClean="0">
                          <a:solidFill>
                            <a:srgbClr val="FF0000"/>
                          </a:solidFill>
                        </a:rPr>
                        <a:t>Hydrostatic equilibrium</a:t>
                      </a:r>
                    </a:p>
                  </a:txBody>
                  <a:tcPr/>
                </a:tc>
              </a:tr>
            </a:tbl>
          </a:graphicData>
        </a:graphic>
      </p:graphicFrame>
      <p:pic>
        <p:nvPicPr>
          <p:cNvPr id="19" name="Picture 18" descr="Radiation_ab.jpg"/>
          <p:cNvPicPr>
            <a:picLocks noChangeAspect="1"/>
          </p:cNvPicPr>
          <p:nvPr/>
        </p:nvPicPr>
        <p:blipFill>
          <a:blip r:embed="rId5"/>
          <a:stretch>
            <a:fillRect/>
          </a:stretch>
        </p:blipFill>
        <p:spPr>
          <a:xfrm>
            <a:off x="5405038" y="1219200"/>
            <a:ext cx="2690819" cy="2304251"/>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4114800" y="2132935"/>
                <a:ext cx="1981200"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a:rPr>
                          </m:ctrlPr>
                        </m:sSubPr>
                        <m:e>
                          <m:r>
                            <a:rPr lang="en-US" b="1" i="1" smtClean="0">
                              <a:latin typeface="Cambria Math"/>
                            </a:rPr>
                            <m:t>𝝓</m:t>
                          </m:r>
                        </m:e>
                        <m:sub>
                          <m:r>
                            <a:rPr lang="en-US" b="1" i="1" smtClean="0">
                              <a:latin typeface="Cambria Math"/>
                            </a:rPr>
                            <m:t>𝒊</m:t>
                          </m:r>
                        </m:sub>
                      </m:sSub>
                      <m:r>
                        <a:rPr lang="en-US" i="1">
                          <a:latin typeface="Cambria Math"/>
                        </a:rPr>
                        <m:t>, </m:t>
                      </m:r>
                    </m:oMath>
                  </m:oMathPara>
                </a14:m>
                <a:endParaRPr lang="en-US" dirty="0"/>
              </a:p>
              <a:p>
                <a:pPr/>
                <a14:m>
                  <m:oMathPara xmlns:m="http://schemas.openxmlformats.org/officeDocument/2006/math">
                    <m:oMathParaPr>
                      <m:jc m:val="centerGroup"/>
                    </m:oMathParaPr>
                    <m:oMath xmlns:m="http://schemas.openxmlformats.org/officeDocument/2006/math">
                      <m:r>
                        <a:rPr lang="en-US" i="1">
                          <a:latin typeface="Cambria Math"/>
                        </a:rPr>
                        <m:t>𝑠𝑝𝑒𝑐</m:t>
                      </m:r>
                      <m:r>
                        <a:rPr lang="en-US" b="0" i="1" smtClean="0">
                          <a:latin typeface="Cambria Math"/>
                        </a:rPr>
                        <m:t>𝑡𝑟𝑢𝑚</m:t>
                      </m:r>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4114800" y="2132935"/>
                <a:ext cx="1981200" cy="646331"/>
              </a:xfrm>
              <a:prstGeom prst="rect">
                <a:avLst/>
              </a:prstGeom>
              <a:blipFill rotWithShape="1">
                <a:blip r:embed="rId6"/>
                <a:stretch>
                  <a:fillRect b="-2830"/>
                </a:stretch>
              </a:blipFill>
            </p:spPr>
            <p:txBody>
              <a:bodyPr/>
              <a:lstStyle/>
              <a:p>
                <a:r>
                  <a:rPr lang="en-US">
                    <a:noFill/>
                  </a:rPr>
                  <a:t> </a:t>
                </a:r>
              </a:p>
            </p:txBody>
          </p:sp>
        </mc:Fallback>
      </mc:AlternateContent>
      <p:sp>
        <p:nvSpPr>
          <p:cNvPr id="3" name="TextBox 2"/>
          <p:cNvSpPr txBox="1"/>
          <p:nvPr/>
        </p:nvSpPr>
        <p:spPr>
          <a:xfrm>
            <a:off x="304800" y="990600"/>
            <a:ext cx="8229600" cy="369332"/>
          </a:xfrm>
          <a:prstGeom prst="rect">
            <a:avLst/>
          </a:prstGeom>
          <a:noFill/>
          <a:ln>
            <a:solidFill>
              <a:schemeClr val="tx1"/>
            </a:solidFill>
          </a:ln>
        </p:spPr>
        <p:txBody>
          <a:bodyPr wrap="square" rtlCol="0">
            <a:spAutoFit/>
          </a:bodyPr>
          <a:lstStyle/>
          <a:p>
            <a:r>
              <a:rPr lang="en-US" dirty="0" smtClean="0"/>
              <a:t>Codes: CLOUDY, MAPPINGS, </a:t>
            </a:r>
            <a:r>
              <a:rPr lang="en-US" dirty="0"/>
              <a:t>TITAN </a:t>
            </a:r>
            <a:r>
              <a:rPr lang="en-US" dirty="0" smtClean="0"/>
              <a:t>, XSTAR</a:t>
            </a:r>
            <a:r>
              <a:rPr lang="en-US" dirty="0"/>
              <a:t>, </a:t>
            </a:r>
            <a:r>
              <a:rPr lang="en-US" dirty="0" smtClean="0"/>
              <a:t>ION, …</a:t>
            </a:r>
            <a:endParaRPr lang="en-US" dirty="0"/>
          </a:p>
        </p:txBody>
      </p:sp>
      <p:grpSp>
        <p:nvGrpSpPr>
          <p:cNvPr id="10" name="Group 18"/>
          <p:cNvGrpSpPr/>
          <p:nvPr/>
        </p:nvGrpSpPr>
        <p:grpSpPr>
          <a:xfrm>
            <a:off x="476985" y="3532008"/>
            <a:ext cx="3439695" cy="277992"/>
            <a:chOff x="928662" y="3500438"/>
            <a:chExt cx="1350000" cy="360000"/>
          </a:xfrm>
        </p:grpSpPr>
        <p:cxnSp>
          <p:nvCxnSpPr>
            <p:cNvPr id="11" name="Straight Connector 10"/>
            <p:cNvCxnSpPr/>
            <p:nvPr/>
          </p:nvCxnSpPr>
          <p:spPr>
            <a:xfrm>
              <a:off x="928662" y="3500438"/>
              <a:ext cx="1350000" cy="3600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928662" y="3500438"/>
              <a:ext cx="1350000" cy="3600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3" name="Content Placeholder 2"/>
              <p:cNvSpPr txBox="1">
                <a:spLocks/>
              </p:cNvSpPr>
              <p:nvPr/>
            </p:nvSpPr>
            <p:spPr>
              <a:xfrm>
                <a:off x="4038600" y="3429000"/>
                <a:ext cx="4000512" cy="571504"/>
              </a:xfrm>
              <a:prstGeom prst="rect">
                <a:avLst/>
              </a:prstGeom>
            </p:spPr>
            <p:txBody>
              <a:bodyPr vert="horz" lIns="91440" tIns="45720" rIns="91440" bIns="45720" rtlCol="1">
                <a:normAutofit fontScale="92500"/>
              </a:bodyPr>
              <a:lstStyle/>
              <a:p>
                <a:pPr algn="l" rtl="0" fontAlgn="t"/>
                <a:r>
                  <a:rPr lang="en-US" sz="2400" i="1" dirty="0" smtClean="0">
                    <a:solidFill>
                      <a:schemeClr val="accent2"/>
                    </a:solidFill>
                  </a:rPr>
                  <a:t>set by </a:t>
                </a:r>
                <a14:m>
                  <m:oMath xmlns:m="http://schemas.openxmlformats.org/officeDocument/2006/math">
                    <m:sSub>
                      <m:sSubPr>
                        <m:ctrlPr>
                          <a:rPr lang="en-US" sz="2400" b="0" i="1" dirty="0" smtClean="0">
                            <a:solidFill>
                              <a:schemeClr val="accent2"/>
                            </a:solidFill>
                            <a:latin typeface="Cambria Math"/>
                          </a:rPr>
                        </m:ctrlPr>
                      </m:sSubPr>
                      <m:e>
                        <m:r>
                          <a:rPr lang="en-US" sz="2400" b="0" i="1" dirty="0" smtClean="0">
                            <a:solidFill>
                              <a:schemeClr val="accent2"/>
                            </a:solidFill>
                            <a:latin typeface="Cambria Math"/>
                          </a:rPr>
                          <m:t>𝜙</m:t>
                        </m:r>
                      </m:e>
                      <m:sub>
                        <m:r>
                          <a:rPr lang="en-US" sz="2400" b="0" i="1" dirty="0" smtClean="0">
                            <a:solidFill>
                              <a:schemeClr val="accent2"/>
                            </a:solidFill>
                            <a:latin typeface="Cambria Math"/>
                          </a:rPr>
                          <m:t>𝑖</m:t>
                        </m:r>
                      </m:sub>
                    </m:sSub>
                  </m:oMath>
                </a14:m>
                <a:r>
                  <a:rPr lang="en-US" sz="2400" i="1" dirty="0" smtClean="0">
                    <a:solidFill>
                      <a:schemeClr val="accent2"/>
                    </a:solidFill>
                  </a:rPr>
                  <a:t> ; range of </a:t>
                </a:r>
                <a14:m>
                  <m:oMath xmlns:m="http://schemas.openxmlformats.org/officeDocument/2006/math">
                    <m:sSub>
                      <m:sSubPr>
                        <m:ctrlPr>
                          <a:rPr lang="en-US" sz="2400" b="0" i="1" smtClean="0">
                            <a:solidFill>
                              <a:schemeClr val="accent2"/>
                            </a:solidFill>
                            <a:latin typeface="Cambria Math"/>
                          </a:rPr>
                        </m:ctrlPr>
                      </m:sSubPr>
                      <m:e>
                        <m:r>
                          <a:rPr lang="en-US" sz="2400" b="0" i="1" smtClean="0">
                            <a:solidFill>
                              <a:schemeClr val="accent2"/>
                            </a:solidFill>
                            <a:latin typeface="Cambria Math"/>
                          </a:rPr>
                          <m:t>𝑛</m:t>
                        </m:r>
                      </m:e>
                      <m:sub>
                        <m:r>
                          <m:rPr>
                            <m:sty m:val="p"/>
                          </m:rPr>
                          <a:rPr lang="en-US" sz="2400" b="0" i="0" smtClean="0">
                            <a:solidFill>
                              <a:schemeClr val="accent2"/>
                            </a:solidFill>
                            <a:latin typeface="Cambria Math"/>
                          </a:rPr>
                          <m:t>H</m:t>
                        </m:r>
                      </m:sub>
                    </m:sSub>
                  </m:oMath>
                </a14:m>
                <a:r>
                  <a:rPr lang="en-US" sz="2400" i="1" dirty="0" smtClean="0">
                    <a:solidFill>
                      <a:schemeClr val="accent2"/>
                    </a:solidFill>
                  </a:rPr>
                  <a:t> per slab</a:t>
                </a:r>
              </a:p>
            </p:txBody>
          </p:sp>
        </mc:Choice>
        <mc:Fallback xmlns="">
          <p:sp>
            <p:nvSpPr>
              <p:cNvPr id="13" name="Content Placeholder 2"/>
              <p:cNvSpPr txBox="1">
                <a:spLocks noRot="1" noChangeAspect="1" noMove="1" noResize="1" noEditPoints="1" noAdjustHandles="1" noChangeArrowheads="1" noChangeShapeType="1" noTextEdit="1"/>
              </p:cNvSpPr>
              <p:nvPr/>
            </p:nvSpPr>
            <p:spPr>
              <a:xfrm>
                <a:off x="4038600" y="3429000"/>
                <a:ext cx="4000512" cy="571504"/>
              </a:xfrm>
              <a:prstGeom prst="rect">
                <a:avLst/>
              </a:prstGeom>
              <a:blipFill rotWithShape="1">
                <a:blip r:embed="rId7"/>
                <a:stretch>
                  <a:fillRect l="-1982" t="-6452"/>
                </a:stretch>
              </a:blipFill>
            </p:spPr>
            <p:txBody>
              <a:bodyPr/>
              <a:lstStyle/>
              <a:p>
                <a:r>
                  <a:rPr lang="en-US">
                    <a:noFill/>
                  </a:rPr>
                  <a:t> </a:t>
                </a:r>
              </a:p>
            </p:txBody>
          </p:sp>
        </mc:Fallback>
      </mc:AlternateContent>
      <p:sp>
        <p:nvSpPr>
          <p:cNvPr id="14" name="Rectangle 13"/>
          <p:cNvSpPr/>
          <p:nvPr/>
        </p:nvSpPr>
        <p:spPr>
          <a:xfrm>
            <a:off x="457200" y="5998186"/>
            <a:ext cx="3733800" cy="520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Rectangle 14"/>
          <p:cNvSpPr/>
          <p:nvPr/>
        </p:nvSpPr>
        <p:spPr>
          <a:xfrm>
            <a:off x="647700" y="152400"/>
            <a:ext cx="14097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16" name="TextBox 15"/>
              <p:cNvSpPr txBox="1"/>
              <p:nvPr/>
            </p:nvSpPr>
            <p:spPr>
              <a:xfrm>
                <a:off x="6324600" y="2286000"/>
                <a:ext cx="19812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a:rPr>
                          </m:ctrlPr>
                        </m:sSubPr>
                        <m:e>
                          <m:r>
                            <a:rPr lang="en-US" b="1" i="1" smtClean="0">
                              <a:latin typeface="Cambria Math"/>
                            </a:rPr>
                            <m:t>𝒁</m:t>
                          </m:r>
                          <m:r>
                            <a:rPr lang="en-US" b="1" i="1" smtClean="0">
                              <a:latin typeface="Cambria Math"/>
                            </a:rPr>
                            <m:t>,</m:t>
                          </m:r>
                          <m:r>
                            <a:rPr lang="en-US" b="1" i="1">
                              <a:latin typeface="Cambria Math"/>
                            </a:rPr>
                            <m:t>𝒏</m:t>
                          </m:r>
                        </m:e>
                        <m:sub>
                          <m:r>
                            <a:rPr lang="en-US" b="1">
                              <a:latin typeface="Cambria Math"/>
                            </a:rPr>
                            <m:t>𝐇</m:t>
                          </m:r>
                        </m:sub>
                      </m:sSub>
                      <m:r>
                        <a:rPr lang="en-US" b="1" i="1" smtClean="0">
                          <a:latin typeface="Cambria Math"/>
                        </a:rPr>
                        <m:t>,</m:t>
                      </m:r>
                      <m:sSub>
                        <m:sSubPr>
                          <m:ctrlPr>
                            <a:rPr lang="en-US" b="1" i="1" smtClean="0">
                              <a:latin typeface="Cambria Math"/>
                            </a:rPr>
                          </m:ctrlPr>
                        </m:sSubPr>
                        <m:e>
                          <m:r>
                            <a:rPr lang="en-US" b="1" i="1" smtClean="0">
                              <a:latin typeface="Cambria Math"/>
                            </a:rPr>
                            <m:t>𝑵</m:t>
                          </m:r>
                        </m:e>
                        <m:sub>
                          <m:r>
                            <a:rPr lang="en-US" b="1" i="0" smtClean="0">
                              <a:latin typeface="Cambria Math"/>
                            </a:rPr>
                            <m:t>𝐇</m:t>
                          </m:r>
                        </m:sub>
                      </m:sSub>
                      <m:r>
                        <a:rPr lang="en-US" b="1" i="1" smtClean="0">
                          <a:latin typeface="Cambria Math"/>
                        </a:rPr>
                        <m:t> </m:t>
                      </m:r>
                    </m:oMath>
                  </m:oMathPara>
                </a14:m>
                <a:endParaRPr lang="en-US" b="1" dirty="0"/>
              </a:p>
            </p:txBody>
          </p:sp>
        </mc:Choice>
        <mc:Fallback xmlns="">
          <p:sp>
            <p:nvSpPr>
              <p:cNvPr id="16" name="TextBox 15"/>
              <p:cNvSpPr txBox="1">
                <a:spLocks noRot="1" noChangeAspect="1" noMove="1" noResize="1" noEditPoints="1" noAdjustHandles="1" noChangeArrowheads="1" noChangeShapeType="1" noTextEdit="1"/>
              </p:cNvSpPr>
              <p:nvPr/>
            </p:nvSpPr>
            <p:spPr>
              <a:xfrm>
                <a:off x="6324600" y="2286000"/>
                <a:ext cx="1981200" cy="369332"/>
              </a:xfrm>
              <a:prstGeom prst="rect">
                <a:avLst/>
              </a:prstGeom>
              <a:blipFill rotWithShape="1">
                <a:blip r:embed="rId8"/>
                <a:stretch>
                  <a:fillRect/>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de-DE" smtClean="0"/>
              <a:t>Jonathan Stern, MPIA</a:t>
            </a:r>
            <a:endParaRPr lang="en-US"/>
          </a:p>
        </p:txBody>
      </p:sp>
      <p:sp>
        <p:nvSpPr>
          <p:cNvPr id="5" name="Footer Placeholder 4"/>
          <p:cNvSpPr>
            <a:spLocks noGrp="1"/>
          </p:cNvSpPr>
          <p:nvPr>
            <p:ph type="ftr" sz="quarter" idx="11"/>
          </p:nvPr>
        </p:nvSpPr>
        <p:spPr/>
        <p:txBody>
          <a:bodyPr/>
          <a:lstStyle/>
          <a:p>
            <a:r>
              <a:rPr lang="en-US" dirty="0"/>
              <a:t>4. Possible solution</a:t>
            </a:r>
          </a:p>
        </p:txBody>
      </p:sp>
      <p:sp>
        <p:nvSpPr>
          <p:cNvPr id="6" name="Slide Number Placeholder 5"/>
          <p:cNvSpPr>
            <a:spLocks noGrp="1"/>
          </p:cNvSpPr>
          <p:nvPr>
            <p:ph type="sldNum" sz="quarter" idx="12"/>
          </p:nvPr>
        </p:nvSpPr>
        <p:spPr/>
        <p:txBody>
          <a:bodyPr/>
          <a:lstStyle/>
          <a:p>
            <a:fld id="{6A89B9C6-FAC9-4191-A936-FB59B15A07B7}" type="slidenum">
              <a:rPr lang="en-US" smtClean="0"/>
              <a:t>20</a:t>
            </a:fld>
            <a:endParaRPr lang="en-US"/>
          </a:p>
        </p:txBody>
      </p:sp>
      <p:sp>
        <p:nvSpPr>
          <p:cNvPr id="18" name="TextBox 17"/>
          <p:cNvSpPr txBox="1"/>
          <p:nvPr/>
        </p:nvSpPr>
        <p:spPr>
          <a:xfrm>
            <a:off x="4708723" y="4114800"/>
            <a:ext cx="4083447" cy="1200329"/>
          </a:xfrm>
          <a:prstGeom prst="rect">
            <a:avLst/>
          </a:prstGeom>
          <a:noFill/>
        </p:spPr>
        <p:txBody>
          <a:bodyPr wrap="square" rtlCol="0">
            <a:spAutoFit/>
          </a:bodyPr>
          <a:lstStyle/>
          <a:p>
            <a:r>
              <a:rPr lang="en-US" sz="2400" b="1" i="1" dirty="0" smtClean="0"/>
              <a:t>Result: </a:t>
            </a:r>
          </a:p>
          <a:p>
            <a:r>
              <a:rPr lang="en-US" sz="2400" b="1" i="1" dirty="0" smtClean="0">
                <a:solidFill>
                  <a:srgbClr val="FF0000"/>
                </a:solidFill>
              </a:rPr>
              <a:t>specific </a:t>
            </a:r>
            <a:r>
              <a:rPr lang="en-US" sz="2400" b="1" i="1" dirty="0" smtClean="0"/>
              <a:t>emission line / absorption line spectrum </a:t>
            </a:r>
            <a:endParaRPr lang="en-US" sz="2400" i="1" dirty="0"/>
          </a:p>
        </p:txBody>
      </p:sp>
    </p:spTree>
    <p:custDataLst>
      <p:tags r:id="rId1"/>
    </p:custDataLst>
    <p:extLst>
      <p:ext uri="{BB962C8B-B14F-4D97-AF65-F5344CB8AC3E}">
        <p14:creationId xmlns:p14="http://schemas.microsoft.com/office/powerpoint/2010/main" val="3097363949"/>
      </p:ext>
    </p:extLst>
  </p:cSld>
  <p:clrMapOvr>
    <a:masterClrMapping/>
  </p:clrMapOvr>
  <p:transition advTm="4966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animBg="1"/>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de-DE" smtClean="0"/>
              <a:t>Jonathan Stern, MPIA</a:t>
            </a:r>
            <a:endParaRPr lang="en-US" dirty="0"/>
          </a:p>
        </p:txBody>
      </p:sp>
      <p:sp>
        <p:nvSpPr>
          <p:cNvPr id="5" name="Footer Placeholder 4"/>
          <p:cNvSpPr>
            <a:spLocks noGrp="1"/>
          </p:cNvSpPr>
          <p:nvPr>
            <p:ph type="ftr" sz="quarter" idx="11"/>
          </p:nvPr>
        </p:nvSpPr>
        <p:spPr/>
        <p:txBody>
          <a:bodyPr/>
          <a:lstStyle/>
          <a:p>
            <a:r>
              <a:rPr lang="en-US" dirty="0"/>
              <a:t>4. Possible solution</a:t>
            </a:r>
          </a:p>
        </p:txBody>
      </p:sp>
      <p:sp>
        <p:nvSpPr>
          <p:cNvPr id="6" name="Slide Number Placeholder 5"/>
          <p:cNvSpPr>
            <a:spLocks noGrp="1"/>
          </p:cNvSpPr>
          <p:nvPr>
            <p:ph type="sldNum" sz="quarter" idx="12"/>
          </p:nvPr>
        </p:nvSpPr>
        <p:spPr/>
        <p:txBody>
          <a:bodyPr/>
          <a:lstStyle/>
          <a:p>
            <a:fld id="{6A89B9C6-FAC9-4191-A936-FB59B15A07B7}" type="slidenum">
              <a:rPr lang="en-US" smtClean="0"/>
              <a:t>21</a:t>
            </a:fld>
            <a:endParaRPr lang="en-US" dirty="0"/>
          </a:p>
        </p:txBody>
      </p:sp>
      <p:pic>
        <p:nvPicPr>
          <p:cNvPr id="23" name="Content Placeholder 5"/>
          <p:cNvPicPr>
            <a:picLocks/>
          </p:cNvPicPr>
          <p:nvPr/>
        </p:nvPicPr>
        <p:blipFill>
          <a:blip r:embed="rId3">
            <a:extLst>
              <a:ext uri="{28A0092B-C50C-407E-A947-70E740481C1C}">
                <a14:useLocalDpi xmlns:a14="http://schemas.microsoft.com/office/drawing/2010/main" val="0"/>
              </a:ext>
            </a:extLst>
          </a:blip>
          <a:stretch>
            <a:fillRect/>
          </a:stretch>
        </p:blipFill>
        <p:spPr>
          <a:xfrm>
            <a:off x="762000" y="1329397"/>
            <a:ext cx="7315200" cy="4846320"/>
          </a:xfrm>
          <a:prstGeom prst="rect">
            <a:avLst/>
          </a:prstGeom>
        </p:spPr>
      </p:pic>
      <p:pic>
        <p:nvPicPr>
          <p:cNvPr id="8" name="Content Placeholder 5"/>
          <p:cNvPicPr>
            <a:picLocks/>
          </p:cNvPicPr>
          <p:nvPr/>
        </p:nvPicPr>
        <p:blipFill>
          <a:blip r:embed="rId4">
            <a:extLst>
              <a:ext uri="{28A0092B-C50C-407E-A947-70E740481C1C}">
                <a14:useLocalDpi xmlns:a14="http://schemas.microsoft.com/office/drawing/2010/main" val="0"/>
              </a:ext>
            </a:extLst>
          </a:blip>
          <a:stretch>
            <a:fillRect/>
          </a:stretch>
        </p:blipFill>
        <p:spPr>
          <a:xfrm>
            <a:off x="762000" y="1329397"/>
            <a:ext cx="7315200" cy="4846320"/>
          </a:xfrm>
          <a:prstGeom prst="rect">
            <a:avLst/>
          </a:prstGeom>
        </p:spPr>
      </p:pic>
      <p:sp>
        <p:nvSpPr>
          <p:cNvPr id="9" name="Reference"/>
          <p:cNvSpPr txBox="1"/>
          <p:nvPr/>
        </p:nvSpPr>
        <p:spPr>
          <a:xfrm>
            <a:off x="914400" y="5857399"/>
            <a:ext cx="4286312" cy="523220"/>
          </a:xfrm>
          <a:prstGeom prst="rect">
            <a:avLst/>
          </a:prstGeom>
          <a:noFill/>
        </p:spPr>
        <p:txBody>
          <a:bodyPr wrap="square" rtlCol="1">
            <a:spAutoFit/>
          </a:bodyPr>
          <a:lstStyle/>
          <a:p>
            <a:pPr lvl="0" rtl="0">
              <a:spcBef>
                <a:spcPct val="20000"/>
              </a:spcBef>
              <a:defRPr/>
            </a:pPr>
            <a:r>
              <a:rPr lang="en-US" sz="1400" dirty="0" smtClean="0"/>
              <a:t>Data (type 1 AGN) from Stern+13</a:t>
            </a:r>
            <a:br>
              <a:rPr lang="en-US" sz="1400" dirty="0" smtClean="0"/>
            </a:br>
            <a:r>
              <a:rPr lang="en-US" sz="1400" dirty="0" smtClean="0"/>
              <a:t>RPC models from Stern+14a (see also Groves+04)</a:t>
            </a:r>
          </a:p>
        </p:txBody>
      </p:sp>
      <p:grpSp>
        <p:nvGrpSpPr>
          <p:cNvPr id="10" name="Group 26"/>
          <p:cNvGrpSpPr/>
          <p:nvPr/>
        </p:nvGrpSpPr>
        <p:grpSpPr>
          <a:xfrm>
            <a:off x="2590800" y="3418999"/>
            <a:ext cx="2971816" cy="1656337"/>
            <a:chOff x="714350" y="-34182"/>
            <a:chExt cx="1857388" cy="1656337"/>
          </a:xfrm>
        </p:grpSpPr>
        <p:cxnSp>
          <p:nvCxnSpPr>
            <p:cNvPr id="11" name="Straight Arrow Connector 10"/>
            <p:cNvCxnSpPr>
              <a:stCxn id="12" idx="0"/>
            </p:cNvCxnSpPr>
            <p:nvPr/>
          </p:nvCxnSpPr>
          <p:spPr>
            <a:xfrm flipH="1" flipV="1">
              <a:off x="952475" y="-34182"/>
              <a:ext cx="690569" cy="107156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714350" y="1037380"/>
                  <a:ext cx="1857388" cy="584775"/>
                </a:xfrm>
                <a:prstGeom prst="rect">
                  <a:avLst/>
                </a:prstGeom>
                <a:noFill/>
              </p:spPr>
              <p:txBody>
                <a:bodyPr wrap="square" rtlCol="1">
                  <a:spAutoFit/>
                </a:bodyPr>
                <a:lstStyle/>
                <a:p>
                  <a:pPr algn="ctr" rtl="0"/>
                  <a:r>
                    <a:rPr lang="en-US" sz="2000" dirty="0" smtClean="0"/>
                    <a:t>constant-</a:t>
                  </a:r>
                  <a14:m>
                    <m:oMath xmlns:m="http://schemas.openxmlformats.org/officeDocument/2006/math">
                      <m:sSub>
                        <m:sSubPr>
                          <m:ctrlPr>
                            <a:rPr lang="en-US" sz="2000" b="0" i="1" smtClean="0">
                              <a:latin typeface="Cambria Math"/>
                            </a:rPr>
                          </m:ctrlPr>
                        </m:sSubPr>
                        <m:e>
                          <m:r>
                            <a:rPr lang="en-US" sz="2000" b="0" i="1" smtClean="0">
                              <a:latin typeface="Cambria Math"/>
                            </a:rPr>
                            <m:t>𝑛</m:t>
                          </m:r>
                        </m:e>
                        <m:sub>
                          <m:r>
                            <m:rPr>
                              <m:sty m:val="p"/>
                            </m:rPr>
                            <a:rPr lang="en-US" sz="2000" b="0" i="0" smtClean="0">
                              <a:latin typeface="Cambria Math"/>
                            </a:rPr>
                            <m:t>H</m:t>
                          </m:r>
                        </m:sub>
                      </m:sSub>
                    </m:oMath>
                  </a14:m>
                  <a:r>
                    <a:rPr lang="en-US" sz="2000" dirty="0" smtClean="0"/>
                    <a:t> models</a:t>
                  </a:r>
                </a:p>
                <a:p>
                  <a:pPr algn="ctr" rtl="0"/>
                  <a14:m>
                    <m:oMathPara xmlns:m="http://schemas.openxmlformats.org/officeDocument/2006/math">
                      <m:oMathParaPr>
                        <m:jc m:val="centerGroup"/>
                      </m:oMathParaPr>
                      <m:oMath xmlns:m="http://schemas.openxmlformats.org/officeDocument/2006/math">
                        <m:r>
                          <a:rPr lang="en-US" sz="1200" b="0" i="1" smtClean="0">
                            <a:latin typeface="Cambria Math"/>
                          </a:rPr>
                          <m:t>𝑍</m:t>
                        </m:r>
                        <m:r>
                          <a:rPr lang="en-US" sz="1200" b="0" i="1" smtClean="0">
                            <a:latin typeface="Cambria Math"/>
                          </a:rPr>
                          <m:t>=</m:t>
                        </m:r>
                        <m:r>
                          <a:rPr lang="en-US" sz="1200" b="0" i="1" smtClean="0">
                            <a:latin typeface="Cambria Math"/>
                          </a:rPr>
                          <m:t>2</m:t>
                        </m:r>
                        <m:r>
                          <a:rPr lang="en-US" sz="1200" b="0" i="1" smtClean="0">
                            <a:latin typeface="Cambria Math"/>
                          </a:rPr>
                          <m:t>,</m:t>
                        </m:r>
                        <m:sSub>
                          <m:sSubPr>
                            <m:ctrlPr>
                              <a:rPr lang="en-US" sz="1200" b="0" i="1" smtClean="0">
                                <a:latin typeface="Cambria Math"/>
                              </a:rPr>
                            </m:ctrlPr>
                          </m:sSubPr>
                          <m:e>
                            <m:r>
                              <a:rPr lang="en-US" sz="1200" b="0" i="1" smtClean="0">
                                <a:latin typeface="Cambria Math"/>
                              </a:rPr>
                              <m:t>𝑛</m:t>
                            </m:r>
                          </m:e>
                          <m:sub>
                            <m:r>
                              <m:rPr>
                                <m:sty m:val="p"/>
                              </m:rPr>
                              <a:rPr lang="en-US" sz="1200" b="0" i="0" smtClean="0">
                                <a:latin typeface="Cambria Math"/>
                              </a:rPr>
                              <m:t>H</m:t>
                            </m:r>
                          </m:sub>
                        </m:sSub>
                        <m:r>
                          <a:rPr lang="en-US" sz="1200" b="0" i="1" smtClean="0">
                            <a:latin typeface="Cambria Math"/>
                          </a:rPr>
                          <m:t>=</m:t>
                        </m:r>
                        <m:r>
                          <a:rPr lang="en-US" sz="1200" b="0" i="1" smtClean="0">
                            <a:latin typeface="Cambria Math"/>
                          </a:rPr>
                          <m:t>1000</m:t>
                        </m:r>
                      </m:oMath>
                    </m:oMathPara>
                  </a14:m>
                  <a:endParaRPr lang="en-US" sz="1200" dirty="0" smtClean="0"/>
                </a:p>
              </p:txBody>
            </p:sp>
          </mc:Choice>
          <mc:Fallback xmlns="">
            <p:sp>
              <p:nvSpPr>
                <p:cNvPr id="12" name="TextBox 11"/>
                <p:cNvSpPr txBox="1">
                  <a:spLocks noRot="1" noChangeAspect="1" noMove="1" noResize="1" noEditPoints="1" noAdjustHandles="1" noChangeArrowheads="1" noChangeShapeType="1" noTextEdit="1"/>
                </p:cNvSpPr>
                <p:nvPr/>
              </p:nvSpPr>
              <p:spPr>
                <a:xfrm>
                  <a:off x="714350" y="1037380"/>
                  <a:ext cx="1857388" cy="584775"/>
                </a:xfrm>
                <a:prstGeom prst="rect">
                  <a:avLst/>
                </a:prstGeom>
                <a:blipFill rotWithShape="1">
                  <a:blip r:embed="rId5"/>
                  <a:stretch>
                    <a:fillRect t="-5208"/>
                  </a:stretch>
                </a:blipFill>
              </p:spPr>
              <p:txBody>
                <a:bodyPr/>
                <a:lstStyle/>
                <a:p>
                  <a:r>
                    <a:rPr lang="en-US">
                      <a:noFill/>
                    </a:rPr>
                    <a:t> </a:t>
                  </a:r>
                </a:p>
              </p:txBody>
            </p:sp>
          </mc:Fallback>
        </mc:AlternateContent>
      </p:grpSp>
      <p:cxnSp>
        <p:nvCxnSpPr>
          <p:cNvPr id="16" name="Straight Arrow Connector 15"/>
          <p:cNvCxnSpPr>
            <a:stCxn id="12" idx="0"/>
          </p:cNvCxnSpPr>
          <p:nvPr/>
        </p:nvCxnSpPr>
        <p:spPr>
          <a:xfrm flipV="1">
            <a:off x="4076708" y="4175482"/>
            <a:ext cx="1439000" cy="31507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2" idx="0"/>
          </p:cNvCxnSpPr>
          <p:nvPr/>
        </p:nvCxnSpPr>
        <p:spPr>
          <a:xfrm flipV="1">
            <a:off x="4076708" y="3342799"/>
            <a:ext cx="266692" cy="114776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0"/>
            <a:ext cx="8229600" cy="1143000"/>
          </a:xfrm>
        </p:spPr>
        <p:txBody>
          <a:bodyPr>
            <a:normAutofit fontScale="90000"/>
          </a:bodyPr>
          <a:lstStyle/>
          <a:p>
            <a:r>
              <a:rPr lang="en-US" u="sng" dirty="0" smtClean="0"/>
              <a:t>RPC: Comparison with Observations</a:t>
            </a:r>
            <a:endParaRPr lang="en-US" u="sng" dirty="0"/>
          </a:p>
        </p:txBody>
      </p:sp>
      <p:grpSp>
        <p:nvGrpSpPr>
          <p:cNvPr id="29" name="Group 26"/>
          <p:cNvGrpSpPr/>
          <p:nvPr/>
        </p:nvGrpSpPr>
        <p:grpSpPr>
          <a:xfrm>
            <a:off x="6554651" y="1916847"/>
            <a:ext cx="3198949" cy="892552"/>
            <a:chOff x="138261" y="634333"/>
            <a:chExt cx="1999346" cy="892552"/>
          </a:xfrm>
        </p:grpSpPr>
        <p:cxnSp>
          <p:nvCxnSpPr>
            <p:cNvPr id="30" name="Straight Arrow Connector 29"/>
            <p:cNvCxnSpPr/>
            <p:nvPr/>
          </p:nvCxnSpPr>
          <p:spPr>
            <a:xfrm flipH="1">
              <a:off x="138261" y="945203"/>
              <a:ext cx="1122862" cy="42928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p:cNvSpPr txBox="1"/>
                <p:nvPr/>
              </p:nvSpPr>
              <p:spPr>
                <a:xfrm>
                  <a:off x="714350" y="634333"/>
                  <a:ext cx="1423257" cy="892552"/>
                </a:xfrm>
                <a:prstGeom prst="rect">
                  <a:avLst/>
                </a:prstGeom>
                <a:noFill/>
              </p:spPr>
              <p:txBody>
                <a:bodyPr wrap="square" rtlCol="1">
                  <a:spAutoFit/>
                </a:bodyPr>
                <a:lstStyle/>
                <a:p>
                  <a:pPr algn="ctr" rtl="0"/>
                  <a:r>
                    <a:rPr lang="en-US" sz="2000" dirty="0" smtClean="0"/>
                    <a:t>RPC</a:t>
                  </a:r>
                </a:p>
                <a:p>
                  <a:pPr algn="ctr" rtl="0"/>
                  <a:r>
                    <a:rPr lang="en-US" sz="2000" dirty="0" smtClean="0"/>
                    <a:t>Models</a:t>
                  </a:r>
                </a:p>
                <a:p>
                  <a:pPr algn="ctr" rtl="0"/>
                  <a14:m>
                    <m:oMathPara xmlns:m="http://schemas.openxmlformats.org/officeDocument/2006/math">
                      <m:oMathParaPr>
                        <m:jc m:val="centerGroup"/>
                      </m:oMathParaPr>
                      <m:oMath xmlns:m="http://schemas.openxmlformats.org/officeDocument/2006/math">
                        <m:r>
                          <a:rPr lang="en-US" sz="1200" b="0" i="1" smtClean="0">
                            <a:latin typeface="Cambria Math"/>
                          </a:rPr>
                          <m:t>𝑍</m:t>
                        </m:r>
                        <m:r>
                          <a:rPr lang="en-US" sz="1200" b="0" i="1" smtClean="0">
                            <a:latin typeface="Cambria Math"/>
                          </a:rPr>
                          <m:t>=</m:t>
                        </m:r>
                        <m:r>
                          <a:rPr lang="en-US" sz="1200" b="0" i="1" smtClean="0">
                            <a:latin typeface="Cambria Math"/>
                          </a:rPr>
                          <m:t>2</m:t>
                        </m:r>
                        <m:r>
                          <a:rPr lang="en-US" sz="1200" b="0" i="1" smtClean="0">
                            <a:latin typeface="Cambria Math"/>
                          </a:rPr>
                          <m:t>,</m:t>
                        </m:r>
                        <m:r>
                          <a:rPr lang="en-US" sz="1200" b="0" i="1" smtClean="0">
                            <a:latin typeface="Cambria Math"/>
                          </a:rPr>
                          <m:t>𝜂</m:t>
                        </m:r>
                        <m:r>
                          <a:rPr lang="en-US" sz="1200" b="0" i="1" smtClean="0">
                            <a:latin typeface="Cambria Math"/>
                          </a:rPr>
                          <m:t>=</m:t>
                        </m:r>
                        <m:r>
                          <a:rPr lang="en-US" sz="1200" b="0" i="1" smtClean="0">
                            <a:latin typeface="Cambria Math"/>
                          </a:rPr>
                          <m:t>0</m:t>
                        </m:r>
                      </m:oMath>
                    </m:oMathPara>
                  </a14:m>
                  <a:endParaRPr lang="en-US" dirty="0" smtClean="0"/>
                </a:p>
              </p:txBody>
            </p:sp>
          </mc:Choice>
          <mc:Fallback xmlns="">
            <p:sp>
              <p:nvSpPr>
                <p:cNvPr id="31" name="TextBox 30"/>
                <p:cNvSpPr txBox="1">
                  <a:spLocks noRot="1" noChangeAspect="1" noMove="1" noResize="1" noEditPoints="1" noAdjustHandles="1" noChangeArrowheads="1" noChangeShapeType="1" noTextEdit="1"/>
                </p:cNvSpPr>
                <p:nvPr/>
              </p:nvSpPr>
              <p:spPr>
                <a:xfrm>
                  <a:off x="714350" y="634333"/>
                  <a:ext cx="1423257" cy="892552"/>
                </a:xfrm>
                <a:prstGeom prst="rect">
                  <a:avLst/>
                </a:prstGeom>
                <a:blipFill rotWithShape="1">
                  <a:blip r:embed="rId6"/>
                  <a:stretch>
                    <a:fillRect t="-3401"/>
                  </a:stretch>
                </a:blipFill>
              </p:spPr>
              <p:txBody>
                <a:bodyPr/>
                <a:lstStyle/>
                <a:p>
                  <a:r>
                    <a:rPr lang="en-US">
                      <a:noFill/>
                    </a:rPr>
                    <a:t> </a:t>
                  </a:r>
                </a:p>
              </p:txBody>
            </p:sp>
          </mc:Fallback>
        </mc:AlternateContent>
      </p:grpSp>
      <p:sp>
        <p:nvSpPr>
          <p:cNvPr id="37" name="Rectangle 36"/>
          <p:cNvSpPr/>
          <p:nvPr/>
        </p:nvSpPr>
        <p:spPr>
          <a:xfrm>
            <a:off x="304800" y="6162199"/>
            <a:ext cx="4343400" cy="2268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40" name="Group 26"/>
          <p:cNvGrpSpPr/>
          <p:nvPr/>
        </p:nvGrpSpPr>
        <p:grpSpPr>
          <a:xfrm>
            <a:off x="2590800" y="3418999"/>
            <a:ext cx="2971816" cy="1656337"/>
            <a:chOff x="714350" y="-34182"/>
            <a:chExt cx="1857388" cy="1656337"/>
          </a:xfrm>
        </p:grpSpPr>
        <p:cxnSp>
          <p:nvCxnSpPr>
            <p:cNvPr id="41" name="Straight Arrow Connector 40"/>
            <p:cNvCxnSpPr>
              <a:stCxn id="42" idx="0"/>
            </p:cNvCxnSpPr>
            <p:nvPr/>
          </p:nvCxnSpPr>
          <p:spPr>
            <a:xfrm flipH="1" flipV="1">
              <a:off x="952475" y="-34182"/>
              <a:ext cx="690569" cy="1071562"/>
            </a:xfrm>
            <a:prstGeom prst="straightConnector1">
              <a:avLst/>
            </a:prstGeom>
            <a:ln w="127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TextBox 41"/>
                <p:cNvSpPr txBox="1"/>
                <p:nvPr/>
              </p:nvSpPr>
              <p:spPr>
                <a:xfrm>
                  <a:off x="714350" y="1037380"/>
                  <a:ext cx="1857388" cy="584775"/>
                </a:xfrm>
                <a:prstGeom prst="rect">
                  <a:avLst/>
                </a:prstGeom>
                <a:noFill/>
              </p:spPr>
              <p:txBody>
                <a:bodyPr wrap="square" rtlCol="1">
                  <a:spAutoFit/>
                </a:bodyPr>
                <a:lstStyle/>
                <a:p>
                  <a:pPr algn="ctr"/>
                  <a:r>
                    <a:rPr lang="en-US" sz="2000" dirty="0" smtClean="0">
                      <a:solidFill>
                        <a:schemeClr val="bg1">
                          <a:lumMod val="75000"/>
                        </a:schemeClr>
                      </a:solidFill>
                    </a:rPr>
                    <a:t>constant-</a:t>
                  </a:r>
                  <a14:m>
                    <m:oMath xmlns:m="http://schemas.openxmlformats.org/officeDocument/2006/math">
                      <m:sSub>
                        <m:sSubPr>
                          <m:ctrlPr>
                            <a:rPr lang="en-US" sz="2000" b="0" i="1" smtClean="0">
                              <a:solidFill>
                                <a:schemeClr val="bg1">
                                  <a:lumMod val="75000"/>
                                </a:schemeClr>
                              </a:solidFill>
                              <a:latin typeface="Cambria Math"/>
                            </a:rPr>
                          </m:ctrlPr>
                        </m:sSubPr>
                        <m:e>
                          <m:r>
                            <a:rPr lang="en-US" sz="2000" b="0" i="1" smtClean="0">
                              <a:solidFill>
                                <a:schemeClr val="bg1">
                                  <a:lumMod val="75000"/>
                                </a:schemeClr>
                              </a:solidFill>
                              <a:latin typeface="Cambria Math"/>
                            </a:rPr>
                            <m:t>𝑛</m:t>
                          </m:r>
                        </m:e>
                        <m:sub>
                          <m:r>
                            <m:rPr>
                              <m:sty m:val="p"/>
                            </m:rPr>
                            <a:rPr lang="en-US" sz="2000" b="0" i="0" smtClean="0">
                              <a:solidFill>
                                <a:schemeClr val="bg1">
                                  <a:lumMod val="75000"/>
                                </a:schemeClr>
                              </a:solidFill>
                              <a:latin typeface="Cambria Math"/>
                            </a:rPr>
                            <m:t>H</m:t>
                          </m:r>
                        </m:sub>
                      </m:sSub>
                    </m:oMath>
                  </a14:m>
                  <a:r>
                    <a:rPr lang="en-US" sz="2000" dirty="0" smtClean="0">
                      <a:solidFill>
                        <a:schemeClr val="bg1">
                          <a:lumMod val="75000"/>
                        </a:schemeClr>
                      </a:solidFill>
                    </a:rPr>
                    <a:t> models</a:t>
                  </a:r>
                </a:p>
                <a:p>
                  <a:pPr algn="ctr" rtl="0"/>
                  <a14:m>
                    <m:oMathPara xmlns:m="http://schemas.openxmlformats.org/officeDocument/2006/math">
                      <m:oMathParaPr>
                        <m:jc m:val="centerGroup"/>
                      </m:oMathParaPr>
                      <m:oMath xmlns:m="http://schemas.openxmlformats.org/officeDocument/2006/math">
                        <m:r>
                          <a:rPr lang="en-US" sz="1200" b="0" i="1" smtClean="0">
                            <a:solidFill>
                              <a:schemeClr val="bg1">
                                <a:lumMod val="75000"/>
                              </a:schemeClr>
                            </a:solidFill>
                            <a:latin typeface="Cambria Math"/>
                          </a:rPr>
                          <m:t>𝑍</m:t>
                        </m:r>
                        <m:r>
                          <a:rPr lang="en-US" sz="1200" b="0" i="1" smtClean="0">
                            <a:solidFill>
                              <a:schemeClr val="bg1">
                                <a:lumMod val="75000"/>
                              </a:schemeClr>
                            </a:solidFill>
                            <a:latin typeface="Cambria Math"/>
                          </a:rPr>
                          <m:t>=</m:t>
                        </m:r>
                        <m:r>
                          <a:rPr lang="en-US" sz="1200" b="0" i="1" smtClean="0">
                            <a:solidFill>
                              <a:schemeClr val="bg1">
                                <a:lumMod val="75000"/>
                              </a:schemeClr>
                            </a:solidFill>
                            <a:latin typeface="Cambria Math"/>
                          </a:rPr>
                          <m:t>2</m:t>
                        </m:r>
                        <m:r>
                          <a:rPr lang="en-US" sz="1200" b="0" i="1" smtClean="0">
                            <a:solidFill>
                              <a:schemeClr val="bg1">
                                <a:lumMod val="75000"/>
                              </a:schemeClr>
                            </a:solidFill>
                            <a:latin typeface="Cambria Math"/>
                          </a:rPr>
                          <m:t>,</m:t>
                        </m:r>
                        <m:sSub>
                          <m:sSubPr>
                            <m:ctrlPr>
                              <a:rPr lang="en-US" sz="1200" b="0" i="1" smtClean="0">
                                <a:solidFill>
                                  <a:schemeClr val="bg1">
                                    <a:lumMod val="75000"/>
                                  </a:schemeClr>
                                </a:solidFill>
                                <a:latin typeface="Cambria Math"/>
                              </a:rPr>
                            </m:ctrlPr>
                          </m:sSubPr>
                          <m:e>
                            <m:r>
                              <a:rPr lang="en-US" sz="1200" b="0" i="1" smtClean="0">
                                <a:solidFill>
                                  <a:schemeClr val="bg1">
                                    <a:lumMod val="75000"/>
                                  </a:schemeClr>
                                </a:solidFill>
                                <a:latin typeface="Cambria Math"/>
                              </a:rPr>
                              <m:t>𝑛</m:t>
                            </m:r>
                          </m:e>
                          <m:sub>
                            <m:r>
                              <m:rPr>
                                <m:sty m:val="p"/>
                              </m:rPr>
                              <a:rPr lang="en-US" sz="1200" b="0" i="0" smtClean="0">
                                <a:solidFill>
                                  <a:schemeClr val="bg1">
                                    <a:lumMod val="75000"/>
                                  </a:schemeClr>
                                </a:solidFill>
                                <a:latin typeface="Cambria Math"/>
                              </a:rPr>
                              <m:t>H</m:t>
                            </m:r>
                          </m:sub>
                        </m:sSub>
                        <m:r>
                          <a:rPr lang="en-US" sz="1200" b="0" i="1" smtClean="0">
                            <a:solidFill>
                              <a:schemeClr val="bg1">
                                <a:lumMod val="75000"/>
                              </a:schemeClr>
                            </a:solidFill>
                            <a:latin typeface="Cambria Math"/>
                          </a:rPr>
                          <m:t>=</m:t>
                        </m:r>
                        <m:r>
                          <a:rPr lang="en-US" sz="1200" b="0" i="1" smtClean="0">
                            <a:solidFill>
                              <a:schemeClr val="bg1">
                                <a:lumMod val="75000"/>
                              </a:schemeClr>
                            </a:solidFill>
                            <a:latin typeface="Cambria Math"/>
                          </a:rPr>
                          <m:t>1000</m:t>
                        </m:r>
                      </m:oMath>
                    </m:oMathPara>
                  </a14:m>
                  <a:endParaRPr lang="en-US" sz="1200" dirty="0" smtClean="0">
                    <a:solidFill>
                      <a:schemeClr val="bg1">
                        <a:lumMod val="75000"/>
                      </a:schemeClr>
                    </a:solidFill>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714350" y="1037380"/>
                  <a:ext cx="1857388" cy="584775"/>
                </a:xfrm>
                <a:prstGeom prst="rect">
                  <a:avLst/>
                </a:prstGeom>
                <a:blipFill rotWithShape="1">
                  <a:blip r:embed="rId10"/>
                  <a:stretch>
                    <a:fillRect t="-5208"/>
                  </a:stretch>
                </a:blipFill>
              </p:spPr>
              <p:txBody>
                <a:bodyPr/>
                <a:lstStyle/>
                <a:p>
                  <a:r>
                    <a:rPr lang="en-US">
                      <a:noFill/>
                    </a:rPr>
                    <a:t> </a:t>
                  </a:r>
                </a:p>
              </p:txBody>
            </p:sp>
          </mc:Fallback>
        </mc:AlternateContent>
      </p:grpSp>
      <p:cxnSp>
        <p:nvCxnSpPr>
          <p:cNvPr id="43" name="Straight Arrow Connector 42"/>
          <p:cNvCxnSpPr>
            <a:stCxn id="42" idx="0"/>
          </p:cNvCxnSpPr>
          <p:nvPr/>
        </p:nvCxnSpPr>
        <p:spPr>
          <a:xfrm flipV="1">
            <a:off x="4076708" y="4175482"/>
            <a:ext cx="1439000" cy="315079"/>
          </a:xfrm>
          <a:prstGeom prst="straightConnector1">
            <a:avLst/>
          </a:prstGeom>
          <a:ln w="127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42" idx="0"/>
          </p:cNvCxnSpPr>
          <p:nvPr/>
        </p:nvCxnSpPr>
        <p:spPr>
          <a:xfrm flipV="1">
            <a:off x="4076708" y="3342799"/>
            <a:ext cx="266692" cy="1147762"/>
          </a:xfrm>
          <a:prstGeom prst="straightConnector1">
            <a:avLst/>
          </a:prstGeom>
          <a:ln w="127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47" name="Group 46" hidden="1"/>
          <p:cNvGrpSpPr/>
          <p:nvPr/>
        </p:nvGrpSpPr>
        <p:grpSpPr>
          <a:xfrm>
            <a:off x="6324600" y="2638834"/>
            <a:ext cx="1695388" cy="2127698"/>
            <a:chOff x="6324600" y="2638834"/>
            <a:chExt cx="1695388" cy="2127698"/>
          </a:xfrm>
        </p:grpSpPr>
        <p:sp>
          <p:nvSpPr>
            <p:cNvPr id="45" name="Right Brace 44"/>
            <p:cNvSpPr/>
            <p:nvPr/>
          </p:nvSpPr>
          <p:spPr>
            <a:xfrm rot="1350491">
              <a:off x="6416537" y="2638834"/>
              <a:ext cx="276229" cy="2127698"/>
            </a:xfrm>
            <a:prstGeom prst="rightBrace">
              <a:avLst>
                <a:gd name="adj1" fmla="val 62378"/>
                <a:gd name="adj2" fmla="val 48823"/>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46" name="TextBox 45"/>
            <p:cNvSpPr txBox="1"/>
            <p:nvPr/>
          </p:nvSpPr>
          <p:spPr>
            <a:xfrm>
              <a:off x="6324600" y="3733800"/>
              <a:ext cx="1695388" cy="707886"/>
            </a:xfrm>
            <a:prstGeom prst="rect">
              <a:avLst/>
            </a:prstGeom>
            <a:noFill/>
          </p:spPr>
          <p:txBody>
            <a:bodyPr wrap="square" rtlCol="1">
              <a:spAutoFit/>
            </a:bodyPr>
            <a:lstStyle/>
            <a:p>
              <a:pPr algn="ctr" rtl="0"/>
              <a:r>
                <a:rPr lang="en-US" sz="2000" dirty="0" smtClean="0"/>
                <a:t>Contribution from SF?</a:t>
              </a:r>
              <a:endParaRPr lang="en-US" dirty="0" smtClean="0"/>
            </a:p>
          </p:txBody>
        </p:sp>
      </p:grpSp>
      <p:grpSp>
        <p:nvGrpSpPr>
          <p:cNvPr id="13" name="Group 12"/>
          <p:cNvGrpSpPr/>
          <p:nvPr/>
        </p:nvGrpSpPr>
        <p:grpSpPr>
          <a:xfrm>
            <a:off x="5105400" y="4579583"/>
            <a:ext cx="1295400" cy="762000"/>
            <a:chOff x="5020408" y="4208584"/>
            <a:chExt cx="1295400" cy="762000"/>
          </a:xfrm>
        </p:grpSpPr>
        <p:sp>
          <p:nvSpPr>
            <p:cNvPr id="3" name="Oval 2"/>
            <p:cNvSpPr/>
            <p:nvPr/>
          </p:nvSpPr>
          <p:spPr>
            <a:xfrm>
              <a:off x="5266592" y="4208584"/>
              <a:ext cx="744803" cy="762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p:cNvSpPr txBox="1"/>
                <p:nvPr/>
              </p:nvSpPr>
              <p:spPr>
                <a:xfrm>
                  <a:off x="5020408" y="4230469"/>
                  <a:ext cx="1295400" cy="615553"/>
                </a:xfrm>
                <a:prstGeom prst="rect">
                  <a:avLst/>
                </a:prstGeom>
                <a:noFill/>
              </p:spPr>
              <p:txBody>
                <a:bodyPr wrap="square" rtlCol="0">
                  <a:spAutoFit/>
                </a:bodyPr>
                <a:lstStyle/>
                <a:p>
                  <a:pPr algn="ctr"/>
                  <a:r>
                    <a:rPr lang="en-US" dirty="0" smtClean="0"/>
                    <a:t>SF</a:t>
                  </a:r>
                  <a:endParaRPr lang="en-US" dirty="0"/>
                </a:p>
                <a:p>
                  <a:pPr algn="ctr"/>
                  <a14:m>
                    <m:oMathPara xmlns:m="http://schemas.openxmlformats.org/officeDocument/2006/math">
                      <m:oMathParaPr>
                        <m:jc m:val="centerGroup"/>
                      </m:oMathParaPr>
                      <m:oMath xmlns:m="http://schemas.openxmlformats.org/officeDocument/2006/math">
                        <m:r>
                          <a:rPr lang="en-US" sz="1600" b="0" i="1" smtClean="0">
                            <a:latin typeface="Cambria Math"/>
                          </a:rPr>
                          <m:t>(</m:t>
                        </m:r>
                        <m:r>
                          <a:rPr lang="en-US" sz="1600" b="0" i="1" smtClean="0">
                            <a:latin typeface="Cambria Math"/>
                          </a:rPr>
                          <m:t>𝑍</m:t>
                        </m:r>
                        <m:r>
                          <a:rPr lang="en-US" sz="1600" b="0" i="1" smtClean="0">
                            <a:latin typeface="Cambria Math"/>
                          </a:rPr>
                          <m:t>=</m:t>
                        </m:r>
                        <m:r>
                          <a:rPr lang="en-US" sz="1600" b="0" i="1" smtClean="0">
                            <a:latin typeface="Cambria Math"/>
                          </a:rPr>
                          <m:t>2</m:t>
                        </m:r>
                        <m:r>
                          <a:rPr lang="en-US" sz="1600" b="0" i="1" smtClean="0">
                            <a:latin typeface="Cambria Math"/>
                          </a:rPr>
                          <m:t>)</m:t>
                        </m:r>
                      </m:oMath>
                    </m:oMathPara>
                  </a14:m>
                  <a:endParaRPr lang="en-US" b="0" dirty="0" smtClean="0"/>
                </a:p>
              </p:txBody>
            </p:sp>
          </mc:Choice>
          <mc:Fallback xmlns="">
            <p:sp>
              <p:nvSpPr>
                <p:cNvPr id="7" name="TextBox 6"/>
                <p:cNvSpPr txBox="1">
                  <a:spLocks noRot="1" noChangeAspect="1" noMove="1" noResize="1" noEditPoints="1" noAdjustHandles="1" noChangeArrowheads="1" noChangeShapeType="1" noTextEdit="1"/>
                </p:cNvSpPr>
                <p:nvPr/>
              </p:nvSpPr>
              <p:spPr>
                <a:xfrm>
                  <a:off x="5020408" y="4230469"/>
                  <a:ext cx="1295400" cy="615553"/>
                </a:xfrm>
                <a:prstGeom prst="rect">
                  <a:avLst/>
                </a:prstGeom>
                <a:blipFill rotWithShape="1">
                  <a:blip r:embed="rId11"/>
                  <a:stretch>
                    <a:fillRect t="-4950" b="-4950"/>
                  </a:stretch>
                </a:blipFill>
              </p:spPr>
              <p:txBody>
                <a:bodyPr/>
                <a:lstStyle/>
                <a:p>
                  <a:r>
                    <a:rPr lang="en-US">
                      <a:noFill/>
                    </a:rPr>
                    <a:t> </a:t>
                  </a:r>
                </a:p>
              </p:txBody>
            </p:sp>
          </mc:Fallback>
        </mc:AlternateContent>
      </p:grpSp>
      <p:sp>
        <p:nvSpPr>
          <p:cNvPr id="55" name="TextBox 54"/>
          <p:cNvSpPr txBox="1"/>
          <p:nvPr/>
        </p:nvSpPr>
        <p:spPr>
          <a:xfrm>
            <a:off x="285745" y="990600"/>
            <a:ext cx="4510463" cy="461665"/>
          </a:xfrm>
          <a:prstGeom prst="rect">
            <a:avLst/>
          </a:prstGeom>
          <a:noFill/>
          <a:ln>
            <a:solidFill>
              <a:schemeClr val="tx1"/>
            </a:solidFill>
          </a:ln>
        </p:spPr>
        <p:txBody>
          <a:bodyPr wrap="square" rtlCol="0">
            <a:spAutoFit/>
          </a:bodyPr>
          <a:lstStyle/>
          <a:p>
            <a:pPr rtl="0"/>
            <a:r>
              <a:rPr lang="en-US" sz="2400" dirty="0" smtClean="0"/>
              <a:t>System: AGN Narrow Line Region</a:t>
            </a:r>
          </a:p>
        </p:txBody>
      </p:sp>
      <p:grpSp>
        <p:nvGrpSpPr>
          <p:cNvPr id="32" name="Group 31" hidden="1"/>
          <p:cNvGrpSpPr/>
          <p:nvPr/>
        </p:nvGrpSpPr>
        <p:grpSpPr>
          <a:xfrm>
            <a:off x="2590800" y="1981200"/>
            <a:ext cx="5562600" cy="1981200"/>
            <a:chOff x="4629555" y="1876686"/>
            <a:chExt cx="5562600" cy="1981200"/>
          </a:xfrm>
        </p:grpSpPr>
        <mc:AlternateContent xmlns:mc="http://schemas.openxmlformats.org/markup-compatibility/2006" xmlns:a14="http://schemas.microsoft.com/office/drawing/2010/main">
          <mc:Choice Requires="a14">
            <p:sp>
              <p:nvSpPr>
                <p:cNvPr id="33" name="Reference"/>
                <p:cNvSpPr txBox="1"/>
                <p:nvPr/>
              </p:nvSpPr>
              <p:spPr>
                <a:xfrm>
                  <a:off x="4629555" y="2209800"/>
                  <a:ext cx="762000" cy="272767"/>
                </a:xfrm>
                <a:prstGeom prst="rect">
                  <a:avLst/>
                </a:prstGeom>
                <a:noFill/>
              </p:spPr>
              <p:txBody>
                <a:bodyPr wrap="square" rtlCol="1">
                  <a:spAutoFit/>
                </a:bodyPr>
                <a:lstStyle/>
                <a:p>
                  <a:pPr lvl="0">
                    <a:spcBef>
                      <a:spcPct val="20000"/>
                    </a:spcBef>
                    <a:defRPr/>
                  </a:pPr>
                  <a14:m>
                    <m:oMathPara xmlns:m="http://schemas.openxmlformats.org/officeDocument/2006/math">
                      <m:oMathParaPr>
                        <m:jc m:val="centerGroup"/>
                      </m:oMathParaPr>
                      <m:oMath xmlns:m="http://schemas.openxmlformats.org/officeDocument/2006/math">
                        <m:r>
                          <a:rPr lang="en-US" sz="1200" i="1" dirty="0" smtClean="0">
                            <a:solidFill>
                              <a:schemeClr val="bg1">
                                <a:lumMod val="65000"/>
                              </a:schemeClr>
                            </a:solidFill>
                            <a:latin typeface="Cambria Math"/>
                          </a:rPr>
                          <m:t>𝒰</m:t>
                        </m:r>
                        <m:r>
                          <a:rPr lang="en-US" sz="1200" i="1" dirty="0" smtClean="0">
                            <a:solidFill>
                              <a:schemeClr val="bg1">
                                <a:lumMod val="65000"/>
                              </a:schemeClr>
                            </a:solidFill>
                            <a:latin typeface="Cambria Math"/>
                          </a:rPr>
                          <m:t> =</m:t>
                        </m:r>
                        <m:r>
                          <a:rPr lang="en-US" sz="1200" i="1" dirty="0" smtClean="0">
                            <a:solidFill>
                              <a:schemeClr val="bg1">
                                <a:lumMod val="65000"/>
                              </a:schemeClr>
                            </a:solidFill>
                            <a:latin typeface="Cambria Math"/>
                          </a:rPr>
                          <m:t>1</m:t>
                        </m:r>
                      </m:oMath>
                    </m:oMathPara>
                  </a14:m>
                  <a:endParaRPr lang="en-US" sz="1200" baseline="-25000" dirty="0">
                    <a:solidFill>
                      <a:schemeClr val="bg1">
                        <a:lumMod val="65000"/>
                      </a:schemeClr>
                    </a:solidFill>
                  </a:endParaRPr>
                </a:p>
              </p:txBody>
            </p:sp>
          </mc:Choice>
          <mc:Fallback xmlns="">
            <p:sp>
              <p:nvSpPr>
                <p:cNvPr id="33" name="Reference"/>
                <p:cNvSpPr txBox="1">
                  <a:spLocks noRot="1" noChangeAspect="1" noMove="1" noResize="1" noEditPoints="1" noAdjustHandles="1" noChangeArrowheads="1" noChangeShapeType="1" noTextEdit="1"/>
                </p:cNvSpPr>
                <p:nvPr/>
              </p:nvSpPr>
              <p:spPr>
                <a:xfrm>
                  <a:off x="4629555" y="2209800"/>
                  <a:ext cx="762000" cy="272767"/>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ference"/>
                <p:cNvSpPr txBox="1"/>
                <p:nvPr/>
              </p:nvSpPr>
              <p:spPr>
                <a:xfrm>
                  <a:off x="6001155" y="2013233"/>
                  <a:ext cx="838200" cy="272767"/>
                </a:xfrm>
                <a:prstGeom prst="rect">
                  <a:avLst/>
                </a:prstGeom>
                <a:noFill/>
              </p:spPr>
              <p:txBody>
                <a:bodyPr wrap="square" rtlCol="1">
                  <a:spAutoFit/>
                </a:bodyPr>
                <a:lstStyle/>
                <a:p>
                  <a:pPr lvl="0" rtl="0">
                    <a:spcBef>
                      <a:spcPct val="20000"/>
                    </a:spcBef>
                    <a:defRPr/>
                  </a:pPr>
                  <a14:m>
                    <m:oMathPara xmlns:m="http://schemas.openxmlformats.org/officeDocument/2006/math">
                      <m:oMathParaPr>
                        <m:jc m:val="centerGroup"/>
                      </m:oMathParaPr>
                      <m:oMath xmlns:m="http://schemas.openxmlformats.org/officeDocument/2006/math">
                        <m:r>
                          <a:rPr lang="en-US" sz="1200" b="0" i="1" dirty="0" smtClean="0">
                            <a:solidFill>
                              <a:schemeClr val="bg1">
                                <a:lumMod val="65000"/>
                              </a:schemeClr>
                            </a:solidFill>
                            <a:latin typeface="Cambria Math"/>
                          </a:rPr>
                          <m:t>0</m:t>
                        </m:r>
                        <m:r>
                          <a:rPr lang="en-US" sz="1200" b="0" i="1" dirty="0" smtClean="0">
                            <a:solidFill>
                              <a:schemeClr val="bg1">
                                <a:lumMod val="65000"/>
                              </a:schemeClr>
                            </a:solidFill>
                            <a:latin typeface="Cambria Math"/>
                          </a:rPr>
                          <m:t>.</m:t>
                        </m:r>
                        <m:r>
                          <a:rPr lang="en-US" sz="1200" b="0" i="1" dirty="0" smtClean="0">
                            <a:solidFill>
                              <a:schemeClr val="bg1">
                                <a:lumMod val="65000"/>
                              </a:schemeClr>
                            </a:solidFill>
                            <a:latin typeface="Cambria Math"/>
                          </a:rPr>
                          <m:t>1</m:t>
                        </m:r>
                      </m:oMath>
                    </m:oMathPara>
                  </a14:m>
                  <a:endParaRPr lang="en-US" sz="1200" baseline="-25000" dirty="0">
                    <a:solidFill>
                      <a:schemeClr val="bg1">
                        <a:lumMod val="65000"/>
                      </a:schemeClr>
                    </a:solidFill>
                  </a:endParaRPr>
                </a:p>
              </p:txBody>
            </p:sp>
          </mc:Choice>
          <mc:Fallback xmlns="">
            <p:sp>
              <p:nvSpPr>
                <p:cNvPr id="34" name="Reference"/>
                <p:cNvSpPr txBox="1">
                  <a:spLocks noRot="1" noChangeAspect="1" noMove="1" noResize="1" noEditPoints="1" noAdjustHandles="1" noChangeArrowheads="1" noChangeShapeType="1" noTextEdit="1"/>
                </p:cNvSpPr>
                <p:nvPr/>
              </p:nvSpPr>
              <p:spPr>
                <a:xfrm>
                  <a:off x="6001155" y="2013233"/>
                  <a:ext cx="838200" cy="272767"/>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ference"/>
                <p:cNvSpPr txBox="1"/>
                <p:nvPr/>
              </p:nvSpPr>
              <p:spPr>
                <a:xfrm>
                  <a:off x="8936947" y="2410086"/>
                  <a:ext cx="990600" cy="276486"/>
                </a:xfrm>
                <a:prstGeom prst="rect">
                  <a:avLst/>
                </a:prstGeom>
                <a:noFill/>
              </p:spPr>
              <p:txBody>
                <a:bodyPr wrap="square" rtlCol="1">
                  <a:spAutoFit/>
                </a:bodyPr>
                <a:lstStyle/>
                <a:p>
                  <a:pPr lvl="0">
                    <a:spcBef>
                      <a:spcPct val="20000"/>
                    </a:spcBef>
                    <a:defRPr/>
                  </a:pPr>
                  <a14:m>
                    <m:oMathPara xmlns:m="http://schemas.openxmlformats.org/officeDocument/2006/math">
                      <m:oMathParaPr>
                        <m:jc m:val="centerGroup"/>
                      </m:oMathParaPr>
                      <m:oMath xmlns:m="http://schemas.openxmlformats.org/officeDocument/2006/math">
                        <m:sSup>
                          <m:sSupPr>
                            <m:ctrlPr>
                              <a:rPr lang="en-US" sz="1200" b="0" i="1" dirty="0" smtClean="0">
                                <a:solidFill>
                                  <a:schemeClr val="bg1">
                                    <a:lumMod val="65000"/>
                                  </a:schemeClr>
                                </a:solidFill>
                                <a:latin typeface="Cambria Math"/>
                              </a:rPr>
                            </m:ctrlPr>
                          </m:sSupPr>
                          <m:e>
                            <m:r>
                              <a:rPr lang="en-US" sz="1200" b="0" i="1" dirty="0" smtClean="0">
                                <a:solidFill>
                                  <a:schemeClr val="bg1">
                                    <a:lumMod val="65000"/>
                                  </a:schemeClr>
                                </a:solidFill>
                                <a:latin typeface="Cambria Math"/>
                              </a:rPr>
                              <m:t>10</m:t>
                            </m:r>
                          </m:e>
                          <m:sup>
                            <m:r>
                              <a:rPr lang="en-US" sz="1200" b="0" i="1" dirty="0" smtClean="0">
                                <a:solidFill>
                                  <a:schemeClr val="bg1">
                                    <a:lumMod val="65000"/>
                                  </a:schemeClr>
                                </a:solidFill>
                                <a:latin typeface="Cambria Math"/>
                              </a:rPr>
                              <m:t>−</m:t>
                            </m:r>
                            <m:r>
                              <a:rPr lang="en-US" sz="1200" b="0" i="1" dirty="0" smtClean="0">
                                <a:solidFill>
                                  <a:schemeClr val="bg1">
                                    <a:lumMod val="65000"/>
                                  </a:schemeClr>
                                </a:solidFill>
                                <a:latin typeface="Cambria Math"/>
                              </a:rPr>
                              <m:t>3</m:t>
                            </m:r>
                          </m:sup>
                        </m:sSup>
                      </m:oMath>
                    </m:oMathPara>
                  </a14:m>
                  <a:endParaRPr lang="en-US" sz="1200" baseline="-25000" dirty="0">
                    <a:solidFill>
                      <a:schemeClr val="bg1">
                        <a:lumMod val="65000"/>
                      </a:schemeClr>
                    </a:solidFill>
                  </a:endParaRPr>
                </a:p>
              </p:txBody>
            </p:sp>
          </mc:Choice>
          <mc:Fallback xmlns="">
            <p:sp>
              <p:nvSpPr>
                <p:cNvPr id="35" name="Reference"/>
                <p:cNvSpPr txBox="1">
                  <a:spLocks noRot="1" noChangeAspect="1" noMove="1" noResize="1" noEditPoints="1" noAdjustHandles="1" noChangeArrowheads="1" noChangeShapeType="1" noTextEdit="1"/>
                </p:cNvSpPr>
                <p:nvPr/>
              </p:nvSpPr>
              <p:spPr>
                <a:xfrm>
                  <a:off x="8936947" y="2410086"/>
                  <a:ext cx="990600" cy="276486"/>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ference"/>
                <p:cNvSpPr txBox="1"/>
                <p:nvPr/>
              </p:nvSpPr>
              <p:spPr>
                <a:xfrm>
                  <a:off x="7677555" y="1876686"/>
                  <a:ext cx="990600" cy="276486"/>
                </a:xfrm>
                <a:prstGeom prst="rect">
                  <a:avLst/>
                </a:prstGeom>
                <a:noFill/>
              </p:spPr>
              <p:txBody>
                <a:bodyPr wrap="square" rtlCol="1">
                  <a:spAutoFit/>
                </a:bodyPr>
                <a:lstStyle/>
                <a:p>
                  <a:pPr lvl="0">
                    <a:spcBef>
                      <a:spcPct val="20000"/>
                    </a:spcBef>
                    <a:defRPr/>
                  </a:pPr>
                  <a14:m>
                    <m:oMathPara xmlns:m="http://schemas.openxmlformats.org/officeDocument/2006/math">
                      <m:oMathParaPr>
                        <m:jc m:val="centerGroup"/>
                      </m:oMathParaPr>
                      <m:oMath xmlns:m="http://schemas.openxmlformats.org/officeDocument/2006/math">
                        <m:r>
                          <a:rPr lang="en-US" sz="1200" b="0" i="1" dirty="0" smtClean="0">
                            <a:solidFill>
                              <a:schemeClr val="bg1">
                                <a:lumMod val="65000"/>
                              </a:schemeClr>
                            </a:solidFill>
                            <a:latin typeface="Cambria Math"/>
                          </a:rPr>
                          <m:t>0</m:t>
                        </m:r>
                        <m:r>
                          <a:rPr lang="en-US" sz="1200" b="0" i="1" dirty="0" smtClean="0">
                            <a:solidFill>
                              <a:schemeClr val="bg1">
                                <a:lumMod val="65000"/>
                              </a:schemeClr>
                            </a:solidFill>
                            <a:latin typeface="Cambria Math"/>
                          </a:rPr>
                          <m:t>.</m:t>
                        </m:r>
                        <m:r>
                          <a:rPr lang="en-US" sz="1200" b="0" i="1" dirty="0" smtClean="0">
                            <a:solidFill>
                              <a:schemeClr val="bg1">
                                <a:lumMod val="65000"/>
                              </a:schemeClr>
                            </a:solidFill>
                            <a:latin typeface="Cambria Math"/>
                          </a:rPr>
                          <m:t>01</m:t>
                        </m:r>
                      </m:oMath>
                    </m:oMathPara>
                  </a14:m>
                  <a:endParaRPr lang="en-US" sz="1200" baseline="-25000" dirty="0">
                    <a:solidFill>
                      <a:schemeClr val="bg1">
                        <a:lumMod val="65000"/>
                      </a:schemeClr>
                    </a:solidFill>
                  </a:endParaRPr>
                </a:p>
              </p:txBody>
            </p:sp>
          </mc:Choice>
          <mc:Fallback xmlns="">
            <p:sp>
              <p:nvSpPr>
                <p:cNvPr id="36" name="Reference"/>
                <p:cNvSpPr txBox="1">
                  <a:spLocks noRot="1" noChangeAspect="1" noMove="1" noResize="1" noEditPoints="1" noAdjustHandles="1" noChangeArrowheads="1" noChangeShapeType="1" noTextEdit="1"/>
                </p:cNvSpPr>
                <p:nvPr/>
              </p:nvSpPr>
              <p:spPr>
                <a:xfrm>
                  <a:off x="7677555" y="1876686"/>
                  <a:ext cx="990600" cy="276486"/>
                </a:xfrm>
                <a:prstGeom prst="rect">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ference"/>
                <p:cNvSpPr txBox="1"/>
                <p:nvPr/>
              </p:nvSpPr>
              <p:spPr>
                <a:xfrm>
                  <a:off x="9201555" y="3581400"/>
                  <a:ext cx="990600" cy="276486"/>
                </a:xfrm>
                <a:prstGeom prst="rect">
                  <a:avLst/>
                </a:prstGeom>
                <a:noFill/>
              </p:spPr>
              <p:txBody>
                <a:bodyPr wrap="square" rtlCol="1">
                  <a:spAutoFit/>
                </a:bodyPr>
                <a:lstStyle/>
                <a:p>
                  <a:pPr lvl="0">
                    <a:spcBef>
                      <a:spcPct val="20000"/>
                    </a:spcBef>
                    <a:defRPr/>
                  </a:pPr>
                  <a14:m>
                    <m:oMathPara xmlns:m="http://schemas.openxmlformats.org/officeDocument/2006/math">
                      <m:oMathParaPr>
                        <m:jc m:val="centerGroup"/>
                      </m:oMathParaPr>
                      <m:oMath xmlns:m="http://schemas.openxmlformats.org/officeDocument/2006/math">
                        <m:sSup>
                          <m:sSupPr>
                            <m:ctrlPr>
                              <a:rPr lang="en-US" sz="1200" b="0" i="1" dirty="0" smtClean="0">
                                <a:solidFill>
                                  <a:schemeClr val="bg1">
                                    <a:lumMod val="65000"/>
                                  </a:schemeClr>
                                </a:solidFill>
                                <a:latin typeface="Cambria Math"/>
                              </a:rPr>
                            </m:ctrlPr>
                          </m:sSupPr>
                          <m:e>
                            <m:r>
                              <a:rPr lang="en-US" sz="1200" b="0" i="1" dirty="0" smtClean="0">
                                <a:solidFill>
                                  <a:schemeClr val="bg1">
                                    <a:lumMod val="65000"/>
                                  </a:schemeClr>
                                </a:solidFill>
                                <a:latin typeface="Cambria Math"/>
                              </a:rPr>
                              <m:t>10</m:t>
                            </m:r>
                          </m:e>
                          <m:sup>
                            <m:r>
                              <a:rPr lang="en-US" sz="1200" b="0" i="1" dirty="0" smtClean="0">
                                <a:solidFill>
                                  <a:schemeClr val="bg1">
                                    <a:lumMod val="65000"/>
                                  </a:schemeClr>
                                </a:solidFill>
                                <a:latin typeface="Cambria Math"/>
                              </a:rPr>
                              <m:t>−</m:t>
                            </m:r>
                            <m:r>
                              <a:rPr lang="en-US" sz="1200" b="0" i="1" dirty="0" smtClean="0">
                                <a:solidFill>
                                  <a:schemeClr val="bg1">
                                    <a:lumMod val="65000"/>
                                  </a:schemeClr>
                                </a:solidFill>
                                <a:latin typeface="Cambria Math"/>
                              </a:rPr>
                              <m:t>3</m:t>
                            </m:r>
                            <m:r>
                              <a:rPr lang="en-US" sz="1200" b="0" i="1" dirty="0" smtClean="0">
                                <a:solidFill>
                                  <a:schemeClr val="bg1">
                                    <a:lumMod val="65000"/>
                                  </a:schemeClr>
                                </a:solidFill>
                                <a:latin typeface="Cambria Math"/>
                              </a:rPr>
                              <m:t>.</m:t>
                            </m:r>
                            <m:r>
                              <a:rPr lang="en-US" sz="1200" b="0" i="1" dirty="0" smtClean="0">
                                <a:solidFill>
                                  <a:schemeClr val="bg1">
                                    <a:lumMod val="65000"/>
                                  </a:schemeClr>
                                </a:solidFill>
                                <a:latin typeface="Cambria Math"/>
                              </a:rPr>
                              <m:t>5</m:t>
                            </m:r>
                          </m:sup>
                        </m:sSup>
                      </m:oMath>
                    </m:oMathPara>
                  </a14:m>
                  <a:endParaRPr lang="en-US" sz="1200" baseline="-25000" dirty="0">
                    <a:solidFill>
                      <a:schemeClr val="bg1">
                        <a:lumMod val="65000"/>
                      </a:schemeClr>
                    </a:solidFill>
                  </a:endParaRPr>
                </a:p>
              </p:txBody>
            </p:sp>
          </mc:Choice>
          <mc:Fallback xmlns="">
            <p:sp>
              <p:nvSpPr>
                <p:cNvPr id="38" name="Reference"/>
                <p:cNvSpPr txBox="1">
                  <a:spLocks noRot="1" noChangeAspect="1" noMove="1" noResize="1" noEditPoints="1" noAdjustHandles="1" noChangeArrowheads="1" noChangeShapeType="1" noTextEdit="1"/>
                </p:cNvSpPr>
                <p:nvPr/>
              </p:nvSpPr>
              <p:spPr>
                <a:xfrm>
                  <a:off x="9201555" y="3581400"/>
                  <a:ext cx="990600" cy="276486"/>
                </a:xfrm>
                <a:prstGeom prst="rect">
                  <a:avLst/>
                </a:prstGeom>
                <a:blipFill rotWithShape="1">
                  <a:blip r:embed="rId16"/>
                  <a:stretch>
                    <a:fillRect/>
                  </a:stretch>
                </a:blipFill>
              </p:spPr>
              <p:txBody>
                <a:bodyPr/>
                <a:lstStyle/>
                <a:p>
                  <a:r>
                    <a:rPr lang="en-US">
                      <a:noFill/>
                    </a:rPr>
                    <a:t> </a:t>
                  </a:r>
                </a:p>
              </p:txBody>
            </p:sp>
          </mc:Fallback>
        </mc:AlternateContent>
      </p:grpSp>
    </p:spTree>
    <p:custDataLst>
      <p:tags r:id="rId1"/>
    </p:custDataLst>
    <p:extLst>
      <p:ext uri="{BB962C8B-B14F-4D97-AF65-F5344CB8AC3E}">
        <p14:creationId xmlns:p14="http://schemas.microsoft.com/office/powerpoint/2010/main" val="338082704"/>
      </p:ext>
    </p:extLst>
  </p:cSld>
  <p:clrMapOvr>
    <a:masterClrMapping/>
  </p:clrMapOvr>
  <mc:AlternateContent xmlns:mc="http://schemas.openxmlformats.org/markup-compatibility/2006" xmlns:p14="http://schemas.microsoft.com/office/powerpoint/2010/main">
    <mc:Choice Requires="p14">
      <p:transition spd="slow" p14:dur="2000" advTm="76677"/>
    </mc:Choice>
    <mc:Fallback xmlns="">
      <p:transition spd="slow" advTm="7667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10"/>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7"/>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70203" y="1908040"/>
            <a:ext cx="5619559" cy="3508255"/>
          </a:xfrm>
        </p:spPr>
      </p:pic>
      <p:pic>
        <p:nvPicPr>
          <p:cNvPr id="29" name="Content Placeholder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2768" y="1905000"/>
            <a:ext cx="5619559" cy="3508255"/>
          </a:xfrm>
          <a:prstGeom prst="rect">
            <a:avLst/>
          </a:prstGeom>
        </p:spPr>
      </p:pic>
      <p:sp>
        <p:nvSpPr>
          <p:cNvPr id="4" name="Date Placeholder 3"/>
          <p:cNvSpPr>
            <a:spLocks noGrp="1"/>
          </p:cNvSpPr>
          <p:nvPr>
            <p:ph type="dt" sz="half" idx="10"/>
          </p:nvPr>
        </p:nvSpPr>
        <p:spPr/>
        <p:txBody>
          <a:bodyPr/>
          <a:lstStyle/>
          <a:p>
            <a:r>
              <a:rPr lang="de-DE" smtClean="0"/>
              <a:t>Jonathan Stern, MPIA</a:t>
            </a:r>
            <a:endParaRPr lang="en-US"/>
          </a:p>
        </p:txBody>
      </p:sp>
      <p:sp>
        <p:nvSpPr>
          <p:cNvPr id="5" name="Footer Placeholder 4"/>
          <p:cNvSpPr>
            <a:spLocks noGrp="1"/>
          </p:cNvSpPr>
          <p:nvPr>
            <p:ph type="ftr" sz="quarter" idx="11"/>
          </p:nvPr>
        </p:nvSpPr>
        <p:spPr/>
        <p:txBody>
          <a:bodyPr/>
          <a:lstStyle/>
          <a:p>
            <a:r>
              <a:rPr lang="en-US" dirty="0"/>
              <a:t>4. Possible solution</a:t>
            </a:r>
          </a:p>
        </p:txBody>
      </p:sp>
      <p:sp>
        <p:nvSpPr>
          <p:cNvPr id="6" name="Slide Number Placeholder 5"/>
          <p:cNvSpPr>
            <a:spLocks noGrp="1"/>
          </p:cNvSpPr>
          <p:nvPr>
            <p:ph type="sldNum" sz="quarter" idx="12"/>
          </p:nvPr>
        </p:nvSpPr>
        <p:spPr/>
        <p:txBody>
          <a:bodyPr/>
          <a:lstStyle/>
          <a:p>
            <a:fld id="{6A89B9C6-FAC9-4191-A936-FB59B15A07B7}" type="slidenum">
              <a:rPr lang="en-US" smtClean="0"/>
              <a:t>22</a:t>
            </a:fld>
            <a:endParaRPr lang="en-US"/>
          </a:p>
        </p:txBody>
      </p:sp>
      <mc:AlternateContent xmlns:mc="http://schemas.openxmlformats.org/markup-compatibility/2006" xmlns:a14="http://schemas.microsoft.com/office/drawing/2010/main">
        <mc:Choice Requires="a14">
          <p:sp>
            <p:nvSpPr>
              <p:cNvPr id="23" name="Reference"/>
              <p:cNvSpPr txBox="1"/>
              <p:nvPr/>
            </p:nvSpPr>
            <p:spPr>
              <a:xfrm>
                <a:off x="3024194" y="3104506"/>
                <a:ext cx="762000" cy="272767"/>
              </a:xfrm>
              <a:prstGeom prst="rect">
                <a:avLst/>
              </a:prstGeom>
              <a:noFill/>
            </p:spPr>
            <p:txBody>
              <a:bodyPr wrap="square" rtlCol="1">
                <a:spAutoFit/>
              </a:bodyPr>
              <a:lstStyle/>
              <a:p>
                <a:pPr lvl="0">
                  <a:spcBef>
                    <a:spcPct val="20000"/>
                  </a:spcBef>
                  <a:defRPr/>
                </a:pPr>
                <a14:m>
                  <m:oMathPara xmlns:m="http://schemas.openxmlformats.org/officeDocument/2006/math">
                    <m:oMathParaPr>
                      <m:jc m:val="centerGroup"/>
                    </m:oMathParaPr>
                    <m:oMath xmlns:m="http://schemas.openxmlformats.org/officeDocument/2006/math">
                      <m:r>
                        <a:rPr lang="en-US" sz="1200" i="1" dirty="0">
                          <a:latin typeface="Cambria Math"/>
                        </a:rPr>
                        <m:t>𝒰</m:t>
                      </m:r>
                      <m:r>
                        <a:rPr lang="en-US" sz="1200" i="1" dirty="0">
                          <a:latin typeface="Cambria Math"/>
                        </a:rPr>
                        <m:t> =</m:t>
                      </m:r>
                      <m:r>
                        <a:rPr lang="en-US" sz="1200" i="1" dirty="0">
                          <a:latin typeface="Cambria Math"/>
                        </a:rPr>
                        <m:t>1</m:t>
                      </m:r>
                    </m:oMath>
                  </m:oMathPara>
                </a14:m>
                <a:endParaRPr lang="en-US" sz="1200" baseline="-25000" dirty="0"/>
              </a:p>
            </p:txBody>
          </p:sp>
        </mc:Choice>
        <mc:Fallback xmlns="">
          <p:sp>
            <p:nvSpPr>
              <p:cNvPr id="23" name="Reference"/>
              <p:cNvSpPr txBox="1">
                <a:spLocks noRot="1" noChangeAspect="1" noMove="1" noResize="1" noEditPoints="1" noAdjustHandles="1" noChangeArrowheads="1" noChangeShapeType="1" noTextEdit="1"/>
              </p:cNvSpPr>
              <p:nvPr/>
            </p:nvSpPr>
            <p:spPr>
              <a:xfrm>
                <a:off x="3024194" y="3104506"/>
                <a:ext cx="762000" cy="272767"/>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ference"/>
              <p:cNvSpPr txBox="1"/>
              <p:nvPr/>
            </p:nvSpPr>
            <p:spPr>
              <a:xfrm>
                <a:off x="4953000" y="4305329"/>
                <a:ext cx="838200" cy="272767"/>
              </a:xfrm>
              <a:prstGeom prst="rect">
                <a:avLst/>
              </a:prstGeom>
              <a:noFill/>
            </p:spPr>
            <p:txBody>
              <a:bodyPr wrap="square" rtlCol="1">
                <a:spAutoFit/>
              </a:bodyPr>
              <a:lstStyle/>
              <a:p>
                <a:pPr lvl="0" rtl="0">
                  <a:spcBef>
                    <a:spcPct val="20000"/>
                  </a:spcBef>
                  <a:defRPr/>
                </a:pPr>
                <a14:m>
                  <m:oMathPara xmlns:m="http://schemas.openxmlformats.org/officeDocument/2006/math">
                    <m:oMathParaPr>
                      <m:jc m:val="centerGroup"/>
                    </m:oMathParaPr>
                    <m:oMath xmlns:m="http://schemas.openxmlformats.org/officeDocument/2006/math">
                      <m:r>
                        <a:rPr lang="en-US" sz="1200" b="0" i="1" dirty="0" smtClean="0">
                          <a:latin typeface="Cambria Math"/>
                        </a:rPr>
                        <m:t>𝒰</m:t>
                      </m:r>
                      <m:r>
                        <a:rPr lang="en-US" sz="1200" b="0" i="1" dirty="0" smtClean="0">
                          <a:latin typeface="Cambria Math"/>
                        </a:rPr>
                        <m:t> =</m:t>
                      </m:r>
                      <m:r>
                        <a:rPr lang="en-US" sz="1200" b="0" i="1" dirty="0" smtClean="0">
                          <a:latin typeface="Cambria Math"/>
                        </a:rPr>
                        <m:t>0</m:t>
                      </m:r>
                      <m:r>
                        <a:rPr lang="en-US" sz="1200" b="0" i="1" dirty="0" smtClean="0">
                          <a:latin typeface="Cambria Math"/>
                        </a:rPr>
                        <m:t>.</m:t>
                      </m:r>
                      <m:r>
                        <a:rPr lang="en-US" sz="1200" b="0" i="1" dirty="0" smtClean="0">
                          <a:latin typeface="Cambria Math"/>
                        </a:rPr>
                        <m:t>01</m:t>
                      </m:r>
                    </m:oMath>
                  </m:oMathPara>
                </a14:m>
                <a:endParaRPr lang="en-US" sz="1200" baseline="-25000" dirty="0"/>
              </a:p>
            </p:txBody>
          </p:sp>
        </mc:Choice>
        <mc:Fallback xmlns="">
          <p:sp>
            <p:nvSpPr>
              <p:cNvPr id="25" name="Reference"/>
              <p:cNvSpPr txBox="1">
                <a:spLocks noRot="1" noChangeAspect="1" noMove="1" noResize="1" noEditPoints="1" noAdjustHandles="1" noChangeArrowheads="1" noChangeShapeType="1" noTextEdit="1"/>
              </p:cNvSpPr>
              <p:nvPr/>
            </p:nvSpPr>
            <p:spPr>
              <a:xfrm>
                <a:off x="4953000" y="4305329"/>
                <a:ext cx="838200" cy="272767"/>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ference"/>
              <p:cNvSpPr txBox="1"/>
              <p:nvPr/>
            </p:nvSpPr>
            <p:spPr>
              <a:xfrm>
                <a:off x="5667387" y="4606410"/>
                <a:ext cx="990600" cy="276486"/>
              </a:xfrm>
              <a:prstGeom prst="rect">
                <a:avLst/>
              </a:prstGeom>
              <a:noFill/>
            </p:spPr>
            <p:txBody>
              <a:bodyPr wrap="square" rtlCol="1">
                <a:spAutoFit/>
              </a:bodyPr>
              <a:lstStyle/>
              <a:p>
                <a:pPr lvl="0">
                  <a:spcBef>
                    <a:spcPct val="20000"/>
                  </a:spcBef>
                  <a:defRPr/>
                </a:pPr>
                <a14:m>
                  <m:oMathPara xmlns:m="http://schemas.openxmlformats.org/officeDocument/2006/math">
                    <m:oMathParaPr>
                      <m:jc m:val="centerGroup"/>
                    </m:oMathParaPr>
                    <m:oMath xmlns:m="http://schemas.openxmlformats.org/officeDocument/2006/math">
                      <m:r>
                        <a:rPr lang="en-US" sz="1200" i="1" dirty="0">
                          <a:latin typeface="Cambria Math"/>
                        </a:rPr>
                        <m:t>𝒰</m:t>
                      </m:r>
                      <m:r>
                        <a:rPr lang="en-US" sz="1200" i="1" dirty="0">
                          <a:latin typeface="Cambria Math"/>
                        </a:rPr>
                        <m:t> =</m:t>
                      </m:r>
                      <m:sSup>
                        <m:sSupPr>
                          <m:ctrlPr>
                            <a:rPr lang="en-US" sz="1200" b="0" i="1" dirty="0" smtClean="0">
                              <a:latin typeface="Cambria Math"/>
                            </a:rPr>
                          </m:ctrlPr>
                        </m:sSupPr>
                        <m:e>
                          <m:r>
                            <a:rPr lang="en-US" sz="1200" b="0" i="1" dirty="0" smtClean="0">
                              <a:latin typeface="Cambria Math"/>
                            </a:rPr>
                            <m:t>10</m:t>
                          </m:r>
                        </m:e>
                        <m:sup>
                          <m:r>
                            <a:rPr lang="en-US" sz="1200" b="0" i="1" dirty="0" smtClean="0">
                              <a:latin typeface="Cambria Math"/>
                            </a:rPr>
                            <m:t>−</m:t>
                          </m:r>
                          <m:r>
                            <a:rPr lang="en-US" sz="1200" b="0" i="1" dirty="0" smtClean="0">
                              <a:latin typeface="Cambria Math"/>
                            </a:rPr>
                            <m:t>3</m:t>
                          </m:r>
                        </m:sup>
                      </m:sSup>
                    </m:oMath>
                  </m:oMathPara>
                </a14:m>
                <a:endParaRPr lang="en-US" sz="1200" baseline="-25000" dirty="0"/>
              </a:p>
            </p:txBody>
          </p:sp>
        </mc:Choice>
        <mc:Fallback xmlns="">
          <p:sp>
            <p:nvSpPr>
              <p:cNvPr id="26" name="Reference"/>
              <p:cNvSpPr txBox="1">
                <a:spLocks noRot="1" noChangeAspect="1" noMove="1" noResize="1" noEditPoints="1" noAdjustHandles="1" noChangeArrowheads="1" noChangeShapeType="1" noTextEdit="1"/>
              </p:cNvSpPr>
              <p:nvPr/>
            </p:nvSpPr>
            <p:spPr>
              <a:xfrm>
                <a:off x="5667387" y="4606410"/>
                <a:ext cx="990600" cy="276486"/>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ference"/>
              <p:cNvSpPr txBox="1"/>
              <p:nvPr/>
            </p:nvSpPr>
            <p:spPr>
              <a:xfrm>
                <a:off x="2256332" y="2901696"/>
                <a:ext cx="762000" cy="272767"/>
              </a:xfrm>
              <a:prstGeom prst="rect">
                <a:avLst/>
              </a:prstGeom>
              <a:noFill/>
            </p:spPr>
            <p:txBody>
              <a:bodyPr wrap="square" rtlCol="1">
                <a:spAutoFit/>
              </a:bodyPr>
              <a:lstStyle/>
              <a:p>
                <a:pPr lvl="0">
                  <a:spcBef>
                    <a:spcPct val="20000"/>
                  </a:spcBef>
                  <a:defRPr/>
                </a:pPr>
                <a14:m>
                  <m:oMathPara xmlns:m="http://schemas.openxmlformats.org/officeDocument/2006/math">
                    <m:oMathParaPr>
                      <m:jc m:val="centerGroup"/>
                    </m:oMathParaPr>
                    <m:oMath xmlns:m="http://schemas.openxmlformats.org/officeDocument/2006/math">
                      <m:r>
                        <a:rPr lang="en-US" sz="1200" i="1" dirty="0" smtClean="0">
                          <a:latin typeface="Cambria Math"/>
                        </a:rPr>
                        <m:t>𝒰</m:t>
                      </m:r>
                      <m:r>
                        <a:rPr lang="en-US" sz="1200" i="1" dirty="0" smtClean="0">
                          <a:latin typeface="Cambria Math"/>
                        </a:rPr>
                        <m:t> =</m:t>
                      </m:r>
                      <m:r>
                        <a:rPr lang="en-US" sz="1200" i="1" dirty="0" smtClean="0">
                          <a:latin typeface="Cambria Math"/>
                        </a:rPr>
                        <m:t>10</m:t>
                      </m:r>
                    </m:oMath>
                  </m:oMathPara>
                </a14:m>
                <a:endParaRPr lang="en-US" sz="1200" baseline="-25000" dirty="0"/>
              </a:p>
            </p:txBody>
          </p:sp>
        </mc:Choice>
        <mc:Fallback xmlns="">
          <p:sp>
            <p:nvSpPr>
              <p:cNvPr id="27" name="Reference"/>
              <p:cNvSpPr txBox="1">
                <a:spLocks noRot="1" noChangeAspect="1" noMove="1" noResize="1" noEditPoints="1" noAdjustHandles="1" noChangeArrowheads="1" noChangeShapeType="1" noTextEdit="1"/>
              </p:cNvSpPr>
              <p:nvPr/>
            </p:nvSpPr>
            <p:spPr>
              <a:xfrm>
                <a:off x="2256332" y="2901696"/>
                <a:ext cx="762000" cy="272767"/>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1600184" y="4212848"/>
                <a:ext cx="2971816" cy="707886"/>
              </a:xfrm>
              <a:prstGeom prst="rect">
                <a:avLst/>
              </a:prstGeom>
              <a:noFill/>
            </p:spPr>
            <p:txBody>
              <a:bodyPr wrap="square" rtlCol="1">
                <a:spAutoFit/>
              </a:bodyPr>
              <a:lstStyle/>
              <a:p>
                <a:pPr algn="ctr" rtl="0"/>
                <a:r>
                  <a:rPr lang="en-US" sz="2000" dirty="0" smtClean="0"/>
                  <a:t>constant-</a:t>
                </a:r>
                <a14:m>
                  <m:oMath xmlns:m="http://schemas.openxmlformats.org/officeDocument/2006/math">
                    <m:sSub>
                      <m:sSubPr>
                        <m:ctrlPr>
                          <a:rPr lang="en-US" sz="2000" b="0" i="1" smtClean="0">
                            <a:latin typeface="Cambria Math"/>
                          </a:rPr>
                        </m:ctrlPr>
                      </m:sSubPr>
                      <m:e>
                        <m:r>
                          <a:rPr lang="en-US" sz="2000" b="0" i="1" smtClean="0">
                            <a:latin typeface="Cambria Math"/>
                          </a:rPr>
                          <m:t>𝑛</m:t>
                        </m:r>
                      </m:e>
                      <m:sub>
                        <m:r>
                          <m:rPr>
                            <m:sty m:val="p"/>
                          </m:rPr>
                          <a:rPr lang="en-US" sz="2000" b="0" i="0" smtClean="0">
                            <a:latin typeface="Cambria Math"/>
                          </a:rPr>
                          <m:t>H</m:t>
                        </m:r>
                      </m:sub>
                    </m:sSub>
                  </m:oMath>
                </a14:m>
                <a:r>
                  <a:rPr lang="en-US" sz="2000" dirty="0" smtClean="0"/>
                  <a:t> </a:t>
                </a:r>
              </a:p>
              <a:p>
                <a:pPr algn="ctr" rtl="0"/>
                <a:r>
                  <a:rPr lang="en-US" sz="2000" dirty="0" smtClean="0"/>
                  <a:t>models</a:t>
                </a:r>
              </a:p>
            </p:txBody>
          </p:sp>
        </mc:Choice>
        <mc:Fallback xmlns="">
          <p:sp>
            <p:nvSpPr>
              <p:cNvPr id="20" name="TextBox 19"/>
              <p:cNvSpPr txBox="1">
                <a:spLocks noRot="1" noChangeAspect="1" noMove="1" noResize="1" noEditPoints="1" noAdjustHandles="1" noChangeArrowheads="1" noChangeShapeType="1" noTextEdit="1"/>
              </p:cNvSpPr>
              <p:nvPr/>
            </p:nvSpPr>
            <p:spPr>
              <a:xfrm>
                <a:off x="1600184" y="4212848"/>
                <a:ext cx="2971816" cy="707886"/>
              </a:xfrm>
              <a:prstGeom prst="rect">
                <a:avLst/>
              </a:prstGeom>
              <a:blipFill rotWithShape="1">
                <a:blip r:embed="rId9"/>
                <a:stretch>
                  <a:fillRect t="-4310" b="-14655"/>
                </a:stretch>
              </a:blipFill>
            </p:spPr>
            <p:txBody>
              <a:bodyPr/>
              <a:lstStyle/>
              <a:p>
                <a:r>
                  <a:rPr lang="en-US">
                    <a:noFill/>
                  </a:rPr>
                  <a:t> </a:t>
                </a:r>
              </a:p>
            </p:txBody>
          </p:sp>
        </mc:Fallback>
      </mc:AlternateContent>
      <p:grpSp>
        <p:nvGrpSpPr>
          <p:cNvPr id="21" name="Group 26"/>
          <p:cNvGrpSpPr/>
          <p:nvPr/>
        </p:nvGrpSpPr>
        <p:grpSpPr>
          <a:xfrm>
            <a:off x="1600200" y="4216128"/>
            <a:ext cx="3048000" cy="707886"/>
            <a:chOff x="476225" y="1037380"/>
            <a:chExt cx="1905003" cy="707886"/>
          </a:xfrm>
        </p:grpSpPr>
        <p:cxnSp>
          <p:nvCxnSpPr>
            <p:cNvPr id="22" name="Straight Arrow Connector 21"/>
            <p:cNvCxnSpPr/>
            <p:nvPr/>
          </p:nvCxnSpPr>
          <p:spPr>
            <a:xfrm flipV="1">
              <a:off x="1715971" y="1037381"/>
              <a:ext cx="665257" cy="89200"/>
            </a:xfrm>
            <a:prstGeom prst="straightConnector1">
              <a:avLst/>
            </a:prstGeom>
            <a:ln w="127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p:cNvSpPr txBox="1"/>
                <p:nvPr/>
              </p:nvSpPr>
              <p:spPr>
                <a:xfrm>
                  <a:off x="476225" y="1037380"/>
                  <a:ext cx="1857388" cy="707886"/>
                </a:xfrm>
                <a:prstGeom prst="rect">
                  <a:avLst/>
                </a:prstGeom>
                <a:noFill/>
              </p:spPr>
              <p:txBody>
                <a:bodyPr wrap="square" rtlCol="1">
                  <a:spAutoFit/>
                </a:bodyPr>
                <a:lstStyle/>
                <a:p>
                  <a:pPr algn="ctr"/>
                  <a:r>
                    <a:rPr lang="en-US" sz="2000" dirty="0" smtClean="0">
                      <a:solidFill>
                        <a:schemeClr val="bg1">
                          <a:lumMod val="75000"/>
                        </a:schemeClr>
                      </a:solidFill>
                    </a:rPr>
                    <a:t>constant-</a:t>
                  </a:r>
                  <a14:m>
                    <m:oMath xmlns:m="http://schemas.openxmlformats.org/officeDocument/2006/math">
                      <m:sSub>
                        <m:sSubPr>
                          <m:ctrlPr>
                            <a:rPr lang="en-US" sz="2000" b="0" i="1" smtClean="0">
                              <a:solidFill>
                                <a:schemeClr val="bg1">
                                  <a:lumMod val="75000"/>
                                </a:schemeClr>
                              </a:solidFill>
                              <a:latin typeface="Cambria Math"/>
                            </a:rPr>
                          </m:ctrlPr>
                        </m:sSubPr>
                        <m:e>
                          <m:r>
                            <a:rPr lang="en-US" sz="2000" b="0" i="1" smtClean="0">
                              <a:solidFill>
                                <a:schemeClr val="bg1">
                                  <a:lumMod val="75000"/>
                                </a:schemeClr>
                              </a:solidFill>
                              <a:latin typeface="Cambria Math"/>
                            </a:rPr>
                            <m:t>𝑛</m:t>
                          </m:r>
                        </m:e>
                        <m:sub>
                          <m:r>
                            <m:rPr>
                              <m:sty m:val="p"/>
                            </m:rPr>
                            <a:rPr lang="en-US" sz="2000" b="0" i="0" smtClean="0">
                              <a:solidFill>
                                <a:schemeClr val="bg1">
                                  <a:lumMod val="75000"/>
                                </a:schemeClr>
                              </a:solidFill>
                              <a:latin typeface="Cambria Math"/>
                            </a:rPr>
                            <m:t>H</m:t>
                          </m:r>
                        </m:sub>
                      </m:sSub>
                    </m:oMath>
                  </a14:m>
                  <a:r>
                    <a:rPr lang="en-US" sz="2000" dirty="0" smtClean="0">
                      <a:solidFill>
                        <a:schemeClr val="bg1">
                          <a:lumMod val="75000"/>
                        </a:schemeClr>
                      </a:solidFill>
                    </a:rPr>
                    <a:t> </a:t>
                  </a:r>
                </a:p>
                <a:p>
                  <a:pPr algn="ctr"/>
                  <a:r>
                    <a:rPr lang="en-US" sz="2000" dirty="0" smtClean="0">
                      <a:solidFill>
                        <a:schemeClr val="bg1">
                          <a:lumMod val="75000"/>
                        </a:schemeClr>
                      </a:solidFill>
                    </a:rPr>
                    <a:t>models</a:t>
                  </a:r>
                </a:p>
              </p:txBody>
            </p:sp>
          </mc:Choice>
          <mc:Fallback xmlns="">
            <p:sp>
              <p:nvSpPr>
                <p:cNvPr id="28" name="TextBox 27"/>
                <p:cNvSpPr txBox="1">
                  <a:spLocks noRot="1" noChangeAspect="1" noMove="1" noResize="1" noEditPoints="1" noAdjustHandles="1" noChangeArrowheads="1" noChangeShapeType="1" noTextEdit="1"/>
                </p:cNvSpPr>
                <p:nvPr/>
              </p:nvSpPr>
              <p:spPr>
                <a:xfrm>
                  <a:off x="476225" y="1037380"/>
                  <a:ext cx="1857388" cy="707886"/>
                </a:xfrm>
                <a:prstGeom prst="rect">
                  <a:avLst/>
                </a:prstGeom>
                <a:blipFill rotWithShape="1">
                  <a:blip r:embed="rId10"/>
                  <a:stretch>
                    <a:fillRect t="-4310" b="-14655"/>
                  </a:stretch>
                </a:blipFill>
              </p:spPr>
              <p:txBody>
                <a:bodyPr/>
                <a:lstStyle/>
                <a:p>
                  <a:r>
                    <a:rPr lang="en-US">
                      <a:noFill/>
                    </a:rPr>
                    <a:t> </a:t>
                  </a:r>
                </a:p>
              </p:txBody>
            </p:sp>
          </mc:Fallback>
        </mc:AlternateContent>
      </p:grpSp>
      <p:grpSp>
        <p:nvGrpSpPr>
          <p:cNvPr id="30" name="Group 26"/>
          <p:cNvGrpSpPr/>
          <p:nvPr/>
        </p:nvGrpSpPr>
        <p:grpSpPr>
          <a:xfrm>
            <a:off x="6629401" y="2728187"/>
            <a:ext cx="2391726" cy="707886"/>
            <a:chOff x="82215" y="634333"/>
            <a:chExt cx="2055392" cy="707886"/>
          </a:xfrm>
        </p:grpSpPr>
        <p:cxnSp>
          <p:nvCxnSpPr>
            <p:cNvPr id="31" name="Straight Arrow Connector 30"/>
            <p:cNvCxnSpPr/>
            <p:nvPr/>
          </p:nvCxnSpPr>
          <p:spPr>
            <a:xfrm flipH="1" flipV="1">
              <a:off x="82215" y="710533"/>
              <a:ext cx="982265" cy="24970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14350" y="634333"/>
              <a:ext cx="1423257" cy="707886"/>
            </a:xfrm>
            <a:prstGeom prst="rect">
              <a:avLst/>
            </a:prstGeom>
            <a:noFill/>
          </p:spPr>
          <p:txBody>
            <a:bodyPr wrap="square" rtlCol="1">
              <a:spAutoFit/>
            </a:bodyPr>
            <a:lstStyle/>
            <a:p>
              <a:pPr algn="ctr" rtl="0"/>
              <a:r>
                <a:rPr lang="en-US" sz="2000" dirty="0" smtClean="0"/>
                <a:t>RPC</a:t>
              </a:r>
            </a:p>
            <a:p>
              <a:pPr algn="ctr" rtl="0"/>
              <a:r>
                <a:rPr lang="en-US" sz="2000" dirty="0" smtClean="0"/>
                <a:t>Models</a:t>
              </a:r>
            </a:p>
          </p:txBody>
        </p:sp>
      </p:grpSp>
      <p:sp>
        <p:nvSpPr>
          <p:cNvPr id="36" name="Rectangle 35"/>
          <p:cNvSpPr/>
          <p:nvPr/>
        </p:nvSpPr>
        <p:spPr>
          <a:xfrm>
            <a:off x="1981200" y="5376446"/>
            <a:ext cx="1869871" cy="338554"/>
          </a:xfrm>
          <a:prstGeom prst="rect">
            <a:avLst/>
          </a:prstGeom>
        </p:spPr>
        <p:txBody>
          <a:bodyPr wrap="none">
            <a:spAutoFit/>
          </a:bodyPr>
          <a:lstStyle/>
          <a:p>
            <a:r>
              <a:rPr lang="en-US" sz="1600" dirty="0" smtClean="0"/>
              <a:t>Stern et al., in prep. </a:t>
            </a:r>
            <a:endParaRPr lang="en-US" sz="1600" dirty="0"/>
          </a:p>
        </p:txBody>
      </p:sp>
      <p:cxnSp>
        <p:nvCxnSpPr>
          <p:cNvPr id="46" name="Straight Arrow Connector 45"/>
          <p:cNvCxnSpPr/>
          <p:nvPr/>
        </p:nvCxnSpPr>
        <p:spPr>
          <a:xfrm flipV="1">
            <a:off x="3583791" y="4216129"/>
            <a:ext cx="1064409" cy="892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flipV="1">
            <a:off x="3405194" y="3505200"/>
            <a:ext cx="178598" cy="800129"/>
          </a:xfrm>
          <a:prstGeom prst="straightConnector1">
            <a:avLst/>
          </a:prstGeom>
          <a:ln w="127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flipV="1">
            <a:off x="3405194" y="3505200"/>
            <a:ext cx="178598" cy="80012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1" name="Reference"/>
              <p:cNvSpPr txBox="1"/>
              <p:nvPr/>
            </p:nvSpPr>
            <p:spPr>
              <a:xfrm>
                <a:off x="3886200" y="3765833"/>
                <a:ext cx="838200" cy="272767"/>
              </a:xfrm>
              <a:prstGeom prst="rect">
                <a:avLst/>
              </a:prstGeom>
              <a:noFill/>
            </p:spPr>
            <p:txBody>
              <a:bodyPr wrap="square" rtlCol="1">
                <a:spAutoFit/>
              </a:bodyPr>
              <a:lstStyle/>
              <a:p>
                <a:pPr lvl="0" rtl="0">
                  <a:spcBef>
                    <a:spcPct val="20000"/>
                  </a:spcBef>
                  <a:defRPr/>
                </a:pPr>
                <a14:m>
                  <m:oMathPara xmlns:m="http://schemas.openxmlformats.org/officeDocument/2006/math">
                    <m:oMathParaPr>
                      <m:jc m:val="centerGroup"/>
                    </m:oMathParaPr>
                    <m:oMath xmlns:m="http://schemas.openxmlformats.org/officeDocument/2006/math">
                      <m:r>
                        <a:rPr lang="en-US" sz="1200" b="0" i="1" dirty="0" smtClean="0">
                          <a:latin typeface="Cambria Math"/>
                        </a:rPr>
                        <m:t>𝒰</m:t>
                      </m:r>
                      <m:r>
                        <a:rPr lang="en-US" sz="1200" b="0" i="1" dirty="0" smtClean="0">
                          <a:latin typeface="Cambria Math"/>
                        </a:rPr>
                        <m:t> =</m:t>
                      </m:r>
                      <m:r>
                        <a:rPr lang="en-US" sz="1200" b="0" i="1" dirty="0" smtClean="0">
                          <a:latin typeface="Cambria Math"/>
                        </a:rPr>
                        <m:t>0</m:t>
                      </m:r>
                      <m:r>
                        <a:rPr lang="en-US" sz="1200" b="0" i="1" dirty="0" smtClean="0">
                          <a:latin typeface="Cambria Math"/>
                        </a:rPr>
                        <m:t>.</m:t>
                      </m:r>
                      <m:r>
                        <a:rPr lang="en-US" sz="1200" b="0" i="1" dirty="0" smtClean="0">
                          <a:latin typeface="Cambria Math"/>
                        </a:rPr>
                        <m:t>1</m:t>
                      </m:r>
                    </m:oMath>
                  </m:oMathPara>
                </a14:m>
                <a:endParaRPr lang="en-US" sz="1200" baseline="-25000" dirty="0"/>
              </a:p>
            </p:txBody>
          </p:sp>
        </mc:Choice>
        <mc:Fallback xmlns="">
          <p:sp>
            <p:nvSpPr>
              <p:cNvPr id="61" name="Reference"/>
              <p:cNvSpPr txBox="1">
                <a:spLocks noRot="1" noChangeAspect="1" noMove="1" noResize="1" noEditPoints="1" noAdjustHandles="1" noChangeArrowheads="1" noChangeShapeType="1" noTextEdit="1"/>
              </p:cNvSpPr>
              <p:nvPr/>
            </p:nvSpPr>
            <p:spPr>
              <a:xfrm>
                <a:off x="3886200" y="3765833"/>
                <a:ext cx="838200" cy="272767"/>
              </a:xfrm>
              <a:prstGeom prst="rect">
                <a:avLst/>
              </a:prstGeom>
              <a:blipFill rotWithShape="1">
                <a:blip r:embed="rId11"/>
                <a:stretch>
                  <a:fillRect/>
                </a:stretch>
              </a:blipFill>
            </p:spPr>
            <p:txBody>
              <a:bodyPr/>
              <a:lstStyle/>
              <a:p>
                <a:r>
                  <a:rPr lang="en-US">
                    <a:noFill/>
                  </a:rPr>
                  <a:t> </a:t>
                </a:r>
              </a:p>
            </p:txBody>
          </p:sp>
        </mc:Fallback>
      </mc:AlternateContent>
      <p:sp>
        <p:nvSpPr>
          <p:cNvPr id="64" name="Title 1"/>
          <p:cNvSpPr>
            <a:spLocks noGrp="1"/>
          </p:cNvSpPr>
          <p:nvPr>
            <p:ph type="title"/>
          </p:nvPr>
        </p:nvSpPr>
        <p:spPr>
          <a:xfrm>
            <a:off x="457200" y="0"/>
            <a:ext cx="8229600" cy="1143000"/>
          </a:xfrm>
        </p:spPr>
        <p:txBody>
          <a:bodyPr>
            <a:normAutofit fontScale="90000"/>
          </a:bodyPr>
          <a:lstStyle/>
          <a:p>
            <a:r>
              <a:rPr lang="en-US" u="sng" dirty="0" smtClean="0"/>
              <a:t>RPC: Comparison with Observations</a:t>
            </a:r>
            <a:endParaRPr lang="en-US" u="sng" dirty="0"/>
          </a:p>
        </p:txBody>
      </p:sp>
      <p:sp>
        <p:nvSpPr>
          <p:cNvPr id="65" name="TextBox 64"/>
          <p:cNvSpPr txBox="1"/>
          <p:nvPr/>
        </p:nvSpPr>
        <p:spPr>
          <a:xfrm>
            <a:off x="285745" y="990600"/>
            <a:ext cx="4510463" cy="461665"/>
          </a:xfrm>
          <a:prstGeom prst="rect">
            <a:avLst/>
          </a:prstGeom>
          <a:noFill/>
          <a:ln>
            <a:solidFill>
              <a:schemeClr val="tx1"/>
            </a:solidFill>
          </a:ln>
        </p:spPr>
        <p:txBody>
          <a:bodyPr wrap="square" rtlCol="0">
            <a:spAutoFit/>
          </a:bodyPr>
          <a:lstStyle/>
          <a:p>
            <a:pPr rtl="0"/>
            <a:r>
              <a:rPr lang="en-US" sz="2400" dirty="0" smtClean="0"/>
              <a:t>System: AGN Narrow Line Region</a:t>
            </a:r>
          </a:p>
        </p:txBody>
      </p:sp>
    </p:spTree>
    <p:custDataLst>
      <p:tags r:id="rId1"/>
    </p:custDataLst>
    <p:extLst>
      <p:ext uri="{BB962C8B-B14F-4D97-AF65-F5344CB8AC3E}">
        <p14:creationId xmlns:p14="http://schemas.microsoft.com/office/powerpoint/2010/main" val="2101716913"/>
      </p:ext>
    </p:extLst>
  </p:cSld>
  <p:clrMapOvr>
    <a:masterClrMapping/>
  </p:clrMapOvr>
  <mc:AlternateContent xmlns:mc="http://schemas.openxmlformats.org/markup-compatibility/2006" xmlns:p14="http://schemas.microsoft.com/office/powerpoint/2010/main">
    <mc:Choice Requires="p14">
      <p:transition spd="slow" p14:dur="2000" advTm="32192"/>
    </mc:Choice>
    <mc:Fallback xmlns="">
      <p:transition spd="slow" advTm="3219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51"/>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de-DE" smtClean="0"/>
              <a:t>Jonathan Stern, MPIA</a:t>
            </a:r>
            <a:endParaRPr lang="en-US"/>
          </a:p>
        </p:txBody>
      </p:sp>
      <p:sp>
        <p:nvSpPr>
          <p:cNvPr id="5" name="Footer Placeholder 4"/>
          <p:cNvSpPr>
            <a:spLocks noGrp="1"/>
          </p:cNvSpPr>
          <p:nvPr>
            <p:ph type="ftr" sz="quarter" idx="11"/>
          </p:nvPr>
        </p:nvSpPr>
        <p:spPr/>
        <p:txBody>
          <a:bodyPr/>
          <a:lstStyle/>
          <a:p>
            <a:r>
              <a:rPr lang="en-US" dirty="0"/>
              <a:t>4. Possible solution</a:t>
            </a:r>
          </a:p>
        </p:txBody>
      </p:sp>
      <p:sp>
        <p:nvSpPr>
          <p:cNvPr id="6" name="Slide Number Placeholder 5"/>
          <p:cNvSpPr>
            <a:spLocks noGrp="1"/>
          </p:cNvSpPr>
          <p:nvPr>
            <p:ph type="sldNum" sz="quarter" idx="12"/>
          </p:nvPr>
        </p:nvSpPr>
        <p:spPr/>
        <p:txBody>
          <a:bodyPr/>
          <a:lstStyle/>
          <a:p>
            <a:fld id="{6A89B9C6-FAC9-4191-A936-FB59B15A07B7}" type="slidenum">
              <a:rPr lang="en-US" smtClean="0"/>
              <a:t>23</a:t>
            </a:fld>
            <a:endParaRPr lang="en-US" dirty="0"/>
          </a:p>
        </p:txBody>
      </p:sp>
      <p:pic>
        <p:nvPicPr>
          <p:cNvPr id="27" name="Picture 26"/>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3657600" y="1783080"/>
            <a:ext cx="5486400" cy="3657600"/>
          </a:xfrm>
          <a:prstGeom prst="rect">
            <a:avLst/>
          </a:prstGeom>
        </p:spPr>
      </p:pic>
      <p:pic>
        <p:nvPicPr>
          <p:cNvPr id="22" name="Picture 21"/>
          <p:cNvPicPr preferRelativeResize="0">
            <a:picLocks/>
          </p:cNvPicPr>
          <p:nvPr/>
        </p:nvPicPr>
        <p:blipFill>
          <a:blip r:embed="rId4">
            <a:extLst>
              <a:ext uri="{28A0092B-C50C-407E-A947-70E740481C1C}">
                <a14:useLocalDpi xmlns:a14="http://schemas.microsoft.com/office/drawing/2010/main" val="0"/>
              </a:ext>
            </a:extLst>
          </a:blip>
          <a:stretch>
            <a:fillRect/>
          </a:stretch>
        </p:blipFill>
        <p:spPr>
          <a:xfrm>
            <a:off x="3657600" y="1780103"/>
            <a:ext cx="5486400" cy="3657600"/>
          </a:xfrm>
          <a:prstGeom prst="rect">
            <a:avLst/>
          </a:prstGeom>
        </p:spPr>
      </p:pic>
      <p:pic>
        <p:nvPicPr>
          <p:cNvPr id="26" name="Picture 25"/>
          <p:cNvPicPr preferRelativeResize="0">
            <a:picLocks/>
          </p:cNvPicPr>
          <p:nvPr/>
        </p:nvPicPr>
        <p:blipFill>
          <a:blip r:embed="rId5">
            <a:extLst>
              <a:ext uri="{28A0092B-C50C-407E-A947-70E740481C1C}">
                <a14:useLocalDpi xmlns:a14="http://schemas.microsoft.com/office/drawing/2010/main" val="0"/>
              </a:ext>
            </a:extLst>
          </a:blip>
          <a:stretch>
            <a:fillRect/>
          </a:stretch>
        </p:blipFill>
        <p:spPr>
          <a:xfrm>
            <a:off x="3657600" y="1780103"/>
            <a:ext cx="5486400" cy="3657600"/>
          </a:xfrm>
          <a:prstGeom prst="rect">
            <a:avLst/>
          </a:prstGeom>
        </p:spPr>
      </p:pic>
      <p:pic>
        <p:nvPicPr>
          <p:cNvPr id="31" name="Picture 3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849" y="2806514"/>
            <a:ext cx="3365649" cy="3365686"/>
          </a:xfrm>
          <a:prstGeom prst="rect">
            <a:avLst/>
          </a:prstGeom>
        </p:spPr>
      </p:pic>
      <p:sp>
        <p:nvSpPr>
          <p:cNvPr id="32" name="TextBox 31"/>
          <p:cNvSpPr txBox="1"/>
          <p:nvPr/>
        </p:nvSpPr>
        <p:spPr>
          <a:xfrm>
            <a:off x="241449" y="2499892"/>
            <a:ext cx="495300" cy="369332"/>
          </a:xfrm>
          <a:prstGeom prst="rect">
            <a:avLst/>
          </a:prstGeom>
          <a:noFill/>
        </p:spPr>
        <p:txBody>
          <a:bodyPr wrap="square" rtlCol="0">
            <a:spAutoFit/>
          </a:bodyPr>
          <a:lstStyle/>
          <a:p>
            <a:r>
              <a:rPr lang="en-US" dirty="0" smtClean="0"/>
              <a:t>Ion</a:t>
            </a:r>
            <a:endParaRPr lang="en-US" dirty="0"/>
          </a:p>
        </p:txBody>
      </p:sp>
      <p:cxnSp>
        <p:nvCxnSpPr>
          <p:cNvPr id="19" name="Straight Arrow Connector 18"/>
          <p:cNvCxnSpPr/>
          <p:nvPr/>
        </p:nvCxnSpPr>
        <p:spPr>
          <a:xfrm>
            <a:off x="3124200" y="3962400"/>
            <a:ext cx="381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p:cNvSpPr txBox="1"/>
              <p:nvPr/>
            </p:nvSpPr>
            <p:spPr>
              <a:xfrm>
                <a:off x="1828800" y="2458860"/>
                <a:ext cx="1905000" cy="369332"/>
              </a:xfrm>
              <a:prstGeom prst="rect">
                <a:avLst/>
              </a:prstGeom>
              <a:noFill/>
            </p:spPr>
            <p:txBody>
              <a:bodyPr wrap="square" rtlCol="0">
                <a:spAutoFit/>
              </a:bodyPr>
              <a:lstStyle/>
              <a:p>
                <a14:m>
                  <m:oMath xmlns:m="http://schemas.openxmlformats.org/officeDocument/2006/math">
                    <m:sSub>
                      <m:sSubPr>
                        <m:ctrlPr>
                          <a:rPr lang="en-US" i="1" smtClean="0">
                            <a:latin typeface="Cambria Math"/>
                          </a:rPr>
                        </m:ctrlPr>
                      </m:sSubPr>
                      <m:e>
                        <m:r>
                          <a:rPr lang="en-US" b="0" i="1" smtClean="0">
                            <a:latin typeface="Cambria Math"/>
                          </a:rPr>
                          <m:t>𝑁</m:t>
                        </m:r>
                      </m:e>
                      <m:sub>
                        <m:r>
                          <m:rPr>
                            <m:sty m:val="p"/>
                          </m:rPr>
                          <a:rPr lang="en-US" b="0" i="0" smtClean="0">
                            <a:latin typeface="Cambria Math"/>
                          </a:rPr>
                          <m:t>ion</m:t>
                        </m:r>
                      </m:sub>
                    </m:sSub>
                    <m:r>
                      <a:rPr lang="en-US" b="0" i="1" smtClean="0">
                        <a:latin typeface="Cambria Math"/>
                      </a:rPr>
                      <m:t>/</m:t>
                    </m:r>
                    <m:sSup>
                      <m:sSupPr>
                        <m:ctrlPr>
                          <a:rPr lang="en-US" b="0" i="1" smtClean="0">
                            <a:latin typeface="Cambria Math"/>
                          </a:rPr>
                        </m:ctrlPr>
                      </m:sSupPr>
                      <m:e>
                        <m:r>
                          <a:rPr lang="en-US" b="0" i="1" smtClean="0">
                            <a:latin typeface="Cambria Math"/>
                          </a:rPr>
                          <m:t>10</m:t>
                        </m:r>
                      </m:e>
                      <m:sup>
                        <m:r>
                          <a:rPr lang="en-US" b="0" i="1" smtClean="0">
                            <a:latin typeface="Cambria Math"/>
                          </a:rPr>
                          <m:t>16</m:t>
                        </m:r>
                      </m:sup>
                    </m:sSup>
                  </m:oMath>
                </a14:m>
                <a:r>
                  <a:rPr lang="en-US" dirty="0" smtClean="0"/>
                  <a:t> </a:t>
                </a:r>
                <a14:m>
                  <m:oMath xmlns:m="http://schemas.openxmlformats.org/officeDocument/2006/math">
                    <m:sSup>
                      <m:sSupPr>
                        <m:ctrlPr>
                          <a:rPr lang="en-US" b="0" i="1" dirty="0" smtClean="0">
                            <a:latin typeface="Cambria Math"/>
                          </a:rPr>
                        </m:ctrlPr>
                      </m:sSupPr>
                      <m:e>
                        <m:r>
                          <m:rPr>
                            <m:sty m:val="p"/>
                          </m:rPr>
                          <a:rPr lang="en-US" b="0" i="0" dirty="0" smtClean="0">
                            <a:latin typeface="Cambria Math"/>
                          </a:rPr>
                          <m:t>cm</m:t>
                        </m:r>
                      </m:e>
                      <m:sup>
                        <m:r>
                          <a:rPr lang="en-US" b="0" i="0" dirty="0" smtClean="0">
                            <a:latin typeface="Cambria Math"/>
                          </a:rPr>
                          <m:t>−</m:t>
                        </m:r>
                        <m:r>
                          <a:rPr lang="en-US" b="0" i="0" dirty="0" smtClean="0">
                            <a:latin typeface="Cambria Math"/>
                          </a:rPr>
                          <m:t>2</m:t>
                        </m:r>
                      </m:sup>
                    </m:sSup>
                  </m:oMath>
                </a14:m>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1828800" y="2458860"/>
                <a:ext cx="1905000" cy="369332"/>
              </a:xfrm>
              <a:prstGeom prst="rect">
                <a:avLst/>
              </a:prstGeom>
              <a:blipFill rotWithShape="1">
                <a:blip r:embed="rId8"/>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0" y="2064198"/>
                <a:ext cx="3886200" cy="375552"/>
              </a:xfrm>
              <a:prstGeom prst="rect">
                <a:avLst/>
              </a:prstGeom>
              <a:noFill/>
            </p:spPr>
            <p:txBody>
              <a:bodyPr wrap="square" rtlCol="1">
                <a:spAutoFit/>
              </a:bodyPr>
              <a:lstStyle/>
              <a:p>
                <a:pPr algn="l" rtl="0"/>
                <a:r>
                  <a:rPr lang="en-US" dirty="0"/>
                  <a:t> </a:t>
                </a:r>
                <a:r>
                  <a:rPr lang="en-US" dirty="0" smtClean="0"/>
                  <a:t>   </a:t>
                </a:r>
                <a:r>
                  <a:rPr lang="en-US" u="sng" dirty="0" smtClean="0"/>
                  <a:t>Column densities </a:t>
                </a:r>
                <a14:m>
                  <m:oMath xmlns:m="http://schemas.openxmlformats.org/officeDocument/2006/math">
                    <m:r>
                      <a:rPr lang="en-US" b="1" i="0" u="sng" smtClean="0">
                        <a:latin typeface="Cambria Math"/>
                      </a:rPr>
                      <m:t>(</m:t>
                    </m:r>
                    <m:sSup>
                      <m:sSupPr>
                        <m:ctrlPr>
                          <a:rPr lang="en-US" b="1" i="1" u="sng" smtClean="0">
                            <a:latin typeface="Cambria Math"/>
                          </a:rPr>
                        </m:ctrlPr>
                      </m:sSupPr>
                      <m:e>
                        <m:r>
                          <a:rPr lang="en-US" b="1" i="0" u="sng" smtClean="0">
                            <a:latin typeface="Cambria Math"/>
                          </a:rPr>
                          <m:t>𝐅𝐞</m:t>
                        </m:r>
                      </m:e>
                      <m:sup>
                        <m:r>
                          <a:rPr lang="en-US" b="1" i="0" u="sng" smtClean="0">
                            <a:latin typeface="Cambria Math"/>
                          </a:rPr>
                          <m:t>+</m:t>
                        </m:r>
                        <m:r>
                          <a:rPr lang="en-US" b="1" i="0" u="sng" smtClean="0">
                            <a:latin typeface="Cambria Math"/>
                          </a:rPr>
                          <m:t>𝟎</m:t>
                        </m:r>
                      </m:sup>
                    </m:sSup>
                    <m:r>
                      <a:rPr lang="en-US" b="1" i="0" u="sng" smtClean="0">
                        <a:latin typeface="Cambria Math"/>
                      </a:rPr>
                      <m:t>−</m:t>
                    </m:r>
                    <m:sSup>
                      <m:sSupPr>
                        <m:ctrlPr>
                          <a:rPr lang="en-US" b="1" i="1" u="sng" smtClean="0">
                            <a:latin typeface="Cambria Math"/>
                          </a:rPr>
                        </m:ctrlPr>
                      </m:sSupPr>
                      <m:e>
                        <m:r>
                          <a:rPr lang="en-US" b="1" i="0" u="sng" smtClean="0">
                            <a:latin typeface="Cambria Math"/>
                          </a:rPr>
                          <m:t>𝐅𝐞</m:t>
                        </m:r>
                      </m:e>
                      <m:sup>
                        <m:r>
                          <a:rPr lang="en-US" b="1" i="0" u="sng" smtClean="0">
                            <a:latin typeface="Cambria Math"/>
                          </a:rPr>
                          <m:t>+</m:t>
                        </m:r>
                        <m:r>
                          <a:rPr lang="en-US" b="1" i="0" u="sng" smtClean="0">
                            <a:latin typeface="Cambria Math"/>
                          </a:rPr>
                          <m:t>𝟐𝟑</m:t>
                        </m:r>
                      </m:sup>
                    </m:sSup>
                    <m:r>
                      <a:rPr lang="en-US" b="1" i="0" u="sng" smtClean="0">
                        <a:latin typeface="Cambria Math"/>
                      </a:rPr>
                      <m:t>)</m:t>
                    </m:r>
                  </m:oMath>
                </a14:m>
                <a:r>
                  <a:rPr lang="en-US" u="sng" dirty="0" smtClean="0"/>
                  <a:t>:</a:t>
                </a:r>
                <a:endParaRPr lang="he-IL" u="sng" dirty="0"/>
              </a:p>
            </p:txBody>
          </p:sp>
        </mc:Choice>
        <mc:Fallback xmlns="">
          <p:sp>
            <p:nvSpPr>
              <p:cNvPr id="34" name="TextBox 33"/>
              <p:cNvSpPr txBox="1">
                <a:spLocks noRot="1" noChangeAspect="1" noMove="1" noResize="1" noEditPoints="1" noAdjustHandles="1" noChangeArrowheads="1" noChangeShapeType="1" noTextEdit="1"/>
              </p:cNvSpPr>
              <p:nvPr/>
            </p:nvSpPr>
            <p:spPr>
              <a:xfrm>
                <a:off x="0" y="2064198"/>
                <a:ext cx="3886200" cy="375552"/>
              </a:xfrm>
              <a:prstGeom prst="rect">
                <a:avLst/>
              </a:prstGeom>
              <a:blipFill rotWithShape="1">
                <a:blip r:embed="rId9"/>
                <a:stretch>
                  <a:fillRect t="-6557" b="-26230"/>
                </a:stretch>
              </a:blipFill>
            </p:spPr>
            <p:txBody>
              <a:bodyPr/>
              <a:lstStyle/>
              <a:p>
                <a:r>
                  <a:rPr lang="en-US">
                    <a:noFill/>
                  </a:rPr>
                  <a:t> </a:t>
                </a:r>
              </a:p>
            </p:txBody>
          </p:sp>
        </mc:Fallback>
      </mc:AlternateContent>
      <p:sp>
        <p:nvSpPr>
          <p:cNvPr id="16" name="Title 1"/>
          <p:cNvSpPr>
            <a:spLocks noGrp="1"/>
          </p:cNvSpPr>
          <p:nvPr>
            <p:ph type="title"/>
          </p:nvPr>
        </p:nvSpPr>
        <p:spPr>
          <a:xfrm>
            <a:off x="457200" y="-24"/>
            <a:ext cx="8229600" cy="838224"/>
          </a:xfrm>
        </p:spPr>
        <p:txBody>
          <a:bodyPr>
            <a:noAutofit/>
          </a:bodyPr>
          <a:lstStyle/>
          <a:p>
            <a:r>
              <a:rPr lang="en-US" sz="3200" u="sng" dirty="0"/>
              <a:t>RPC: Comparison with Observations</a:t>
            </a:r>
            <a:endParaRPr lang="he-IL" sz="3200" u="sng" dirty="0"/>
          </a:p>
        </p:txBody>
      </p:sp>
      <p:sp>
        <p:nvSpPr>
          <p:cNvPr id="17" name="TextBox 16"/>
          <p:cNvSpPr txBox="1"/>
          <p:nvPr/>
        </p:nvSpPr>
        <p:spPr>
          <a:xfrm>
            <a:off x="228600" y="1443335"/>
            <a:ext cx="3962400" cy="461665"/>
          </a:xfrm>
          <a:prstGeom prst="rect">
            <a:avLst/>
          </a:prstGeom>
          <a:noFill/>
          <a:ln>
            <a:solidFill>
              <a:schemeClr val="tx1"/>
            </a:solidFill>
          </a:ln>
        </p:spPr>
        <p:txBody>
          <a:bodyPr wrap="square" rtlCol="0">
            <a:spAutoFit/>
          </a:bodyPr>
          <a:lstStyle/>
          <a:p>
            <a:pPr algn="ctr" rtl="0"/>
            <a:r>
              <a:rPr lang="en-US" sz="2400" dirty="0" smtClean="0"/>
              <a:t>System: AGN X-ray absorbers</a:t>
            </a:r>
          </a:p>
        </p:txBody>
      </p:sp>
      <mc:AlternateContent xmlns:mc="http://schemas.openxmlformats.org/markup-compatibility/2006" xmlns:a14="http://schemas.microsoft.com/office/drawing/2010/main">
        <mc:Choice Requires="a14">
          <p:sp>
            <p:nvSpPr>
              <p:cNvPr id="18" name="Content Placeholder 2"/>
              <p:cNvSpPr>
                <a:spLocks noGrp="1"/>
              </p:cNvSpPr>
              <p:nvPr>
                <p:ph idx="1"/>
              </p:nvPr>
            </p:nvSpPr>
            <p:spPr>
              <a:xfrm>
                <a:off x="762000" y="838200"/>
                <a:ext cx="8305800" cy="762000"/>
              </a:xfrm>
            </p:spPr>
            <p:txBody>
              <a:bodyPr>
                <a:normAutofit fontScale="85000" lnSpcReduction="10000"/>
              </a:bodyPr>
              <a:lstStyle/>
              <a:p>
                <a:pPr marL="0" indent="0">
                  <a:buNone/>
                </a:pPr>
                <a:r>
                  <a:rPr lang="en-US" sz="2400" dirty="0" smtClean="0"/>
                  <a:t>Predicted Absorption Measure Distribution:  </a:t>
                </a:r>
                <a14:m>
                  <m:oMath xmlns:m="http://schemas.openxmlformats.org/officeDocument/2006/math">
                    <m:f>
                      <m:fPr>
                        <m:ctrlPr>
                          <a:rPr lang="en-US" sz="2400" i="1">
                            <a:latin typeface="Cambria Math"/>
                          </a:rPr>
                        </m:ctrlPr>
                      </m:fPr>
                      <m:num>
                        <m:r>
                          <m:rPr>
                            <m:sty m:val="p"/>
                          </m:rPr>
                          <a:rPr lang="en-US" sz="2400">
                            <a:latin typeface="Cambria Math"/>
                          </a:rPr>
                          <m:t>d</m:t>
                        </m:r>
                        <m:r>
                          <a:rPr lang="en-US" sz="2400" i="1">
                            <a:latin typeface="Cambria Math"/>
                          </a:rPr>
                          <m:t>𝑁</m:t>
                        </m:r>
                      </m:num>
                      <m:den>
                        <m:r>
                          <m:rPr>
                            <m:sty m:val="p"/>
                          </m:rPr>
                          <a:rPr lang="en-US" sz="2400">
                            <a:latin typeface="Cambria Math"/>
                          </a:rPr>
                          <m:t>d</m:t>
                        </m:r>
                        <m:func>
                          <m:funcPr>
                            <m:ctrlPr>
                              <a:rPr lang="en-US" sz="2400" i="1">
                                <a:latin typeface="Cambria Math"/>
                              </a:rPr>
                            </m:ctrlPr>
                          </m:funcPr>
                          <m:fName>
                            <m:r>
                              <m:rPr>
                                <m:sty m:val="p"/>
                              </m:rPr>
                              <a:rPr lang="en-US" sz="2400">
                                <a:latin typeface="Cambria Math"/>
                              </a:rPr>
                              <m:t>log</m:t>
                            </m:r>
                          </m:fName>
                          <m:e>
                            <m:r>
                              <a:rPr lang="en-US" sz="2400" i="1">
                                <a:latin typeface="Cambria Math"/>
                              </a:rPr>
                              <m:t>𝒰</m:t>
                            </m:r>
                          </m:e>
                        </m:func>
                      </m:den>
                    </m:f>
                    <m:r>
                      <a:rPr lang="en-US" sz="2800" b="0" i="1" smtClean="0">
                        <a:latin typeface="Cambria Math"/>
                        <a:ea typeface="Cambria Math"/>
                      </a:rPr>
                      <m:t>≈</m:t>
                    </m:r>
                    <m:sSup>
                      <m:sSupPr>
                        <m:ctrlPr>
                          <a:rPr lang="en-US" sz="2800" b="0" i="1" smtClean="0">
                            <a:latin typeface="Cambria Math"/>
                            <a:ea typeface="Cambria Math"/>
                          </a:rPr>
                        </m:ctrlPr>
                      </m:sSupPr>
                      <m:e>
                        <m:r>
                          <a:rPr lang="en-US" sz="2800" b="0" i="1" smtClean="0">
                            <a:latin typeface="Cambria Math"/>
                            <a:ea typeface="Cambria Math"/>
                          </a:rPr>
                          <m:t>8</m:t>
                        </m:r>
                        <m:r>
                          <m:rPr>
                            <m:sty m:val="p"/>
                          </m:rPr>
                          <a:rPr lang="en-US" sz="2800" b="0" i="0" smtClean="0">
                            <a:latin typeface="Cambria Math"/>
                            <a:ea typeface="Cambria Math"/>
                          </a:rPr>
                          <m:t>x</m:t>
                        </m:r>
                        <m:r>
                          <a:rPr lang="en-US" sz="2800" b="0" i="1" smtClean="0">
                            <a:latin typeface="Cambria Math"/>
                            <a:ea typeface="Cambria Math"/>
                          </a:rPr>
                          <m:t>10</m:t>
                        </m:r>
                      </m:e>
                      <m:sup>
                        <m:r>
                          <a:rPr lang="en-US" sz="2800" b="0" i="1" smtClean="0">
                            <a:latin typeface="Cambria Math"/>
                            <a:ea typeface="Cambria Math"/>
                          </a:rPr>
                          <m:t>21</m:t>
                        </m:r>
                      </m:sup>
                    </m:sSup>
                    <m:sSup>
                      <m:sSupPr>
                        <m:ctrlPr>
                          <a:rPr lang="en-US" sz="2800" b="0" i="1" smtClean="0">
                            <a:latin typeface="Cambria Math"/>
                            <a:ea typeface="Cambria Math"/>
                          </a:rPr>
                        </m:ctrlPr>
                      </m:sSupPr>
                      <m:e>
                        <m:r>
                          <a:rPr lang="en-US" sz="2800" b="0" i="1" smtClean="0">
                            <a:latin typeface="Cambria Math"/>
                            <a:ea typeface="Cambria Math"/>
                          </a:rPr>
                          <m:t>𝒰</m:t>
                        </m:r>
                      </m:e>
                      <m:sup>
                        <m:r>
                          <a:rPr lang="en-US" sz="2800" b="0" i="1" smtClean="0">
                            <a:latin typeface="Cambria Math"/>
                            <a:ea typeface="Cambria Math"/>
                          </a:rPr>
                          <m:t>0</m:t>
                        </m:r>
                        <m:r>
                          <a:rPr lang="en-US" sz="2800" b="0" i="1" smtClean="0">
                            <a:latin typeface="Cambria Math"/>
                            <a:ea typeface="Cambria Math"/>
                          </a:rPr>
                          <m:t>.</m:t>
                        </m:r>
                        <m:r>
                          <a:rPr lang="en-US" sz="2800" b="0" i="1" smtClean="0">
                            <a:latin typeface="Cambria Math"/>
                            <a:ea typeface="Cambria Math"/>
                          </a:rPr>
                          <m:t>1</m:t>
                        </m:r>
                      </m:sup>
                    </m:sSup>
                    <m:r>
                      <a:rPr lang="en-US" sz="2800" b="0" i="1" smtClean="0">
                        <a:latin typeface="Cambria Math"/>
                        <a:ea typeface="Cambria Math"/>
                      </a:rPr>
                      <m:t> </m:t>
                    </m:r>
                    <m:r>
                      <m:rPr>
                        <m:sty m:val="p"/>
                      </m:rPr>
                      <a:rPr lang="en-US" sz="2800" b="0" i="0" smtClean="0">
                        <a:latin typeface="Cambria Math"/>
                        <a:ea typeface="Cambria Math"/>
                      </a:rPr>
                      <m:t>c</m:t>
                    </m:r>
                    <m:sSup>
                      <m:sSupPr>
                        <m:ctrlPr>
                          <a:rPr lang="en-US" sz="2800" b="0" i="1" smtClean="0">
                            <a:latin typeface="Cambria Math"/>
                            <a:ea typeface="Cambria Math"/>
                          </a:rPr>
                        </m:ctrlPr>
                      </m:sSupPr>
                      <m:e>
                        <m:r>
                          <m:rPr>
                            <m:sty m:val="p"/>
                          </m:rPr>
                          <a:rPr lang="en-US" sz="2800" b="0" i="0" smtClean="0">
                            <a:latin typeface="Cambria Math"/>
                            <a:ea typeface="Cambria Math"/>
                          </a:rPr>
                          <m:t>m</m:t>
                        </m:r>
                      </m:e>
                      <m:sup>
                        <m:r>
                          <a:rPr lang="en-US" sz="2800" b="0" i="1" smtClean="0">
                            <a:latin typeface="Cambria Math"/>
                            <a:ea typeface="Cambria Math"/>
                          </a:rPr>
                          <m:t>−</m:t>
                        </m:r>
                        <m:r>
                          <a:rPr lang="en-US" sz="2800" b="0" i="1" smtClean="0">
                            <a:latin typeface="Cambria Math"/>
                            <a:ea typeface="Cambria Math"/>
                          </a:rPr>
                          <m:t>2</m:t>
                        </m:r>
                      </m:sup>
                    </m:sSup>
                  </m:oMath>
                </a14:m>
                <a:endParaRPr lang="en-US" sz="2400" b="0" i="1" dirty="0" smtClean="0">
                  <a:latin typeface="Cambria Math"/>
                </a:endParaRPr>
              </a:p>
            </p:txBody>
          </p:sp>
        </mc:Choice>
        <mc:Fallback xmlns="">
          <p:sp>
            <p:nvSpPr>
              <p:cNvPr id="18" name="Content Placeholder 2"/>
              <p:cNvSpPr>
                <a:spLocks noGrp="1" noRot="1" noChangeAspect="1" noMove="1" noResize="1" noEditPoints="1" noAdjustHandles="1" noChangeArrowheads="1" noChangeShapeType="1" noTextEdit="1"/>
              </p:cNvSpPr>
              <p:nvPr>
                <p:ph idx="1"/>
              </p:nvPr>
            </p:nvSpPr>
            <p:spPr>
              <a:xfrm>
                <a:off x="762000" y="838200"/>
                <a:ext cx="8305800" cy="762000"/>
              </a:xfrm>
              <a:blipFill rotWithShape="1">
                <a:blip r:embed="rId10"/>
                <a:stretch>
                  <a:fillRect l="-7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3631952" y="5562600"/>
                <a:ext cx="4475649" cy="646331"/>
              </a:xfrm>
              <a:prstGeom prst="rect">
                <a:avLst/>
              </a:prstGeom>
            </p:spPr>
            <p:txBody>
              <a:bodyPr wrap="none">
                <a:spAutoFit/>
              </a:bodyPr>
              <a:lstStyle/>
              <a:p>
                <a:pPr algn="ctr"/>
                <a:r>
                  <a:rPr lang="en-US" b="1" i="1" dirty="0" smtClean="0"/>
                  <a:t>8-10</a:t>
                </a:r>
                <a:r>
                  <a:rPr lang="en-US" b="1" i="1" dirty="0"/>
                  <a:t>(!)</a:t>
                </a:r>
                <a:r>
                  <a:rPr lang="en-US" i="1" dirty="0"/>
                  <a:t> free </a:t>
                </a:r>
                <a:r>
                  <a:rPr lang="en-US" i="1" dirty="0" smtClean="0"/>
                  <a:t>parameters with </a:t>
                </a:r>
                <a:r>
                  <a:rPr lang="en-US" i="1" dirty="0" err="1" smtClean="0"/>
                  <a:t>const</a:t>
                </a:r>
                <a:r>
                  <a:rPr lang="en-US" i="1" dirty="0" smtClean="0"/>
                  <a:t>-</a:t>
                </a:r>
                <a14:m>
                  <m:oMath xmlns:m="http://schemas.openxmlformats.org/officeDocument/2006/math">
                    <m:sSub>
                      <m:sSubPr>
                        <m:ctrlPr>
                          <a:rPr lang="en-US" b="0" i="1" smtClean="0">
                            <a:latin typeface="Cambria Math"/>
                          </a:rPr>
                        </m:ctrlPr>
                      </m:sSubPr>
                      <m:e>
                        <m:r>
                          <a:rPr lang="en-US" b="0" i="1" smtClean="0">
                            <a:latin typeface="Cambria Math"/>
                          </a:rPr>
                          <m:t>𝑛</m:t>
                        </m:r>
                      </m:e>
                      <m:sub>
                        <m:r>
                          <m:rPr>
                            <m:sty m:val="p"/>
                          </m:rPr>
                          <a:rPr lang="en-US" b="0" i="0" smtClean="0">
                            <a:latin typeface="Cambria Math"/>
                          </a:rPr>
                          <m:t>H</m:t>
                        </m:r>
                      </m:sub>
                    </m:sSub>
                    <m:r>
                      <a:rPr lang="en-US" b="0" i="1" smtClean="0">
                        <a:latin typeface="Cambria Math"/>
                      </a:rPr>
                      <m:t> </m:t>
                    </m:r>
                  </m:oMath>
                </a14:m>
                <a:r>
                  <a:rPr lang="en-US" dirty="0" smtClean="0"/>
                  <a:t>models</a:t>
                </a:r>
              </a:p>
              <a:p>
                <a:pPr algn="ctr"/>
                <a:r>
                  <a:rPr lang="en-US" b="1" dirty="0" smtClean="0"/>
                  <a:t>0</a:t>
                </a:r>
                <a:r>
                  <a:rPr lang="en-US" dirty="0" smtClean="0"/>
                  <a:t> free parameters with RPC</a:t>
                </a:r>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3631952" y="5562600"/>
                <a:ext cx="4475649" cy="646331"/>
              </a:xfrm>
              <a:prstGeom prst="rect">
                <a:avLst/>
              </a:prstGeom>
              <a:blipFill rotWithShape="1">
                <a:blip r:embed="rId11"/>
                <a:stretch>
                  <a:fillRect l="-954" t="-4717" r="-817" b="-13208"/>
                </a:stretch>
              </a:blipFill>
            </p:spPr>
            <p:txBody>
              <a:bodyPr/>
              <a:lstStyle/>
              <a:p>
                <a:r>
                  <a:rPr lang="en-US">
                    <a:noFill/>
                  </a:rPr>
                  <a:t> </a:t>
                </a:r>
              </a:p>
            </p:txBody>
          </p:sp>
        </mc:Fallback>
      </mc:AlternateContent>
      <p:sp>
        <p:nvSpPr>
          <p:cNvPr id="28" name="TextBox 27"/>
          <p:cNvSpPr txBox="1"/>
          <p:nvPr/>
        </p:nvSpPr>
        <p:spPr>
          <a:xfrm>
            <a:off x="4114800" y="4953000"/>
            <a:ext cx="990600" cy="307777"/>
          </a:xfrm>
          <a:prstGeom prst="rect">
            <a:avLst/>
          </a:prstGeom>
          <a:solidFill>
            <a:schemeClr val="bg1"/>
          </a:solidFill>
        </p:spPr>
        <p:txBody>
          <a:bodyPr wrap="square" rtlCol="1">
            <a:spAutoFit/>
          </a:bodyPr>
          <a:lstStyle/>
          <a:p>
            <a:pPr algn="l" rtl="0"/>
            <a:r>
              <a:rPr lang="en-US" sz="1400" dirty="0" smtClean="0"/>
              <a:t>Stern+14b</a:t>
            </a:r>
            <a:endParaRPr lang="he-IL" sz="1400" dirty="0"/>
          </a:p>
        </p:txBody>
      </p:sp>
      <p:cxnSp>
        <p:nvCxnSpPr>
          <p:cNvPr id="36" name="Straight Arrow Connector 35"/>
          <p:cNvCxnSpPr/>
          <p:nvPr/>
        </p:nvCxnSpPr>
        <p:spPr>
          <a:xfrm>
            <a:off x="7848600" y="1219200"/>
            <a:ext cx="533400" cy="1524000"/>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4493456" y="1566446"/>
            <a:ext cx="2523392" cy="1261746"/>
            <a:chOff x="3792712" y="2150911"/>
            <a:chExt cx="2523392" cy="1261746"/>
          </a:xfrm>
        </p:grpSpPr>
        <p:sp>
          <p:nvSpPr>
            <p:cNvPr id="39" name="TextBox 38"/>
            <p:cNvSpPr txBox="1"/>
            <p:nvPr/>
          </p:nvSpPr>
          <p:spPr>
            <a:xfrm>
              <a:off x="3792712" y="2150911"/>
              <a:ext cx="2523392" cy="338554"/>
            </a:xfrm>
            <a:prstGeom prst="rect">
              <a:avLst/>
            </a:prstGeom>
            <a:noFill/>
          </p:spPr>
          <p:txBody>
            <a:bodyPr wrap="square" rtlCol="1">
              <a:spAutoFit/>
            </a:bodyPr>
            <a:lstStyle/>
            <a:p>
              <a:pPr algn="ctr" rtl="0"/>
              <a:r>
                <a:rPr lang="en-US" sz="1600" dirty="0" smtClean="0"/>
                <a:t>RPC(</a:t>
              </a:r>
              <a:r>
                <a:rPr lang="en-US" sz="1400" dirty="0" smtClean="0"/>
                <a:t>CLOUDY</a:t>
              </a:r>
              <a:r>
                <a:rPr lang="en-US" sz="1600" dirty="0" smtClean="0"/>
                <a:t>)</a:t>
              </a:r>
              <a:endParaRPr lang="en-US" dirty="0" smtClean="0"/>
            </a:p>
          </p:txBody>
        </p:sp>
        <p:cxnSp>
          <p:nvCxnSpPr>
            <p:cNvPr id="40" name="Straight Arrow Connector 39"/>
            <p:cNvCxnSpPr/>
            <p:nvPr/>
          </p:nvCxnSpPr>
          <p:spPr>
            <a:xfrm>
              <a:off x="4938056" y="2448433"/>
              <a:ext cx="0" cy="964224"/>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002193205"/>
      </p:ext>
    </p:extLst>
  </p:cSld>
  <p:clrMapOvr>
    <a:masterClrMapping/>
  </p:clrMapOvr>
  <mc:AlternateContent xmlns:mc="http://schemas.openxmlformats.org/markup-compatibility/2006" xmlns:p14="http://schemas.microsoft.com/office/powerpoint/2010/main">
    <mc:Choice Requires="p14">
      <p:transition spd="slow" p14:dur="2000" advTm="102617"/>
    </mc:Choice>
    <mc:Fallback xmlns="">
      <p:transition spd="slow" advTm="1026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8972" y="1447800"/>
            <a:ext cx="6246428" cy="4525963"/>
          </a:xfrm>
        </p:spPr>
      </p:pic>
      <p:sp>
        <p:nvSpPr>
          <p:cNvPr id="4" name="Date Placeholder 3"/>
          <p:cNvSpPr>
            <a:spLocks noGrp="1"/>
          </p:cNvSpPr>
          <p:nvPr>
            <p:ph type="dt" sz="half" idx="10"/>
          </p:nvPr>
        </p:nvSpPr>
        <p:spPr/>
        <p:txBody>
          <a:bodyPr/>
          <a:lstStyle/>
          <a:p>
            <a:r>
              <a:rPr lang="de-DE" smtClean="0"/>
              <a:t>Jonathan Stern, MPIA</a:t>
            </a:r>
            <a:endParaRPr lang="en-US"/>
          </a:p>
        </p:txBody>
      </p:sp>
      <p:sp>
        <p:nvSpPr>
          <p:cNvPr id="5" name="Footer Placeholder 4"/>
          <p:cNvSpPr>
            <a:spLocks noGrp="1"/>
          </p:cNvSpPr>
          <p:nvPr>
            <p:ph type="ftr" sz="quarter" idx="11"/>
          </p:nvPr>
        </p:nvSpPr>
        <p:spPr/>
        <p:txBody>
          <a:bodyPr/>
          <a:lstStyle/>
          <a:p>
            <a:r>
              <a:rPr lang="en-US" dirty="0"/>
              <a:t>4. Possible solution</a:t>
            </a:r>
          </a:p>
        </p:txBody>
      </p:sp>
      <p:sp>
        <p:nvSpPr>
          <p:cNvPr id="6" name="Slide Number Placeholder 5"/>
          <p:cNvSpPr>
            <a:spLocks noGrp="1"/>
          </p:cNvSpPr>
          <p:nvPr>
            <p:ph type="sldNum" sz="quarter" idx="12"/>
          </p:nvPr>
        </p:nvSpPr>
        <p:spPr/>
        <p:txBody>
          <a:bodyPr/>
          <a:lstStyle/>
          <a:p>
            <a:fld id="{6A89B9C6-FAC9-4191-A936-FB59B15A07B7}" type="slidenum">
              <a:rPr lang="en-US" smtClean="0"/>
              <a:t>24</a:t>
            </a:fld>
            <a:endParaRPr lang="en-US"/>
          </a:p>
        </p:txBody>
      </p:sp>
      <p:sp>
        <p:nvSpPr>
          <p:cNvPr id="9" name="TextBox 8"/>
          <p:cNvSpPr txBox="1"/>
          <p:nvPr/>
        </p:nvSpPr>
        <p:spPr>
          <a:xfrm>
            <a:off x="228600" y="1981200"/>
            <a:ext cx="2362200" cy="1200329"/>
          </a:xfrm>
          <a:prstGeom prst="rect">
            <a:avLst/>
          </a:prstGeom>
          <a:noFill/>
        </p:spPr>
        <p:txBody>
          <a:bodyPr wrap="square" rtlCol="0">
            <a:spAutoFit/>
          </a:bodyPr>
          <a:lstStyle/>
          <a:p>
            <a:r>
              <a:rPr lang="en-US" sz="2400" dirty="0" smtClean="0"/>
              <a:t>Direct fit to ion column densities</a:t>
            </a:r>
          </a:p>
          <a:p>
            <a:r>
              <a:rPr lang="en-US" sz="2400" dirty="0" smtClean="0"/>
              <a:t>(using TITAN)</a:t>
            </a:r>
            <a:endParaRPr lang="en-US" sz="2400" dirty="0"/>
          </a:p>
        </p:txBody>
      </p:sp>
      <p:sp>
        <p:nvSpPr>
          <p:cNvPr id="10" name="TextBox 9"/>
          <p:cNvSpPr txBox="1"/>
          <p:nvPr/>
        </p:nvSpPr>
        <p:spPr>
          <a:xfrm>
            <a:off x="3352800" y="1143000"/>
            <a:ext cx="1166160" cy="369332"/>
          </a:xfrm>
          <a:prstGeom prst="rect">
            <a:avLst/>
          </a:prstGeom>
          <a:noFill/>
        </p:spPr>
        <p:txBody>
          <a:bodyPr wrap="square" rtlCol="1">
            <a:spAutoFit/>
          </a:bodyPr>
          <a:lstStyle/>
          <a:p>
            <a:pPr algn="l" rtl="0"/>
            <a:r>
              <a:rPr lang="en-US" dirty="0" smtClean="0"/>
              <a:t>NGC 3783</a:t>
            </a:r>
            <a:endParaRPr lang="he-IL" dirty="0"/>
          </a:p>
        </p:txBody>
      </p:sp>
      <p:sp>
        <p:nvSpPr>
          <p:cNvPr id="11" name="Reference"/>
          <p:cNvSpPr txBox="1"/>
          <p:nvPr/>
        </p:nvSpPr>
        <p:spPr>
          <a:xfrm>
            <a:off x="3276600" y="5833646"/>
            <a:ext cx="1905000" cy="338554"/>
          </a:xfrm>
          <a:prstGeom prst="rect">
            <a:avLst/>
          </a:prstGeom>
          <a:noFill/>
        </p:spPr>
        <p:txBody>
          <a:bodyPr wrap="square" rtlCol="1">
            <a:spAutoFit/>
          </a:bodyPr>
          <a:lstStyle/>
          <a:p>
            <a:pPr marL="514350" lvl="0" indent="-514350" algn="ctr">
              <a:spcBef>
                <a:spcPct val="20000"/>
              </a:spcBef>
              <a:defRPr/>
            </a:pPr>
            <a:r>
              <a:rPr lang="en-US" sz="1600" dirty="0" err="1" smtClean="0"/>
              <a:t>Goosmann</a:t>
            </a:r>
            <a:r>
              <a:rPr lang="en-US" sz="1600" dirty="0" smtClean="0"/>
              <a:t>+ in prep.</a:t>
            </a:r>
            <a:endParaRPr lang="en-US" sz="1600" baseline="-25000"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7994" y="4862144"/>
            <a:ext cx="285790" cy="161948"/>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7600" y="5040189"/>
            <a:ext cx="285790" cy="181000"/>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3879" y="5334000"/>
            <a:ext cx="362001" cy="181000"/>
          </a:xfrm>
          <a:prstGeom prst="rect">
            <a:avLst/>
          </a:prstGeom>
        </p:spPr>
      </p:pic>
      <p:sp>
        <p:nvSpPr>
          <p:cNvPr id="15" name="TextBox 14"/>
          <p:cNvSpPr txBox="1"/>
          <p:nvPr/>
        </p:nvSpPr>
        <p:spPr>
          <a:xfrm>
            <a:off x="3810000" y="4724400"/>
            <a:ext cx="2362200" cy="369332"/>
          </a:xfrm>
          <a:prstGeom prst="rect">
            <a:avLst/>
          </a:prstGeom>
          <a:noFill/>
        </p:spPr>
        <p:txBody>
          <a:bodyPr wrap="square" rtlCol="0">
            <a:spAutoFit/>
          </a:bodyPr>
          <a:lstStyle/>
          <a:p>
            <a:r>
              <a:rPr lang="en-US" dirty="0"/>
              <a:t>c</a:t>
            </a:r>
            <a:r>
              <a:rPr lang="en-US" dirty="0" smtClean="0"/>
              <a:t>old RPC solution</a:t>
            </a:r>
            <a:endParaRPr lang="en-US" dirty="0"/>
          </a:p>
        </p:txBody>
      </p:sp>
      <p:sp>
        <p:nvSpPr>
          <p:cNvPr id="16" name="TextBox 15"/>
          <p:cNvSpPr txBox="1"/>
          <p:nvPr/>
        </p:nvSpPr>
        <p:spPr>
          <a:xfrm>
            <a:off x="3810000" y="4953000"/>
            <a:ext cx="1981200" cy="369332"/>
          </a:xfrm>
          <a:prstGeom prst="rect">
            <a:avLst/>
          </a:prstGeom>
          <a:noFill/>
        </p:spPr>
        <p:txBody>
          <a:bodyPr wrap="square" rtlCol="0">
            <a:spAutoFit/>
          </a:bodyPr>
          <a:lstStyle/>
          <a:p>
            <a:r>
              <a:rPr lang="en-US" dirty="0" smtClean="0"/>
              <a:t>hot RPC solution</a:t>
            </a:r>
            <a:endParaRPr lang="en-US" dirty="0"/>
          </a:p>
        </p:txBody>
      </p:sp>
      <p:sp>
        <p:nvSpPr>
          <p:cNvPr id="17" name="TextBox 16"/>
          <p:cNvSpPr txBox="1"/>
          <p:nvPr/>
        </p:nvSpPr>
        <p:spPr>
          <a:xfrm>
            <a:off x="3810000" y="5210852"/>
            <a:ext cx="1524000" cy="369332"/>
          </a:xfrm>
          <a:prstGeom prst="rect">
            <a:avLst/>
          </a:prstGeom>
          <a:noFill/>
        </p:spPr>
        <p:txBody>
          <a:bodyPr wrap="square" rtlCol="0">
            <a:spAutoFit/>
          </a:bodyPr>
          <a:lstStyle/>
          <a:p>
            <a:r>
              <a:rPr lang="en-US" dirty="0" smtClean="0"/>
              <a:t>data</a:t>
            </a:r>
            <a:endParaRPr lang="en-US" dirty="0"/>
          </a:p>
        </p:txBody>
      </p:sp>
      <p:sp>
        <p:nvSpPr>
          <p:cNvPr id="18" name="Title 1"/>
          <p:cNvSpPr>
            <a:spLocks noGrp="1"/>
          </p:cNvSpPr>
          <p:nvPr>
            <p:ph type="title"/>
          </p:nvPr>
        </p:nvSpPr>
        <p:spPr>
          <a:xfrm>
            <a:off x="457200" y="-24"/>
            <a:ext cx="8229600" cy="838224"/>
          </a:xfrm>
        </p:spPr>
        <p:txBody>
          <a:bodyPr>
            <a:noAutofit/>
          </a:bodyPr>
          <a:lstStyle/>
          <a:p>
            <a:r>
              <a:rPr lang="en-US" sz="3200" u="sng" dirty="0"/>
              <a:t>RPC: Comparison with Observations</a:t>
            </a:r>
            <a:endParaRPr lang="he-IL" sz="3200" u="sng" dirty="0"/>
          </a:p>
        </p:txBody>
      </p:sp>
    </p:spTree>
    <p:extLst>
      <p:ext uri="{BB962C8B-B14F-4D97-AF65-F5344CB8AC3E}">
        <p14:creationId xmlns:p14="http://schemas.microsoft.com/office/powerpoint/2010/main" val="730952596"/>
      </p:ext>
    </p:extLst>
  </p:cSld>
  <p:clrMapOvr>
    <a:masterClrMapping/>
  </p:clrMapOvr>
  <mc:AlternateContent xmlns:mc="http://schemas.openxmlformats.org/markup-compatibility/2006" xmlns:p14="http://schemas.microsoft.com/office/powerpoint/2010/main">
    <mc:Choice Requires="p14">
      <p:transition spd="slow" p14:dur="2000" advTm="52887"/>
    </mc:Choice>
    <mc:Fallback xmlns="">
      <p:transition spd="slow" advTm="52887"/>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8972" y="1923746"/>
            <a:ext cx="6246428" cy="3574071"/>
          </a:xfrm>
        </p:spPr>
      </p:pic>
      <p:sp>
        <p:nvSpPr>
          <p:cNvPr id="4" name="Date Placeholder 3"/>
          <p:cNvSpPr>
            <a:spLocks noGrp="1"/>
          </p:cNvSpPr>
          <p:nvPr>
            <p:ph type="dt" sz="half" idx="10"/>
          </p:nvPr>
        </p:nvSpPr>
        <p:spPr/>
        <p:txBody>
          <a:bodyPr/>
          <a:lstStyle/>
          <a:p>
            <a:r>
              <a:rPr lang="de-DE" smtClean="0"/>
              <a:t>Jonathan Stern, MPIA</a:t>
            </a:r>
            <a:endParaRPr lang="en-US"/>
          </a:p>
        </p:txBody>
      </p:sp>
      <p:sp>
        <p:nvSpPr>
          <p:cNvPr id="5" name="Footer Placeholder 4"/>
          <p:cNvSpPr>
            <a:spLocks noGrp="1"/>
          </p:cNvSpPr>
          <p:nvPr>
            <p:ph type="ftr" sz="quarter" idx="11"/>
          </p:nvPr>
        </p:nvSpPr>
        <p:spPr/>
        <p:txBody>
          <a:bodyPr/>
          <a:lstStyle/>
          <a:p>
            <a:r>
              <a:rPr lang="en-US" dirty="0"/>
              <a:t>4. Possible solution</a:t>
            </a:r>
          </a:p>
        </p:txBody>
      </p:sp>
      <p:sp>
        <p:nvSpPr>
          <p:cNvPr id="6" name="Slide Number Placeholder 5"/>
          <p:cNvSpPr>
            <a:spLocks noGrp="1"/>
          </p:cNvSpPr>
          <p:nvPr>
            <p:ph type="sldNum" sz="quarter" idx="12"/>
          </p:nvPr>
        </p:nvSpPr>
        <p:spPr/>
        <p:txBody>
          <a:bodyPr/>
          <a:lstStyle/>
          <a:p>
            <a:fld id="{6A89B9C6-FAC9-4191-A936-FB59B15A07B7}" type="slidenum">
              <a:rPr lang="en-US" smtClean="0"/>
              <a:t>25</a:t>
            </a:fld>
            <a:endParaRPr lang="en-US"/>
          </a:p>
        </p:txBody>
      </p:sp>
      <mc:AlternateContent xmlns:mc="http://schemas.openxmlformats.org/markup-compatibility/2006" xmlns:a14="http://schemas.microsoft.com/office/drawing/2010/main">
        <mc:Choice Requires="a14">
          <p:sp>
            <p:nvSpPr>
              <p:cNvPr id="9" name="TextBox 8"/>
              <p:cNvSpPr txBox="1"/>
              <p:nvPr/>
            </p:nvSpPr>
            <p:spPr>
              <a:xfrm>
                <a:off x="228600" y="1981200"/>
                <a:ext cx="2362200" cy="1874167"/>
              </a:xfrm>
              <a:prstGeom prst="rect">
                <a:avLst/>
              </a:prstGeom>
              <a:noFill/>
            </p:spPr>
            <p:txBody>
              <a:bodyPr wrap="square" rtlCol="0">
                <a:spAutoFit/>
              </a:bodyPr>
              <a:lstStyle/>
              <a:p>
                <a:r>
                  <a:rPr lang="en-US" sz="2400" dirty="0" smtClean="0">
                    <a:latin typeface="Calibri" pitchFamily="34" charset="0"/>
                  </a:rPr>
                  <a:t>RPC predicts</a:t>
                </a:r>
              </a:p>
              <a:p>
                <a:pPr/>
                <a14:m>
                  <m:oMathPara xmlns:m="http://schemas.openxmlformats.org/officeDocument/2006/math">
                    <m:oMathParaPr>
                      <m:jc m:val="centerGroup"/>
                    </m:oMathParaPr>
                    <m:oMath xmlns:m="http://schemas.openxmlformats.org/officeDocument/2006/math">
                      <m:f>
                        <m:fPr>
                          <m:ctrlPr>
                            <a:rPr lang="en-US" sz="2400" i="1">
                              <a:latin typeface="Cambria Math"/>
                            </a:rPr>
                          </m:ctrlPr>
                        </m:fPr>
                        <m:num>
                          <m:r>
                            <m:rPr>
                              <m:sty m:val="p"/>
                            </m:rPr>
                            <a:rPr lang="en-US" sz="2400">
                              <a:latin typeface="Cambria Math"/>
                            </a:rPr>
                            <m:t>d</m:t>
                          </m:r>
                          <m:r>
                            <a:rPr lang="en-US" sz="2400" i="1">
                              <a:latin typeface="Cambria Math"/>
                            </a:rPr>
                            <m:t>𝐿</m:t>
                          </m:r>
                        </m:num>
                        <m:den>
                          <m:r>
                            <m:rPr>
                              <m:sty m:val="p"/>
                            </m:rPr>
                            <a:rPr lang="en-US" sz="2400">
                              <a:latin typeface="Cambria Math"/>
                            </a:rPr>
                            <m:t>d</m:t>
                          </m:r>
                          <m:func>
                            <m:funcPr>
                              <m:ctrlPr>
                                <a:rPr lang="en-US" sz="2400" i="1">
                                  <a:latin typeface="Cambria Math"/>
                                </a:rPr>
                              </m:ctrlPr>
                            </m:funcPr>
                            <m:fName>
                              <m:r>
                                <m:rPr>
                                  <m:sty m:val="p"/>
                                </m:rPr>
                                <a:rPr lang="en-US" sz="2400">
                                  <a:latin typeface="Cambria Math"/>
                                </a:rPr>
                                <m:t>log</m:t>
                              </m:r>
                            </m:fName>
                            <m:e>
                              <m:r>
                                <a:rPr lang="en-US" sz="2400" i="1">
                                  <a:latin typeface="Cambria Math"/>
                                </a:rPr>
                                <m:t>𝒰</m:t>
                              </m:r>
                            </m:e>
                          </m:func>
                        </m:den>
                      </m:f>
                      <m:r>
                        <a:rPr lang="en-US" sz="2400" i="1">
                          <a:latin typeface="Cambria Math"/>
                        </a:rPr>
                        <m:t>∝</m:t>
                      </m:r>
                      <m:sSup>
                        <m:sSupPr>
                          <m:ctrlPr>
                            <a:rPr lang="en-US" sz="2800" i="1">
                              <a:latin typeface="Cambria Math"/>
                              <a:ea typeface="Cambria Math"/>
                            </a:rPr>
                          </m:ctrlPr>
                        </m:sSupPr>
                        <m:e>
                          <m:r>
                            <a:rPr lang="en-US" sz="2800" i="1">
                              <a:latin typeface="Cambria Math"/>
                              <a:ea typeface="Cambria Math"/>
                            </a:rPr>
                            <m:t>𝒰</m:t>
                          </m:r>
                        </m:e>
                        <m:sup>
                          <m:r>
                            <a:rPr lang="en-US" sz="2800" i="1">
                              <a:latin typeface="Cambria Math"/>
                              <a:ea typeface="Cambria Math"/>
                            </a:rPr>
                            <m:t>−</m:t>
                          </m:r>
                          <m:r>
                            <a:rPr lang="en-US" sz="2800" i="1">
                              <a:latin typeface="Cambria Math"/>
                              <a:ea typeface="Cambria Math"/>
                            </a:rPr>
                            <m:t>0</m:t>
                          </m:r>
                          <m:r>
                            <a:rPr lang="en-US" sz="2800" i="1">
                              <a:latin typeface="Cambria Math"/>
                              <a:ea typeface="Cambria Math"/>
                            </a:rPr>
                            <m:t>.</m:t>
                          </m:r>
                          <m:r>
                            <a:rPr lang="en-US" sz="2800" i="1">
                              <a:latin typeface="Cambria Math"/>
                              <a:ea typeface="Cambria Math"/>
                            </a:rPr>
                            <m:t>9</m:t>
                          </m:r>
                        </m:sup>
                      </m:sSup>
                    </m:oMath>
                  </m:oMathPara>
                </a14:m>
                <a:endParaRPr lang="en-US" sz="2400" dirty="0" smtClean="0"/>
              </a:p>
              <a:p>
                <a:endParaRPr lang="en-US" sz="1400" dirty="0" smtClean="0"/>
              </a:p>
              <a:p>
                <a:r>
                  <a:rPr lang="en-US" sz="2400" dirty="0" smtClean="0"/>
                  <a:t>as observed!</a:t>
                </a:r>
                <a:endParaRPr lang="en-US" sz="2400" dirty="0"/>
              </a:p>
            </p:txBody>
          </p:sp>
        </mc:Choice>
        <mc:Fallback xmlns="">
          <p:sp>
            <p:nvSpPr>
              <p:cNvPr id="9" name="TextBox 8"/>
              <p:cNvSpPr txBox="1">
                <a:spLocks noRot="1" noChangeAspect="1" noMove="1" noResize="1" noEditPoints="1" noAdjustHandles="1" noChangeArrowheads="1" noChangeShapeType="1" noTextEdit="1"/>
              </p:cNvSpPr>
              <p:nvPr/>
            </p:nvSpPr>
            <p:spPr>
              <a:xfrm>
                <a:off x="228600" y="1981200"/>
                <a:ext cx="2362200" cy="1874167"/>
              </a:xfrm>
              <a:prstGeom prst="rect">
                <a:avLst/>
              </a:prstGeom>
              <a:blipFill rotWithShape="1">
                <a:blip r:embed="rId3"/>
                <a:stretch>
                  <a:fillRect l="-4134" t="-2606" b="-3257"/>
                </a:stretch>
              </a:blipFill>
            </p:spPr>
            <p:txBody>
              <a:bodyPr/>
              <a:lstStyle/>
              <a:p>
                <a:r>
                  <a:rPr lang="en-US">
                    <a:noFill/>
                  </a:rPr>
                  <a:t> </a:t>
                </a:r>
              </a:p>
            </p:txBody>
          </p:sp>
        </mc:Fallback>
      </mc:AlternateContent>
      <p:sp>
        <p:nvSpPr>
          <p:cNvPr id="10" name="TextBox 9"/>
          <p:cNvSpPr txBox="1"/>
          <p:nvPr/>
        </p:nvSpPr>
        <p:spPr>
          <a:xfrm>
            <a:off x="3329640" y="1383268"/>
            <a:ext cx="1166160" cy="369332"/>
          </a:xfrm>
          <a:prstGeom prst="rect">
            <a:avLst/>
          </a:prstGeom>
          <a:noFill/>
        </p:spPr>
        <p:txBody>
          <a:bodyPr wrap="square" rtlCol="1">
            <a:spAutoFit/>
          </a:bodyPr>
          <a:lstStyle/>
          <a:p>
            <a:pPr algn="l" rtl="0"/>
            <a:r>
              <a:rPr lang="en-US" dirty="0" smtClean="0"/>
              <a:t>NGC 1068</a:t>
            </a:r>
            <a:endParaRPr lang="he-IL" dirty="0"/>
          </a:p>
        </p:txBody>
      </p:sp>
      <p:sp>
        <p:nvSpPr>
          <p:cNvPr id="11" name="Reference"/>
          <p:cNvSpPr txBox="1"/>
          <p:nvPr/>
        </p:nvSpPr>
        <p:spPr>
          <a:xfrm>
            <a:off x="2895600" y="5486400"/>
            <a:ext cx="1905000" cy="338554"/>
          </a:xfrm>
          <a:prstGeom prst="rect">
            <a:avLst/>
          </a:prstGeom>
          <a:noFill/>
        </p:spPr>
        <p:txBody>
          <a:bodyPr wrap="square" rtlCol="1">
            <a:spAutoFit/>
          </a:bodyPr>
          <a:lstStyle/>
          <a:p>
            <a:pPr marL="514350" lvl="0" indent="-514350" algn="ctr">
              <a:spcBef>
                <a:spcPct val="20000"/>
              </a:spcBef>
              <a:defRPr/>
            </a:pPr>
            <a:r>
              <a:rPr lang="en-US" sz="1600" dirty="0" smtClean="0"/>
              <a:t>Ogle et al. (2003)</a:t>
            </a:r>
            <a:endParaRPr lang="en-US" sz="1600" baseline="-25000" dirty="0"/>
          </a:p>
        </p:txBody>
      </p:sp>
      <p:sp>
        <p:nvSpPr>
          <p:cNvPr id="18" name="Title 1"/>
          <p:cNvSpPr>
            <a:spLocks noGrp="1"/>
          </p:cNvSpPr>
          <p:nvPr>
            <p:ph type="title"/>
          </p:nvPr>
        </p:nvSpPr>
        <p:spPr>
          <a:xfrm>
            <a:off x="457200" y="-24"/>
            <a:ext cx="8229600" cy="838224"/>
          </a:xfrm>
        </p:spPr>
        <p:txBody>
          <a:bodyPr>
            <a:noAutofit/>
          </a:bodyPr>
          <a:lstStyle/>
          <a:p>
            <a:r>
              <a:rPr lang="en-US" sz="3200" u="sng" dirty="0"/>
              <a:t>RPC: Comparison with Observations</a:t>
            </a:r>
            <a:endParaRPr lang="he-IL" sz="3200" u="sng" dirty="0"/>
          </a:p>
        </p:txBody>
      </p:sp>
      <mc:AlternateContent xmlns:mc="http://schemas.openxmlformats.org/markup-compatibility/2006" xmlns:a14="http://schemas.microsoft.com/office/drawing/2010/main">
        <mc:Choice Requires="a14">
          <p:sp>
            <p:nvSpPr>
              <p:cNvPr id="19" name="TextBox 18"/>
              <p:cNvSpPr txBox="1"/>
              <p:nvPr/>
            </p:nvSpPr>
            <p:spPr>
              <a:xfrm>
                <a:off x="2971800" y="3048000"/>
                <a:ext cx="2362200" cy="6669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a:rPr>
                          </m:ctrlPr>
                        </m:fPr>
                        <m:num>
                          <m:r>
                            <m:rPr>
                              <m:sty m:val="p"/>
                            </m:rPr>
                            <a:rPr lang="en-US">
                              <a:latin typeface="Cambria Math"/>
                            </a:rPr>
                            <m:t>d</m:t>
                          </m:r>
                          <m:r>
                            <a:rPr lang="en-US" i="1">
                              <a:latin typeface="Cambria Math"/>
                            </a:rPr>
                            <m:t>𝐿</m:t>
                          </m:r>
                        </m:num>
                        <m:den>
                          <m:r>
                            <m:rPr>
                              <m:sty m:val="p"/>
                            </m:rPr>
                            <a:rPr lang="en-US">
                              <a:latin typeface="Cambria Math"/>
                            </a:rPr>
                            <m:t>d</m:t>
                          </m:r>
                          <m:func>
                            <m:funcPr>
                              <m:ctrlPr>
                                <a:rPr lang="en-US" i="1">
                                  <a:latin typeface="Cambria Math"/>
                                </a:rPr>
                              </m:ctrlPr>
                            </m:funcPr>
                            <m:fName>
                              <m:r>
                                <m:rPr>
                                  <m:sty m:val="p"/>
                                </m:rPr>
                                <a:rPr lang="en-US">
                                  <a:latin typeface="Cambria Math"/>
                                </a:rPr>
                                <m:t>log</m:t>
                              </m:r>
                            </m:fName>
                            <m:e>
                              <m:r>
                                <a:rPr lang="en-US" i="1">
                                  <a:latin typeface="Cambria Math"/>
                                </a:rPr>
                                <m:t>𝒰</m:t>
                              </m:r>
                            </m:e>
                          </m:func>
                        </m:den>
                      </m:f>
                      <m:r>
                        <a:rPr lang="en-US" i="1">
                          <a:latin typeface="Cambria Math"/>
                        </a:rPr>
                        <m:t>∝</m:t>
                      </m:r>
                      <m:sSup>
                        <m:sSupPr>
                          <m:ctrlPr>
                            <a:rPr lang="en-US" sz="2000" i="1">
                              <a:latin typeface="Cambria Math"/>
                              <a:ea typeface="Cambria Math"/>
                            </a:rPr>
                          </m:ctrlPr>
                        </m:sSupPr>
                        <m:e>
                          <m:r>
                            <a:rPr lang="en-US" sz="2000" i="1">
                              <a:latin typeface="Cambria Math"/>
                              <a:ea typeface="Cambria Math"/>
                            </a:rPr>
                            <m:t>𝒰</m:t>
                          </m:r>
                        </m:e>
                        <m:sup>
                          <m:r>
                            <a:rPr lang="en-US" sz="2000" i="1">
                              <a:latin typeface="Cambria Math"/>
                              <a:ea typeface="Cambria Math"/>
                            </a:rPr>
                            <m:t>−</m:t>
                          </m:r>
                          <m:r>
                            <a:rPr lang="en-US" sz="2000" b="0" i="1" smtClean="0">
                              <a:latin typeface="Cambria Math"/>
                              <a:ea typeface="Cambria Math"/>
                            </a:rPr>
                            <m:t>1</m:t>
                          </m:r>
                        </m:sup>
                      </m:sSup>
                    </m:oMath>
                  </m:oMathPara>
                </a14:m>
                <a:endParaRPr lang="en-US" dirty="0" smtClean="0"/>
              </a:p>
            </p:txBody>
          </p:sp>
        </mc:Choice>
        <mc:Fallback xmlns="">
          <p:sp>
            <p:nvSpPr>
              <p:cNvPr id="19" name="TextBox 18"/>
              <p:cNvSpPr txBox="1">
                <a:spLocks noRot="1" noChangeAspect="1" noMove="1" noResize="1" noEditPoints="1" noAdjustHandles="1" noChangeArrowheads="1" noChangeShapeType="1" noTextEdit="1"/>
              </p:cNvSpPr>
              <p:nvPr/>
            </p:nvSpPr>
            <p:spPr>
              <a:xfrm>
                <a:off x="2971800" y="3048000"/>
                <a:ext cx="2362200" cy="666914"/>
              </a:xfrm>
              <a:prstGeom prst="rect">
                <a:avLst/>
              </a:prstGeom>
              <a:blipFill rotWithShape="1">
                <a:blip r:embed="rId4"/>
                <a:stretch>
                  <a:fillRect/>
                </a:stretch>
              </a:blipFill>
            </p:spPr>
            <p:txBody>
              <a:bodyPr/>
              <a:lstStyle/>
              <a:p>
                <a:r>
                  <a:rPr lang="en-US">
                    <a:noFill/>
                  </a:rPr>
                  <a:t> </a:t>
                </a:r>
              </a:p>
            </p:txBody>
          </p:sp>
        </mc:Fallback>
      </mc:AlternateContent>
      <p:cxnSp>
        <p:nvCxnSpPr>
          <p:cNvPr id="3" name="Straight Arrow Connector 2"/>
          <p:cNvCxnSpPr/>
          <p:nvPr/>
        </p:nvCxnSpPr>
        <p:spPr>
          <a:xfrm flipV="1">
            <a:off x="4114800" y="2895600"/>
            <a:ext cx="304800"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5329485"/>
      </p:ext>
    </p:extLst>
  </p:cSld>
  <p:clrMapOvr>
    <a:masterClrMapping/>
  </p:clrMapOvr>
  <mc:AlternateContent xmlns:mc="http://schemas.openxmlformats.org/markup-compatibility/2006" xmlns:p14="http://schemas.microsoft.com/office/powerpoint/2010/main">
    <mc:Choice Requires="p14">
      <p:transition spd="slow" p14:dur="2000" advTm="52887"/>
    </mc:Choice>
    <mc:Fallback xmlns="">
      <p:transition spd="slow" advTm="52887"/>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383280" y="1188720"/>
            <a:ext cx="5093554" cy="4187228"/>
          </a:xfrm>
        </p:spPr>
      </p:pic>
      <p:pic>
        <p:nvPicPr>
          <p:cNvPr id="29" name="Content Placeholder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3280" y="1188720"/>
            <a:ext cx="5093554" cy="4187227"/>
          </a:xfrm>
          <a:prstGeom prst="rect">
            <a:avLst/>
          </a:prstGeom>
        </p:spPr>
      </p:pic>
      <p:sp>
        <p:nvSpPr>
          <p:cNvPr id="4" name="Date Placeholder 3"/>
          <p:cNvSpPr>
            <a:spLocks noGrp="1"/>
          </p:cNvSpPr>
          <p:nvPr>
            <p:ph type="dt" sz="half" idx="10"/>
          </p:nvPr>
        </p:nvSpPr>
        <p:spPr/>
        <p:txBody>
          <a:bodyPr/>
          <a:lstStyle/>
          <a:p>
            <a:r>
              <a:rPr lang="de-DE" smtClean="0"/>
              <a:t>Jonathan Stern, MPIA</a:t>
            </a:r>
            <a:endParaRPr lang="en-US"/>
          </a:p>
        </p:txBody>
      </p:sp>
      <p:sp>
        <p:nvSpPr>
          <p:cNvPr id="5" name="Footer Placeholder 4"/>
          <p:cNvSpPr>
            <a:spLocks noGrp="1"/>
          </p:cNvSpPr>
          <p:nvPr>
            <p:ph type="ftr" sz="quarter" idx="11"/>
          </p:nvPr>
        </p:nvSpPr>
        <p:spPr/>
        <p:txBody>
          <a:bodyPr/>
          <a:lstStyle/>
          <a:p>
            <a:r>
              <a:rPr lang="en-US" dirty="0" smtClean="0"/>
              <a:t>5. Implications</a:t>
            </a:r>
            <a:endParaRPr lang="en-US" dirty="0"/>
          </a:p>
        </p:txBody>
      </p:sp>
      <p:sp>
        <p:nvSpPr>
          <p:cNvPr id="6" name="Slide Number Placeholder 5"/>
          <p:cNvSpPr>
            <a:spLocks noGrp="1"/>
          </p:cNvSpPr>
          <p:nvPr>
            <p:ph type="sldNum" sz="quarter" idx="12"/>
          </p:nvPr>
        </p:nvSpPr>
        <p:spPr/>
        <p:txBody>
          <a:bodyPr/>
          <a:lstStyle/>
          <a:p>
            <a:fld id="{6A89B9C6-FAC9-4191-A936-FB59B15A07B7}" type="slidenum">
              <a:rPr lang="en-US" smtClean="0"/>
              <a:t>26</a:t>
            </a:fld>
            <a:endParaRPr lang="en-US"/>
          </a:p>
        </p:txBody>
      </p:sp>
      <p:sp>
        <p:nvSpPr>
          <p:cNvPr id="7" name="Title 1"/>
          <p:cNvSpPr>
            <a:spLocks noGrp="1"/>
          </p:cNvSpPr>
          <p:nvPr>
            <p:ph type="title"/>
          </p:nvPr>
        </p:nvSpPr>
        <p:spPr>
          <a:xfrm>
            <a:off x="457200" y="-76200"/>
            <a:ext cx="8229600" cy="1143000"/>
          </a:xfrm>
        </p:spPr>
        <p:txBody>
          <a:bodyPr>
            <a:normAutofit/>
          </a:bodyPr>
          <a:lstStyle/>
          <a:p>
            <a:r>
              <a:rPr lang="en-US" sz="4000" u="sng" dirty="0" smtClean="0"/>
              <a:t>RPC Implications: Quasar Feedback</a:t>
            </a:r>
            <a:endParaRPr lang="en-US" sz="4000" u="sng" dirty="0"/>
          </a:p>
        </p:txBody>
      </p:sp>
      <p:cxnSp>
        <p:nvCxnSpPr>
          <p:cNvPr id="10" name="Straight Arrow Connector 9"/>
          <p:cNvCxnSpPr/>
          <p:nvPr/>
        </p:nvCxnSpPr>
        <p:spPr>
          <a:xfrm>
            <a:off x="7980484" y="4876800"/>
            <a:ext cx="838200"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010400" y="1905000"/>
            <a:ext cx="1295400" cy="369332"/>
          </a:xfrm>
          <a:prstGeom prst="rect">
            <a:avLst/>
          </a:prstGeom>
          <a:noFill/>
        </p:spPr>
        <p:txBody>
          <a:bodyPr wrap="square" rtlCol="0">
            <a:spAutoFit/>
          </a:bodyPr>
          <a:lstStyle/>
          <a:p>
            <a:r>
              <a:rPr lang="en-US" dirty="0" smtClean="0"/>
              <a:t>[OIII]/H</a:t>
            </a:r>
            <a:r>
              <a:rPr lang="el-GR" dirty="0" smtClean="0"/>
              <a:t>β</a:t>
            </a:r>
            <a:endParaRPr lang="en-US" dirty="0"/>
          </a:p>
        </p:txBody>
      </p:sp>
      <p:grpSp>
        <p:nvGrpSpPr>
          <p:cNvPr id="56" name="Group 55"/>
          <p:cNvGrpSpPr/>
          <p:nvPr/>
        </p:nvGrpSpPr>
        <p:grpSpPr>
          <a:xfrm>
            <a:off x="553916" y="1143000"/>
            <a:ext cx="3789484" cy="1937292"/>
            <a:chOff x="401516" y="1365647"/>
            <a:chExt cx="3789484" cy="1937292"/>
          </a:xfrm>
        </p:grpSpPr>
        <mc:AlternateContent xmlns:mc="http://schemas.openxmlformats.org/markup-compatibility/2006" xmlns:a14="http://schemas.microsoft.com/office/drawing/2010/main">
          <mc:Choice Requires="a14">
            <p:sp>
              <p:nvSpPr>
                <p:cNvPr id="9" name="TextBox 8"/>
                <p:cNvSpPr txBox="1"/>
                <p:nvPr/>
              </p:nvSpPr>
              <p:spPr>
                <a:xfrm>
                  <a:off x="401516" y="1365647"/>
                  <a:ext cx="3560884" cy="615553"/>
                </a:xfrm>
                <a:prstGeom prst="rect">
                  <a:avLst/>
                </a:prstGeom>
                <a:noFill/>
              </p:spPr>
              <p:txBody>
                <a:bodyPr wrap="square" rtlCol="0">
                  <a:spAutoFit/>
                </a:bodyPr>
                <a:lstStyle/>
                <a:p>
                  <a:pPr algn="ctr"/>
                  <a:r>
                    <a:rPr lang="en-US" dirty="0" smtClean="0"/>
                    <a:t>1</a:t>
                  </a:r>
                  <a14:m>
                    <m:oMath xmlns:m="http://schemas.openxmlformats.org/officeDocument/2006/math">
                      <m:r>
                        <a:rPr lang="en-US" b="0" i="0" smtClean="0">
                          <a:latin typeface="Cambria Math"/>
                        </a:rPr>
                        <m:t>1</m:t>
                      </m:r>
                      <m:r>
                        <a:rPr lang="en-US" b="0" i="0" smtClean="0">
                          <a:latin typeface="Cambria Math"/>
                        </a:rPr>
                        <m:t> </m:t>
                      </m:r>
                      <m:r>
                        <a:rPr lang="en-US" i="1">
                          <a:latin typeface="Cambria Math"/>
                        </a:rPr>
                        <m:t>𝑧</m:t>
                      </m:r>
                      <m:r>
                        <a:rPr lang="en-US" i="1">
                          <a:latin typeface="Cambria Math"/>
                        </a:rPr>
                        <m:t>~</m:t>
                      </m:r>
                      <m:r>
                        <a:rPr lang="en-US" i="1">
                          <a:latin typeface="Cambria Math"/>
                        </a:rPr>
                        <m:t>0</m:t>
                      </m:r>
                      <m:r>
                        <a:rPr lang="en-US" i="1">
                          <a:latin typeface="Cambria Math"/>
                        </a:rPr>
                        <m:t>.</m:t>
                      </m:r>
                      <m:r>
                        <a:rPr lang="en-US" i="1">
                          <a:latin typeface="Cambria Math"/>
                        </a:rPr>
                        <m:t>5</m:t>
                      </m:r>
                      <m:r>
                        <a:rPr lang="en-US" i="1">
                          <a:latin typeface="Cambria Math"/>
                        </a:rPr>
                        <m:t> </m:t>
                      </m:r>
                    </m:oMath>
                  </a14:m>
                  <a:r>
                    <a:rPr lang="en-US" dirty="0" smtClean="0"/>
                    <a:t>quasars </a:t>
                  </a:r>
                  <a14:m>
                    <m:oMath xmlns:m="http://schemas.openxmlformats.org/officeDocument/2006/math">
                      <m:r>
                        <a:rPr lang="en-US" b="0" i="0" smtClean="0">
                          <a:latin typeface="Cambria Math"/>
                        </a:rPr>
                        <m:t>(</m:t>
                      </m:r>
                      <m:r>
                        <a:rPr lang="en-US" b="0" i="1" smtClean="0">
                          <a:latin typeface="Cambria Math"/>
                        </a:rPr>
                        <m:t>&lt;</m:t>
                      </m:r>
                      <m:r>
                        <a:rPr lang="en-US" b="0" i="1" smtClean="0">
                          <a:latin typeface="Cambria Math"/>
                        </a:rPr>
                        <m:t>10</m:t>
                      </m:r>
                      <m:r>
                        <m:rPr>
                          <m:sty m:val="p"/>
                        </m:rPr>
                        <a:rPr lang="en-US" b="0" i="0" smtClean="0">
                          <a:latin typeface="Cambria Math"/>
                        </a:rPr>
                        <m:t>kpc</m:t>
                      </m:r>
                      <m:r>
                        <a:rPr lang="en-US" b="0" i="0" smtClean="0">
                          <a:latin typeface="Cambria Math"/>
                        </a:rPr>
                        <m:t>)</m:t>
                      </m:r>
                    </m:oMath>
                  </a14:m>
                  <a:endParaRPr lang="en-US" b="0" dirty="0" smtClean="0"/>
                </a:p>
                <a:p>
                  <a:pPr algn="ctr"/>
                  <a:r>
                    <a:rPr lang="en-US" sz="1600" dirty="0" smtClean="0"/>
                    <a:t>(Liu, </a:t>
                  </a:r>
                  <a:r>
                    <a:rPr lang="en-US" sz="1600" dirty="0" err="1" smtClean="0"/>
                    <a:t>Zakamska</a:t>
                  </a:r>
                  <a:r>
                    <a:rPr lang="en-US" sz="1600" dirty="0" smtClean="0"/>
                    <a:t>, et al. 2013)</a:t>
                  </a:r>
                  <a:endParaRPr lang="en-US" sz="1600" dirty="0"/>
                </a:p>
              </p:txBody>
            </p:sp>
          </mc:Choice>
          <mc:Fallback xmlns="">
            <p:sp>
              <p:nvSpPr>
                <p:cNvPr id="9" name="TextBox 8"/>
                <p:cNvSpPr txBox="1">
                  <a:spLocks noRot="1" noChangeAspect="1" noMove="1" noResize="1" noEditPoints="1" noAdjustHandles="1" noChangeArrowheads="1" noChangeShapeType="1" noTextEdit="1"/>
                </p:cNvSpPr>
                <p:nvPr/>
              </p:nvSpPr>
              <p:spPr>
                <a:xfrm>
                  <a:off x="401516" y="1365647"/>
                  <a:ext cx="3560884" cy="615553"/>
                </a:xfrm>
                <a:prstGeom prst="rect">
                  <a:avLst/>
                </a:prstGeom>
                <a:blipFill rotWithShape="1">
                  <a:blip r:embed="rId6"/>
                  <a:stretch>
                    <a:fillRect t="-5000" b="-12000"/>
                  </a:stretch>
                </a:blipFill>
              </p:spPr>
              <p:txBody>
                <a:bodyPr/>
                <a:lstStyle/>
                <a:p>
                  <a:r>
                    <a:rPr lang="en-US">
                      <a:noFill/>
                    </a:rPr>
                    <a:t> </a:t>
                  </a:r>
                </a:p>
              </p:txBody>
            </p:sp>
          </mc:Fallback>
        </mc:AlternateContent>
        <p:cxnSp>
          <p:nvCxnSpPr>
            <p:cNvPr id="13" name="Straight Arrow Connector 12"/>
            <p:cNvCxnSpPr/>
            <p:nvPr/>
          </p:nvCxnSpPr>
          <p:spPr>
            <a:xfrm>
              <a:off x="3200400" y="1899184"/>
              <a:ext cx="914400" cy="685663"/>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424916" y="2584847"/>
              <a:ext cx="1766084" cy="718092"/>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8001000" y="4870884"/>
            <a:ext cx="1066800" cy="369332"/>
          </a:xfrm>
          <a:prstGeom prst="rect">
            <a:avLst/>
          </a:prstGeom>
          <a:noFill/>
        </p:spPr>
        <p:txBody>
          <a:bodyPr wrap="square" rtlCol="0">
            <a:spAutoFit/>
          </a:bodyPr>
          <a:lstStyle/>
          <a:p>
            <a:r>
              <a:rPr lang="en-US" dirty="0" smtClean="0"/>
              <a:t>RPC limit</a:t>
            </a:r>
            <a:endParaRPr lang="en-US" dirty="0"/>
          </a:p>
        </p:txBody>
      </p:sp>
      <p:sp>
        <p:nvSpPr>
          <p:cNvPr id="26" name="Rectangle 25"/>
          <p:cNvSpPr/>
          <p:nvPr/>
        </p:nvSpPr>
        <p:spPr>
          <a:xfrm>
            <a:off x="3567028" y="5267980"/>
            <a:ext cx="1919372" cy="523220"/>
          </a:xfrm>
          <a:prstGeom prst="rect">
            <a:avLst/>
          </a:prstGeom>
        </p:spPr>
        <p:txBody>
          <a:bodyPr wrap="none">
            <a:spAutoFit/>
          </a:bodyPr>
          <a:lstStyle/>
          <a:p>
            <a:r>
              <a:rPr lang="en-US" sz="1400" b="1" dirty="0" smtClean="0"/>
              <a:t>Stern</a:t>
            </a:r>
            <a:r>
              <a:rPr lang="en-US" sz="1400" dirty="0" smtClean="0"/>
              <a:t>, </a:t>
            </a:r>
            <a:r>
              <a:rPr lang="en-US" sz="1400" dirty="0" err="1" smtClean="0"/>
              <a:t>Faucher-Giguère</a:t>
            </a:r>
            <a:r>
              <a:rPr lang="en-US" sz="1400" dirty="0" smtClean="0"/>
              <a:t>,</a:t>
            </a:r>
          </a:p>
          <a:p>
            <a:r>
              <a:rPr lang="en-US" sz="1400" dirty="0" err="1" smtClean="0"/>
              <a:t>Zakamska</a:t>
            </a:r>
            <a:r>
              <a:rPr lang="en-US" sz="1400" dirty="0" smtClean="0"/>
              <a:t>, in prep. </a:t>
            </a:r>
            <a:endParaRPr lang="en-US" sz="1400" dirty="0"/>
          </a:p>
        </p:txBody>
      </p:sp>
      <p:sp>
        <p:nvSpPr>
          <p:cNvPr id="27" name="TextBox 26"/>
          <p:cNvSpPr txBox="1"/>
          <p:nvPr/>
        </p:nvSpPr>
        <p:spPr>
          <a:xfrm>
            <a:off x="5943600" y="2710960"/>
            <a:ext cx="2209800" cy="369332"/>
          </a:xfrm>
          <a:prstGeom prst="rect">
            <a:avLst/>
          </a:prstGeom>
          <a:noFill/>
        </p:spPr>
        <p:txBody>
          <a:bodyPr wrap="square" rtlCol="0">
            <a:spAutoFit/>
          </a:bodyPr>
          <a:lstStyle/>
          <a:p>
            <a:r>
              <a:rPr lang="en-US" dirty="0" smtClean="0"/>
              <a:t>Soft X-ray / [OIII] </a:t>
            </a:r>
            <a:r>
              <a:rPr lang="en-US" sz="1600" dirty="0" smtClean="0"/>
              <a:t>(x10)</a:t>
            </a:r>
            <a:endParaRPr lang="en-US" dirty="0"/>
          </a:p>
        </p:txBody>
      </p:sp>
      <p:sp>
        <p:nvSpPr>
          <p:cNvPr id="47" name="TextBox 46"/>
          <p:cNvSpPr txBox="1"/>
          <p:nvPr/>
        </p:nvSpPr>
        <p:spPr>
          <a:xfrm>
            <a:off x="152400" y="5181600"/>
            <a:ext cx="3200400" cy="1200329"/>
          </a:xfrm>
          <a:prstGeom prst="rect">
            <a:avLst/>
          </a:prstGeom>
          <a:noFill/>
        </p:spPr>
        <p:txBody>
          <a:bodyPr wrap="square" rtlCol="0">
            <a:spAutoFit/>
          </a:bodyPr>
          <a:lstStyle/>
          <a:p>
            <a:pPr algn="ctr"/>
            <a:r>
              <a:rPr lang="en-US" sz="2400" b="1" i="1" dirty="0" smtClean="0"/>
              <a:t>Line ratios suggest </a:t>
            </a:r>
          </a:p>
          <a:p>
            <a:pPr algn="ctr"/>
            <a:r>
              <a:rPr lang="en-US" sz="2400" b="1" i="1" dirty="0" smtClean="0"/>
              <a:t>radiation dominates </a:t>
            </a:r>
          </a:p>
          <a:p>
            <a:pPr algn="ctr"/>
            <a:r>
              <a:rPr lang="en-US" sz="2400" b="1" i="1" dirty="0" smtClean="0"/>
              <a:t>quasar-ISM coupling</a:t>
            </a:r>
          </a:p>
        </p:txBody>
      </p:sp>
      <mc:AlternateContent xmlns:mc="http://schemas.openxmlformats.org/markup-compatibility/2006" xmlns:a14="http://schemas.microsoft.com/office/drawing/2010/main">
        <mc:Choice Requires="a14">
          <p:sp>
            <p:nvSpPr>
              <p:cNvPr id="52" name="TextBox 51"/>
              <p:cNvSpPr txBox="1"/>
              <p:nvPr/>
            </p:nvSpPr>
            <p:spPr>
              <a:xfrm>
                <a:off x="-76200" y="3962400"/>
                <a:ext cx="3429000" cy="588944"/>
              </a:xfrm>
              <a:prstGeom prst="rect">
                <a:avLst/>
              </a:prstGeom>
              <a:noFill/>
            </p:spPr>
            <p:txBody>
              <a:bodyPr wrap="square" rtlCol="0">
                <a:spAutoFit/>
              </a:bodyPr>
              <a:lstStyle/>
              <a:p>
                <a:pPr marL="342900" indent="-342900" algn="ctr">
                  <a:buFont typeface="Arial" pitchFamily="34" charset="0"/>
                  <a:buChar char="•"/>
                </a:pPr>
                <a14:m>
                  <m:oMath xmlns:m="http://schemas.openxmlformats.org/officeDocument/2006/math">
                    <m:f>
                      <m:fPr>
                        <m:ctrlPr>
                          <a:rPr lang="en-US" sz="2000" b="0" i="1" smtClean="0">
                            <a:latin typeface="Cambria Math"/>
                          </a:rPr>
                        </m:ctrlPr>
                      </m:fPr>
                      <m:num>
                        <m:d>
                          <m:dPr>
                            <m:begChr m:val="["/>
                            <m:endChr m:val="]"/>
                            <m:ctrlPr>
                              <a:rPr lang="en-US" sz="2000" b="0" i="1" smtClean="0">
                                <a:latin typeface="Cambria Math"/>
                              </a:rPr>
                            </m:ctrlPr>
                          </m:dPr>
                          <m:e>
                            <m:r>
                              <m:rPr>
                                <m:sty m:val="p"/>
                              </m:rPr>
                              <a:rPr lang="en-US" sz="2000" b="0" i="0" smtClean="0">
                                <a:latin typeface="Cambria Math"/>
                              </a:rPr>
                              <m:t>OIII</m:t>
                            </m:r>
                          </m:e>
                        </m:d>
                      </m:num>
                      <m:den>
                        <m:r>
                          <m:rPr>
                            <m:sty m:val="p"/>
                          </m:rPr>
                          <a:rPr lang="en-US" sz="2000" b="0" i="0" smtClean="0">
                            <a:latin typeface="Cambria Math"/>
                          </a:rPr>
                          <m:t>H</m:t>
                        </m:r>
                        <m:r>
                          <a:rPr lang="en-US" sz="2000" b="0" i="1" smtClean="0">
                            <a:latin typeface="Cambria Math"/>
                          </a:rPr>
                          <m:t>𝛽</m:t>
                        </m:r>
                      </m:den>
                    </m:f>
                  </m:oMath>
                </a14:m>
                <a:r>
                  <a:rPr lang="en-US" sz="2000" dirty="0" smtClean="0"/>
                  <a:t> suggests </a:t>
                </a:r>
                <a14:m>
                  <m:oMath xmlns:m="http://schemas.openxmlformats.org/officeDocument/2006/math">
                    <m:f>
                      <m:fPr>
                        <m:ctrlPr>
                          <a:rPr lang="en-US" sz="2000" b="0" i="1" smtClean="0">
                            <a:latin typeface="Cambria Math"/>
                          </a:rPr>
                        </m:ctrlPr>
                      </m:fPr>
                      <m:num>
                        <m:sSub>
                          <m:sSubPr>
                            <m:ctrlPr>
                              <a:rPr lang="en-US" sz="2000" b="0" i="1" smtClean="0">
                                <a:latin typeface="Cambria Math"/>
                              </a:rPr>
                            </m:ctrlPr>
                          </m:sSubPr>
                          <m:e>
                            <m:r>
                              <a:rPr lang="en-US" sz="2000" b="0" i="1" smtClean="0">
                                <a:latin typeface="Cambria Math"/>
                              </a:rPr>
                              <m:t>𝑃</m:t>
                            </m:r>
                          </m:e>
                          <m:sub>
                            <m:r>
                              <m:rPr>
                                <m:sty m:val="p"/>
                              </m:rPr>
                              <a:rPr lang="en-US" sz="2000" b="0" i="0" smtClean="0">
                                <a:latin typeface="Cambria Math"/>
                              </a:rPr>
                              <m:t>rad</m:t>
                            </m:r>
                          </m:sub>
                        </m:sSub>
                      </m:num>
                      <m:den>
                        <m:sSub>
                          <m:sSubPr>
                            <m:ctrlPr>
                              <a:rPr lang="en-US" sz="2000" b="0" i="1" smtClean="0">
                                <a:latin typeface="Cambria Math"/>
                              </a:rPr>
                            </m:ctrlPr>
                          </m:sSubPr>
                          <m:e>
                            <m:r>
                              <a:rPr lang="en-US" sz="2000" b="0" i="1" smtClean="0">
                                <a:latin typeface="Cambria Math"/>
                              </a:rPr>
                              <m:t>𝑃</m:t>
                            </m:r>
                          </m:e>
                          <m:sub>
                            <m:r>
                              <m:rPr>
                                <m:sty m:val="p"/>
                              </m:rPr>
                              <a:rPr lang="en-US" sz="2000" b="0" i="0" smtClean="0">
                                <a:latin typeface="Cambria Math"/>
                              </a:rPr>
                              <m:t>other</m:t>
                            </m:r>
                          </m:sub>
                        </m:sSub>
                      </m:den>
                    </m:f>
                    <m:r>
                      <a:rPr lang="en-US" sz="2000" b="0" i="1" smtClean="0">
                        <a:latin typeface="Cambria Math"/>
                      </a:rPr>
                      <m:t>&gt;</m:t>
                    </m:r>
                    <m:r>
                      <a:rPr lang="en-US" sz="2000" b="0" i="1" smtClean="0">
                        <a:latin typeface="Cambria Math"/>
                      </a:rPr>
                      <m:t>0</m:t>
                    </m:r>
                    <m:r>
                      <a:rPr lang="en-US" sz="2000" b="0" i="1" smtClean="0">
                        <a:latin typeface="Cambria Math"/>
                      </a:rPr>
                      <m:t>.</m:t>
                    </m:r>
                    <m:r>
                      <a:rPr lang="en-US" sz="2000" b="0" i="1" smtClean="0">
                        <a:latin typeface="Cambria Math"/>
                      </a:rPr>
                      <m:t>4</m:t>
                    </m:r>
                  </m:oMath>
                </a14:m>
                <a:endParaRPr lang="en-US" dirty="0"/>
              </a:p>
            </p:txBody>
          </p:sp>
        </mc:Choice>
        <mc:Fallback xmlns="">
          <p:sp>
            <p:nvSpPr>
              <p:cNvPr id="52" name="TextBox 51"/>
              <p:cNvSpPr txBox="1">
                <a:spLocks noRot="1" noChangeAspect="1" noMove="1" noResize="1" noEditPoints="1" noAdjustHandles="1" noChangeArrowheads="1" noChangeShapeType="1" noTextEdit="1"/>
              </p:cNvSpPr>
              <p:nvPr/>
            </p:nvSpPr>
            <p:spPr>
              <a:xfrm>
                <a:off x="-76200" y="3962400"/>
                <a:ext cx="3429000" cy="588944"/>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76200" y="4592656"/>
                <a:ext cx="3429000" cy="588944"/>
              </a:xfrm>
              <a:prstGeom prst="rect">
                <a:avLst/>
              </a:prstGeom>
              <a:noFill/>
            </p:spPr>
            <p:txBody>
              <a:bodyPr wrap="square" rtlCol="0">
                <a:spAutoFit/>
              </a:bodyPr>
              <a:lstStyle/>
              <a:p>
                <a:pPr marL="342900" indent="-342900" algn="ctr">
                  <a:buFont typeface="Arial" pitchFamily="34" charset="0"/>
                  <a:buChar char="•"/>
                </a:pPr>
                <a14:m>
                  <m:oMath xmlns:m="http://schemas.openxmlformats.org/officeDocument/2006/math">
                    <m:f>
                      <m:fPr>
                        <m:ctrlPr>
                          <a:rPr lang="en-US" sz="2000" b="0" i="1" smtClean="0">
                            <a:latin typeface="Cambria Math"/>
                          </a:rPr>
                        </m:ctrlPr>
                      </m:fPr>
                      <m:num>
                        <m:r>
                          <m:rPr>
                            <m:sty m:val="p"/>
                          </m:rPr>
                          <a:rPr lang="en-US" sz="2000" b="0" i="0" smtClean="0">
                            <a:latin typeface="Cambria Math"/>
                          </a:rPr>
                          <m:t>X</m:t>
                        </m:r>
                        <m:r>
                          <a:rPr lang="en-US" sz="2000" b="0" i="0" smtClean="0">
                            <a:latin typeface="Cambria Math"/>
                          </a:rPr>
                          <m:t>−</m:t>
                        </m:r>
                        <m:r>
                          <m:rPr>
                            <m:sty m:val="p"/>
                          </m:rPr>
                          <a:rPr lang="en-US" sz="2000" b="0" i="0" smtClean="0">
                            <a:latin typeface="Cambria Math"/>
                          </a:rPr>
                          <m:t>ray</m:t>
                        </m:r>
                      </m:num>
                      <m:den>
                        <m:r>
                          <a:rPr lang="en-US" sz="2000" b="0" i="0" smtClean="0">
                            <a:latin typeface="Cambria Math"/>
                          </a:rPr>
                          <m:t>[</m:t>
                        </m:r>
                        <m:r>
                          <m:rPr>
                            <m:sty m:val="p"/>
                          </m:rPr>
                          <a:rPr lang="en-US" sz="2000" b="0" i="0" smtClean="0">
                            <a:latin typeface="Cambria Math"/>
                          </a:rPr>
                          <m:t>OIII</m:t>
                        </m:r>
                        <m:r>
                          <a:rPr lang="en-US" sz="2000" b="0" i="0" smtClean="0">
                            <a:latin typeface="Cambria Math"/>
                          </a:rPr>
                          <m:t>]</m:t>
                        </m:r>
                      </m:den>
                    </m:f>
                  </m:oMath>
                </a14:m>
                <a:r>
                  <a:rPr lang="en-US" sz="2000" dirty="0" smtClean="0"/>
                  <a:t> suggests </a:t>
                </a:r>
                <a14:m>
                  <m:oMath xmlns:m="http://schemas.openxmlformats.org/officeDocument/2006/math">
                    <m:f>
                      <m:fPr>
                        <m:ctrlPr>
                          <a:rPr lang="en-US" sz="2000" b="0" i="1" smtClean="0">
                            <a:latin typeface="Cambria Math"/>
                          </a:rPr>
                        </m:ctrlPr>
                      </m:fPr>
                      <m:num>
                        <m:sSub>
                          <m:sSubPr>
                            <m:ctrlPr>
                              <a:rPr lang="en-US" sz="2000" b="0" i="1" smtClean="0">
                                <a:latin typeface="Cambria Math"/>
                              </a:rPr>
                            </m:ctrlPr>
                          </m:sSubPr>
                          <m:e>
                            <m:r>
                              <a:rPr lang="en-US" sz="2000" b="0" i="1" smtClean="0">
                                <a:latin typeface="Cambria Math"/>
                              </a:rPr>
                              <m:t>𝑃</m:t>
                            </m:r>
                          </m:e>
                          <m:sub>
                            <m:r>
                              <m:rPr>
                                <m:sty m:val="p"/>
                              </m:rPr>
                              <a:rPr lang="en-US" sz="2000" b="0" i="0" smtClean="0">
                                <a:latin typeface="Cambria Math"/>
                              </a:rPr>
                              <m:t>rad</m:t>
                            </m:r>
                          </m:sub>
                        </m:sSub>
                      </m:num>
                      <m:den>
                        <m:sSub>
                          <m:sSubPr>
                            <m:ctrlPr>
                              <a:rPr lang="en-US" sz="2000" b="0" i="1" smtClean="0">
                                <a:latin typeface="Cambria Math"/>
                              </a:rPr>
                            </m:ctrlPr>
                          </m:sSubPr>
                          <m:e>
                            <m:r>
                              <a:rPr lang="en-US" sz="2000" b="0" i="1" smtClean="0">
                                <a:latin typeface="Cambria Math"/>
                              </a:rPr>
                              <m:t>𝑃</m:t>
                            </m:r>
                          </m:e>
                          <m:sub>
                            <m:r>
                              <m:rPr>
                                <m:sty m:val="p"/>
                              </m:rPr>
                              <a:rPr lang="en-US" sz="2000" b="0" i="0" smtClean="0">
                                <a:latin typeface="Cambria Math"/>
                              </a:rPr>
                              <m:t>other</m:t>
                            </m:r>
                          </m:sub>
                        </m:sSub>
                      </m:den>
                    </m:f>
                    <m:r>
                      <a:rPr lang="en-US" sz="2000" b="0" i="1" smtClean="0">
                        <a:latin typeface="Cambria Math"/>
                      </a:rPr>
                      <m:t>&gt;</m:t>
                    </m:r>
                    <m:r>
                      <a:rPr lang="en-US" sz="2000" b="0" i="1" smtClean="0">
                        <a:latin typeface="Cambria Math"/>
                      </a:rPr>
                      <m:t>10</m:t>
                    </m:r>
                  </m:oMath>
                </a14:m>
                <a:endParaRPr lang="en-US" dirty="0"/>
              </a:p>
            </p:txBody>
          </p:sp>
        </mc:Choice>
        <mc:Fallback xmlns="">
          <p:sp>
            <p:nvSpPr>
              <p:cNvPr id="53" name="TextBox 52"/>
              <p:cNvSpPr txBox="1">
                <a:spLocks noRot="1" noChangeAspect="1" noMove="1" noResize="1" noEditPoints="1" noAdjustHandles="1" noChangeArrowheads="1" noChangeShapeType="1" noTextEdit="1"/>
              </p:cNvSpPr>
              <p:nvPr/>
            </p:nvSpPr>
            <p:spPr>
              <a:xfrm>
                <a:off x="-76200" y="4592656"/>
                <a:ext cx="3429000" cy="588944"/>
              </a:xfrm>
              <a:prstGeom prst="rect">
                <a:avLst/>
              </a:prstGeom>
              <a:blipFill rotWithShape="1">
                <a:blip r:embed="rId8"/>
                <a:stretch>
                  <a:fillRect/>
                </a:stretch>
              </a:blipFill>
            </p:spPr>
            <p:txBody>
              <a:bodyPr/>
              <a:lstStyle/>
              <a:p>
                <a:r>
                  <a:rPr lang="en-US">
                    <a:noFill/>
                  </a:rPr>
                  <a:t> </a:t>
                </a:r>
              </a:p>
            </p:txBody>
          </p:sp>
        </mc:Fallback>
      </mc:AlternateContent>
      <p:pic>
        <p:nvPicPr>
          <p:cNvPr id="62" name="Picture 6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9441" y="1865658"/>
            <a:ext cx="2067875" cy="1639542"/>
          </a:xfrm>
          <a:prstGeom prst="rect">
            <a:avLst/>
          </a:prstGeom>
        </p:spPr>
      </p:pic>
      <p:sp>
        <p:nvSpPr>
          <p:cNvPr id="69" name="TextBox 68"/>
          <p:cNvSpPr txBox="1"/>
          <p:nvPr/>
        </p:nvSpPr>
        <p:spPr>
          <a:xfrm>
            <a:off x="-838200" y="3471446"/>
            <a:ext cx="3560884" cy="307777"/>
          </a:xfrm>
          <a:prstGeom prst="rect">
            <a:avLst/>
          </a:prstGeom>
          <a:noFill/>
        </p:spPr>
        <p:txBody>
          <a:bodyPr wrap="square" rtlCol="0">
            <a:spAutoFit/>
          </a:bodyPr>
          <a:lstStyle/>
          <a:p>
            <a:pPr algn="ctr"/>
            <a:r>
              <a:rPr lang="en-US" sz="1400" dirty="0" smtClean="0"/>
              <a:t>Greene+14</a:t>
            </a:r>
            <a:endParaRPr lang="en-US" sz="1200" dirty="0"/>
          </a:p>
        </p:txBody>
      </p:sp>
      <p:sp>
        <p:nvSpPr>
          <p:cNvPr id="3" name="TextBox 2"/>
          <p:cNvSpPr txBox="1"/>
          <p:nvPr/>
        </p:nvSpPr>
        <p:spPr>
          <a:xfrm>
            <a:off x="5867400" y="5678269"/>
            <a:ext cx="2722684" cy="646331"/>
          </a:xfrm>
          <a:prstGeom prst="rect">
            <a:avLst/>
          </a:prstGeom>
          <a:noFill/>
        </p:spPr>
        <p:txBody>
          <a:bodyPr wrap="square" rtlCol="0">
            <a:spAutoFit/>
          </a:bodyPr>
          <a:lstStyle/>
          <a:p>
            <a:pPr algn="ctr"/>
            <a:r>
              <a:rPr lang="en-US" dirty="0" smtClean="0"/>
              <a:t>e.g. pressure of expanding</a:t>
            </a:r>
          </a:p>
          <a:p>
            <a:pPr algn="ctr"/>
            <a:r>
              <a:rPr lang="en-US" dirty="0" smtClean="0"/>
              <a:t>hot gas bubble</a:t>
            </a:r>
            <a:endParaRPr lang="en-US" dirty="0"/>
          </a:p>
        </p:txBody>
      </p:sp>
      <p:sp>
        <p:nvSpPr>
          <p:cNvPr id="28" name="Right Brace 27"/>
          <p:cNvSpPr/>
          <p:nvPr/>
        </p:nvSpPr>
        <p:spPr>
          <a:xfrm rot="5400000">
            <a:off x="6254866" y="4636855"/>
            <a:ext cx="332725" cy="178794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642359810"/>
      </p:ext>
    </p:extLst>
  </p:cSld>
  <p:clrMapOvr>
    <a:masterClrMapping/>
  </p:clrMapOvr>
  <mc:AlternateContent xmlns:mc="http://schemas.openxmlformats.org/markup-compatibility/2006" xmlns:p14="http://schemas.microsoft.com/office/powerpoint/2010/main">
    <mc:Choice Requires="p14">
      <p:transition spd="slow" p14:dur="2000" advTm="213060"/>
    </mc:Choice>
    <mc:Fallback xmlns="">
      <p:transition spd="slow" advTm="21306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9">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52" grpId="0"/>
      <p:bldP spid="53" grpId="0"/>
      <p:bldP spid="3" grpId="0"/>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smtClean="0"/>
              <a:t>RPC: More Implications</a:t>
            </a:r>
            <a:endParaRPr lang="en-US" u="sng" dirty="0"/>
          </a:p>
        </p:txBody>
      </p:sp>
      <p:sp>
        <p:nvSpPr>
          <p:cNvPr id="4" name="Date Placeholder 3"/>
          <p:cNvSpPr>
            <a:spLocks noGrp="1"/>
          </p:cNvSpPr>
          <p:nvPr>
            <p:ph type="dt" sz="half" idx="10"/>
          </p:nvPr>
        </p:nvSpPr>
        <p:spPr/>
        <p:txBody>
          <a:bodyPr/>
          <a:lstStyle/>
          <a:p>
            <a:r>
              <a:rPr lang="de-DE" smtClean="0"/>
              <a:t>Jonathan Stern, MPIA</a:t>
            </a:r>
            <a:endParaRPr lang="en-US"/>
          </a:p>
        </p:txBody>
      </p:sp>
      <p:sp>
        <p:nvSpPr>
          <p:cNvPr id="5" name="Footer Placeholder 4"/>
          <p:cNvSpPr>
            <a:spLocks noGrp="1"/>
          </p:cNvSpPr>
          <p:nvPr>
            <p:ph type="ftr" sz="quarter" idx="11"/>
          </p:nvPr>
        </p:nvSpPr>
        <p:spPr/>
        <p:txBody>
          <a:bodyPr/>
          <a:lstStyle/>
          <a:p>
            <a:r>
              <a:rPr lang="en-US" dirty="0"/>
              <a:t>5. Implications</a:t>
            </a:r>
          </a:p>
        </p:txBody>
      </p:sp>
      <p:sp>
        <p:nvSpPr>
          <p:cNvPr id="6" name="Slide Number Placeholder 5"/>
          <p:cNvSpPr>
            <a:spLocks noGrp="1"/>
          </p:cNvSpPr>
          <p:nvPr>
            <p:ph type="sldNum" sz="quarter" idx="12"/>
          </p:nvPr>
        </p:nvSpPr>
        <p:spPr/>
        <p:txBody>
          <a:bodyPr/>
          <a:lstStyle/>
          <a:p>
            <a:fld id="{6A89B9C6-FAC9-4191-A936-FB59B15A07B7}" type="slidenum">
              <a:rPr lang="en-US" smtClean="0"/>
              <a:t>27</a:t>
            </a:fld>
            <a:endParaRPr lang="en-US"/>
          </a:p>
        </p:txBody>
      </p:sp>
      <p:grpSp>
        <p:nvGrpSpPr>
          <p:cNvPr id="19" name="Group 18"/>
          <p:cNvGrpSpPr/>
          <p:nvPr/>
        </p:nvGrpSpPr>
        <p:grpSpPr>
          <a:xfrm>
            <a:off x="5562600" y="3268328"/>
            <a:ext cx="2971800" cy="2544867"/>
            <a:chOff x="5562600" y="3268328"/>
            <a:chExt cx="2971800" cy="2544867"/>
          </a:xfrm>
        </p:grpSpPr>
        <p:pic>
          <p:nvPicPr>
            <p:cNvPr id="7" name="Picture 6" descr="Radiation_ab.jpg"/>
            <p:cNvPicPr>
              <a:picLocks noChangeAspect="1"/>
            </p:cNvPicPr>
            <p:nvPr/>
          </p:nvPicPr>
          <p:blipFill>
            <a:blip r:embed="rId3"/>
            <a:stretch>
              <a:fillRect/>
            </a:stretch>
          </p:blipFill>
          <p:spPr>
            <a:xfrm>
              <a:off x="5562600" y="3268328"/>
              <a:ext cx="2971800" cy="2544867"/>
            </a:xfrm>
            <a:prstGeom prst="rect">
              <a:avLst/>
            </a:prstGeom>
          </p:spPr>
        </p:pic>
        <mc:AlternateContent xmlns:mc="http://schemas.openxmlformats.org/markup-compatibility/2006" xmlns:a14="http://schemas.microsoft.com/office/drawing/2010/main">
          <mc:Choice Requires="a14">
            <p:sp>
              <p:nvSpPr>
                <p:cNvPr id="13" name="TextBox 12"/>
                <p:cNvSpPr txBox="1"/>
                <p:nvPr/>
              </p:nvSpPr>
              <p:spPr>
                <a:xfrm>
                  <a:off x="7408985" y="4419600"/>
                  <a:ext cx="609600"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m:rPr>
                                <m:sty m:val="p"/>
                              </m:rPr>
                              <a:rPr lang="en-US" b="0" i="0" smtClean="0">
                                <a:latin typeface="Cambria Math"/>
                              </a:rPr>
                              <m:t>HI</m:t>
                            </m:r>
                            <m:r>
                              <a:rPr lang="en-US" b="0" i="0" smtClean="0">
                                <a:latin typeface="Cambria Math"/>
                              </a:rPr>
                              <m:t>, </m:t>
                            </m:r>
                            <m:r>
                              <m:rPr>
                                <m:sty m:val="p"/>
                              </m:rPr>
                              <a:rPr lang="en-US" b="0" i="0" smtClean="0">
                                <a:latin typeface="Cambria Math"/>
                              </a:rPr>
                              <m:t>H</m:t>
                            </m:r>
                          </m:e>
                          <m:sub>
                            <m:r>
                              <a:rPr lang="en-US" b="0" i="0" smtClean="0">
                                <a:latin typeface="Cambria Math"/>
                              </a:rPr>
                              <m:t>2</m:t>
                            </m:r>
                          </m:sub>
                        </m:sSub>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7408985" y="4419600"/>
                  <a:ext cx="609600" cy="369332"/>
                </a:xfrm>
                <a:prstGeom prst="rect">
                  <a:avLst/>
                </a:prstGeom>
                <a:blipFill rotWithShape="1">
                  <a:blip r:embed="rId4"/>
                  <a:stretch>
                    <a:fillRect l="-15000" r="-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7162800" y="3505200"/>
                  <a:ext cx="609600"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m:rPr>
                            <m:sty m:val="p"/>
                          </m:rPr>
                          <a:rPr lang="en-US" b="0" i="0" smtClean="0">
                            <a:latin typeface="Cambria Math"/>
                          </a:rPr>
                          <m:t>HII</m:t>
                        </m:r>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7162800" y="3505200"/>
                  <a:ext cx="609600" cy="369332"/>
                </a:xfrm>
                <a:prstGeom prst="rect">
                  <a:avLst/>
                </a:prstGeom>
                <a:blipFill rotWithShape="1">
                  <a:blip r:embed="rId5"/>
                  <a:stretch>
                    <a:fillRect/>
                  </a:stretch>
                </a:blipFill>
              </p:spPr>
              <p:txBody>
                <a:bodyPr/>
                <a:lstStyle/>
                <a:p>
                  <a:r>
                    <a:rPr lang="en-US">
                      <a:noFill/>
                    </a:rPr>
                    <a:t> </a:t>
                  </a:r>
                </a:p>
              </p:txBody>
            </p:sp>
          </mc:Fallback>
        </mc:AlternateContent>
      </p:grpSp>
      <p:cxnSp>
        <p:nvCxnSpPr>
          <p:cNvPr id="17" name="Straight Arrow Connector 16"/>
          <p:cNvCxnSpPr/>
          <p:nvPr/>
        </p:nvCxnSpPr>
        <p:spPr>
          <a:xfrm flipH="1">
            <a:off x="7048500" y="3733800"/>
            <a:ext cx="266700" cy="5334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6172200" y="5334000"/>
            <a:ext cx="2514600" cy="914400"/>
            <a:chOff x="6172200" y="5334000"/>
            <a:chExt cx="2514600" cy="914400"/>
          </a:xfrm>
        </p:grpSpPr>
        <p:cxnSp>
          <p:nvCxnSpPr>
            <p:cNvPr id="10" name="Straight Arrow Connector 9"/>
            <p:cNvCxnSpPr/>
            <p:nvPr/>
          </p:nvCxnSpPr>
          <p:spPr>
            <a:xfrm flipV="1">
              <a:off x="6934200" y="5334000"/>
              <a:ext cx="0" cy="5334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6172200" y="5852907"/>
                  <a:ext cx="1600200" cy="395493"/>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𝑃</m:t>
                            </m:r>
                          </m:e>
                          <m:sub>
                            <m:r>
                              <m:rPr>
                                <m:sty m:val="p"/>
                              </m:rPr>
                              <a:rPr lang="en-US" b="0" i="0" smtClean="0">
                                <a:latin typeface="Cambria Math"/>
                              </a:rPr>
                              <m:t>gas</m:t>
                            </m:r>
                          </m:sub>
                        </m:sSub>
                        <m:r>
                          <a:rPr lang="en-US" b="0" i="1" smtClean="0">
                            <a:latin typeface="Cambria Math"/>
                          </a:rPr>
                          <m:t>=</m:t>
                        </m:r>
                        <m:sSub>
                          <m:sSubPr>
                            <m:ctrlPr>
                              <a:rPr lang="en-US" b="0" i="1" smtClean="0">
                                <a:latin typeface="Cambria Math"/>
                              </a:rPr>
                            </m:ctrlPr>
                          </m:sSubPr>
                          <m:e>
                            <m:r>
                              <a:rPr lang="en-US" b="0" i="1" smtClean="0">
                                <a:latin typeface="Cambria Math"/>
                              </a:rPr>
                              <m:t>𝑃</m:t>
                            </m:r>
                          </m:e>
                          <m:sub>
                            <m:r>
                              <m:rPr>
                                <m:sty m:val="p"/>
                              </m:rPr>
                              <a:rPr lang="en-US" b="0" i="0" smtClean="0">
                                <a:latin typeface="Cambria Math"/>
                              </a:rPr>
                              <m:t>rad</m:t>
                            </m:r>
                          </m:sub>
                        </m:sSub>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6172200" y="5852907"/>
                  <a:ext cx="1600200" cy="395493"/>
                </a:xfrm>
                <a:prstGeom prst="rect">
                  <a:avLst/>
                </a:prstGeom>
                <a:blipFill rotWithShape="1">
                  <a:blip r:embed="rId6"/>
                  <a:stretch>
                    <a:fillRect b="-4615"/>
                  </a:stretch>
                </a:blipFill>
              </p:spPr>
              <p:txBody>
                <a:bodyPr/>
                <a:lstStyle/>
                <a:p>
                  <a:r>
                    <a:rPr lang="en-US">
                      <a:noFill/>
                    </a:rPr>
                    <a:t> </a:t>
                  </a:r>
                </a:p>
              </p:txBody>
            </p:sp>
          </mc:Fallback>
        </mc:AlternateContent>
        <p:cxnSp>
          <p:nvCxnSpPr>
            <p:cNvPr id="15" name="Straight Arrow Connector 14"/>
            <p:cNvCxnSpPr/>
            <p:nvPr/>
          </p:nvCxnSpPr>
          <p:spPr>
            <a:xfrm flipV="1">
              <a:off x="7848600" y="5399873"/>
              <a:ext cx="0" cy="5334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p:cNvSpPr txBox="1"/>
                <p:nvPr/>
              </p:nvSpPr>
              <p:spPr>
                <a:xfrm>
                  <a:off x="7086600" y="5879068"/>
                  <a:ext cx="1600200"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m:t>
                        </m:r>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7086600" y="5879068"/>
                  <a:ext cx="1600200" cy="369332"/>
                </a:xfrm>
                <a:prstGeom prst="rect">
                  <a:avLst/>
                </a:prstGeom>
                <a:blipFill rotWithShape="1">
                  <a:blip r:embed="rId7"/>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sz="2800" dirty="0" smtClean="0"/>
                  <a:t>Constraining </a:t>
                </a:r>
                <a14:m>
                  <m:oMath xmlns:m="http://schemas.openxmlformats.org/officeDocument/2006/math">
                    <m:sSub>
                      <m:sSubPr>
                        <m:ctrlPr>
                          <a:rPr lang="en-US" sz="2800" b="1" i="1" smtClean="0">
                            <a:latin typeface="Cambria Math"/>
                          </a:rPr>
                        </m:ctrlPr>
                      </m:sSubPr>
                      <m:e>
                        <m:r>
                          <a:rPr lang="en-US" sz="2800" b="1" i="1" smtClean="0">
                            <a:latin typeface="Cambria Math"/>
                          </a:rPr>
                          <m:t>𝜶</m:t>
                        </m:r>
                      </m:e>
                      <m:sub>
                        <m:r>
                          <a:rPr lang="en-US" sz="2800" b="1" i="0" smtClean="0">
                            <a:latin typeface="Cambria Math"/>
                          </a:rPr>
                          <m:t>𝐢𝐨𝐧</m:t>
                        </m:r>
                      </m:sub>
                    </m:sSub>
                    <m:r>
                      <a:rPr lang="en-US" sz="2800" b="1" i="1" smtClean="0">
                        <a:latin typeface="Cambria Math"/>
                      </a:rPr>
                      <m:t>, </m:t>
                    </m:r>
                    <m:r>
                      <a:rPr lang="en-US" sz="2800" b="1" i="1" smtClean="0">
                        <a:latin typeface="Cambria Math"/>
                      </a:rPr>
                      <m:t>𝒁</m:t>
                    </m:r>
                  </m:oMath>
                </a14:m>
                <a:r>
                  <a:rPr lang="en-US" sz="2800" b="1" dirty="0" smtClean="0"/>
                  <a:t>:</a:t>
                </a:r>
              </a:p>
              <a:p>
                <a:r>
                  <a:rPr lang="en-US" sz="2800" dirty="0" smtClean="0"/>
                  <a:t>One less free parameter </a:t>
                </a:r>
                <a14:m>
                  <m:oMath xmlns:m="http://schemas.openxmlformats.org/officeDocument/2006/math">
                    <m:r>
                      <a:rPr lang="en-US" sz="2800" b="0" i="1" smtClean="0">
                        <a:latin typeface="Cambria Math"/>
                      </a:rPr>
                      <m:t>→</m:t>
                    </m:r>
                  </m:oMath>
                </a14:m>
                <a:r>
                  <a:rPr lang="en-US" sz="2800" dirty="0" smtClean="0"/>
                  <a:t> stronger constraints</a:t>
                </a:r>
                <a:br>
                  <a:rPr lang="en-US" sz="2800" dirty="0" smtClean="0"/>
                </a:br>
                <a:r>
                  <a:rPr lang="en-US" sz="2000" dirty="0" smtClean="0"/>
                  <a:t>(see </a:t>
                </a:r>
                <a:r>
                  <a:rPr lang="en-US" sz="2000" dirty="0" err="1" smtClean="0"/>
                  <a:t>Dopita</a:t>
                </a:r>
                <a:r>
                  <a:rPr lang="en-US" sz="2000" dirty="0" smtClean="0"/>
                  <a:t> et al. 2014)</a:t>
                </a:r>
                <a:r>
                  <a:rPr lang="en-US" sz="2800" dirty="0" smtClean="0"/>
                  <a:t> </a:t>
                </a:r>
              </a:p>
              <a:p>
                <a:pPr marL="0" indent="0">
                  <a:buNone/>
                </a:pPr>
                <a:endParaRPr lang="en-US" sz="2800" u="sng" dirty="0"/>
              </a:p>
              <a:p>
                <a:pPr marL="0" indent="0">
                  <a:buNone/>
                </a:pPr>
                <a:r>
                  <a:rPr lang="en-US" sz="2800" dirty="0" smtClean="0"/>
                  <a:t>Molecular gas:</a:t>
                </a:r>
              </a:p>
              <a:p>
                <a:r>
                  <a:rPr lang="en-US" sz="2800" dirty="0" smtClean="0"/>
                  <a:t>Also in pressure equilibrium</a:t>
                </a:r>
                <a:br>
                  <a:rPr lang="en-US" sz="2800" dirty="0" smtClean="0"/>
                </a:br>
                <a:r>
                  <a:rPr lang="en-US" sz="2800" dirty="0" smtClean="0"/>
                  <a:t>with the radiation?</a:t>
                </a:r>
                <a:br>
                  <a:rPr lang="en-US" sz="2800" dirty="0" smtClean="0"/>
                </a:br>
                <a14:m>
                  <m:oMath xmlns:m="http://schemas.openxmlformats.org/officeDocument/2006/math">
                    <m:r>
                      <a:rPr lang="en-US" sz="2800" b="1" i="1" smtClean="0">
                        <a:latin typeface="Cambria Math"/>
                      </a:rPr>
                      <m:t>→</m:t>
                    </m:r>
                    <m:r>
                      <a:rPr lang="en-US" sz="2800" b="1" i="1" smtClean="0">
                        <a:latin typeface="Cambria Math"/>
                      </a:rPr>
                      <m:t>𝑮</m:t>
                    </m:r>
                    <m:r>
                      <a:rPr lang="en-US" sz="2800" b="1" i="1" smtClean="0">
                        <a:latin typeface="Cambria Math"/>
                      </a:rPr>
                      <m:t>/</m:t>
                    </m:r>
                    <m:r>
                      <a:rPr lang="en-US" sz="2800" b="1" i="1" smtClean="0">
                        <a:latin typeface="Cambria Math"/>
                      </a:rPr>
                      <m:t>𝒏</m:t>
                    </m:r>
                  </m:oMath>
                </a14:m>
                <a:r>
                  <a:rPr lang="en-US" sz="2800" b="1" dirty="0" smtClean="0"/>
                  <a:t> is not a free parameter</a:t>
                </a:r>
              </a:p>
              <a:p>
                <a:pPr marL="0" indent="0">
                  <a:buNone/>
                </a:pPr>
                <a:endParaRPr lang="en-US" sz="2800" dirty="0" smtClean="0"/>
              </a:p>
              <a:p>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8"/>
                <a:stretch>
                  <a:fillRect l="-1481" t="-1213"/>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235090896"/>
      </p:ext>
    </p:extLst>
  </p:cSld>
  <p:clrMapOvr>
    <a:masterClrMapping/>
  </p:clrMapOvr>
  <mc:AlternateContent xmlns:mc="http://schemas.openxmlformats.org/markup-compatibility/2006" xmlns:p14="http://schemas.microsoft.com/office/powerpoint/2010/main">
    <mc:Choice Requires="p14">
      <p:transition spd="slow" p14:dur="2000" advTm="105732"/>
    </mc:Choice>
    <mc:Fallback xmlns="">
      <p:transition spd="slow" advTm="10573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u="sng" dirty="0" smtClean="0"/>
              <a:t>Summary – Radiation Pressure Confinement</a:t>
            </a:r>
            <a:endParaRPr lang="en-US" sz="3200" u="sng"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600200"/>
                <a:ext cx="8915400" cy="4724400"/>
              </a:xfrm>
            </p:spPr>
            <p:txBody>
              <a:bodyPr>
                <a:normAutofit/>
              </a:bodyPr>
              <a:lstStyle/>
              <a:p>
                <a:pPr marL="0" indent="0">
                  <a:buNone/>
                </a:pPr>
                <a:r>
                  <a:rPr lang="en-US" sz="2400" i="1" u="sng" dirty="0" smtClean="0"/>
                  <a:t>Constant-</a:t>
                </a:r>
                <a14:m>
                  <m:oMath xmlns:m="http://schemas.openxmlformats.org/officeDocument/2006/math">
                    <m:sSub>
                      <m:sSubPr>
                        <m:ctrlPr>
                          <a:rPr lang="en-US" sz="2400" b="0" i="1" u="sng" smtClean="0">
                            <a:latin typeface="Cambria Math"/>
                          </a:rPr>
                        </m:ctrlPr>
                      </m:sSubPr>
                      <m:e>
                        <m:r>
                          <a:rPr lang="en-US" sz="2400" b="0" i="1" u="sng" smtClean="0">
                            <a:latin typeface="Cambria Math"/>
                          </a:rPr>
                          <m:t>𝑛</m:t>
                        </m:r>
                      </m:e>
                      <m:sub>
                        <m:r>
                          <a:rPr lang="en-US" sz="2400" b="0" i="1" u="sng" smtClean="0">
                            <a:latin typeface="Cambria Math"/>
                          </a:rPr>
                          <m:t>𝐻</m:t>
                        </m:r>
                      </m:sub>
                    </m:sSub>
                  </m:oMath>
                </a14:m>
                <a:r>
                  <a:rPr lang="en-US" sz="2400" i="1" u="sng" dirty="0" smtClean="0"/>
                  <a:t> models raise a puzzle:</a:t>
                </a:r>
              </a:p>
              <a:p>
                <a:r>
                  <a:rPr lang="en-US" sz="2400" dirty="0" smtClean="0"/>
                  <a:t>Why do </a:t>
                </a:r>
                <a:r>
                  <a:rPr lang="en-US" sz="2400" dirty="0" err="1" smtClean="0"/>
                  <a:t>photoionized</a:t>
                </a:r>
                <a:r>
                  <a:rPr lang="en-US" sz="2400" dirty="0" smtClean="0"/>
                  <a:t> gas systems have a </a:t>
                </a:r>
                <a:r>
                  <a:rPr lang="en-US" sz="2400" b="1" dirty="0" smtClean="0"/>
                  <a:t>dominant </a:t>
                </a:r>
                <a14:m>
                  <m:oMath xmlns:m="http://schemas.openxmlformats.org/officeDocument/2006/math">
                    <m:r>
                      <a:rPr lang="en-US" sz="2400" b="0" i="1" smtClean="0">
                        <a:latin typeface="Cambria Math"/>
                      </a:rPr>
                      <m:t>𝒰</m:t>
                    </m:r>
                    <m:r>
                      <a:rPr lang="en-US" sz="2400" b="0" i="1" smtClean="0">
                        <a:latin typeface="Cambria Math"/>
                      </a:rPr>
                      <m:t>≡</m:t>
                    </m:r>
                    <m:f>
                      <m:fPr>
                        <m:ctrlPr>
                          <a:rPr lang="en-US" sz="2400" b="0" i="1" smtClean="0">
                            <a:latin typeface="Cambria Math"/>
                          </a:rPr>
                        </m:ctrlPr>
                      </m:fPr>
                      <m:num>
                        <m:sSub>
                          <m:sSubPr>
                            <m:ctrlPr>
                              <a:rPr lang="en-US" sz="2400" b="0" i="1" smtClean="0">
                                <a:latin typeface="Cambria Math"/>
                              </a:rPr>
                            </m:ctrlPr>
                          </m:sSubPr>
                          <m:e>
                            <m:r>
                              <a:rPr lang="en-US" sz="2400" b="0" i="1" smtClean="0">
                                <a:latin typeface="Cambria Math"/>
                              </a:rPr>
                              <m:t>𝜙</m:t>
                            </m:r>
                          </m:e>
                          <m:sub>
                            <m:r>
                              <a:rPr lang="en-US" sz="2400" b="0" i="1" smtClean="0">
                                <a:latin typeface="Cambria Math"/>
                              </a:rPr>
                              <m:t>𝑖</m:t>
                            </m:r>
                          </m:sub>
                        </m:sSub>
                      </m:num>
                      <m:den>
                        <m:sSub>
                          <m:sSubPr>
                            <m:ctrlPr>
                              <a:rPr lang="en-US" sz="2400" b="0" i="1" smtClean="0">
                                <a:latin typeface="Cambria Math"/>
                              </a:rPr>
                            </m:ctrlPr>
                          </m:sSubPr>
                          <m:e>
                            <m:r>
                              <a:rPr lang="en-US" sz="2400" b="0" i="1" smtClean="0">
                                <a:latin typeface="Cambria Math"/>
                              </a:rPr>
                              <m:t>𝑛</m:t>
                            </m:r>
                          </m:e>
                          <m:sub>
                            <m:r>
                              <a:rPr lang="en-US" sz="2400" b="0" i="1" smtClean="0">
                                <a:latin typeface="Cambria Math"/>
                              </a:rPr>
                              <m:t>𝐻</m:t>
                            </m:r>
                          </m:sub>
                        </m:sSub>
                        <m:r>
                          <a:rPr lang="en-US" sz="2400" b="0" i="1" smtClean="0">
                            <a:latin typeface="Cambria Math"/>
                          </a:rPr>
                          <m:t>𝑐</m:t>
                        </m:r>
                      </m:den>
                    </m:f>
                  </m:oMath>
                </a14:m>
                <a:r>
                  <a:rPr lang="en-US" sz="2400" b="0" dirty="0" smtClean="0"/>
                  <a:t> ?</a:t>
                </a:r>
                <a:endParaRPr lang="en-US" sz="2400" i="1" dirty="0" smtClean="0">
                  <a:latin typeface="Cambria Math"/>
                </a:endParaRPr>
              </a:p>
              <a:p>
                <a:r>
                  <a:rPr lang="en-US" sz="2400" dirty="0" smtClean="0"/>
                  <a:t>Why is the </a:t>
                </a:r>
                <a14:m>
                  <m:oMath xmlns:m="http://schemas.openxmlformats.org/officeDocument/2006/math">
                    <m:r>
                      <a:rPr lang="en-US" sz="2400" i="1">
                        <a:latin typeface="Cambria Math"/>
                      </a:rPr>
                      <m:t>𝒰</m:t>
                    </m:r>
                  </m:oMath>
                </a14:m>
                <a:r>
                  <a:rPr lang="en-US" sz="2400" dirty="0" smtClean="0"/>
                  <a:t>–distribution </a:t>
                </a:r>
                <a:r>
                  <a:rPr lang="en-US" sz="2400" b="1" dirty="0" smtClean="0"/>
                  <a:t>universal?</a:t>
                </a:r>
                <a:endParaRPr lang="en-US" sz="2400" dirty="0" smtClean="0"/>
              </a:p>
              <a:p>
                <a:endParaRPr lang="en-US" sz="2400" dirty="0"/>
              </a:p>
              <a:p>
                <a:pPr marL="0" indent="0">
                  <a:buNone/>
                </a:pPr>
                <a:r>
                  <a:rPr lang="en-US" sz="2400" i="1" u="sng" dirty="0" smtClean="0"/>
                  <a:t>A possible solution:</a:t>
                </a:r>
              </a:p>
              <a:p>
                <a:r>
                  <a:rPr lang="en-US" sz="2400" b="1" dirty="0" smtClean="0"/>
                  <a:t>Radiation Pressure Confinement: </a:t>
                </a:r>
                <a:br>
                  <a:rPr lang="en-US" sz="2400" b="1" dirty="0" smtClean="0"/>
                </a:br>
                <a:r>
                  <a:rPr lang="en-US" sz="2400" dirty="0" smtClean="0"/>
                  <a:t>pressure equilibrium with incident radiation </a:t>
                </a:r>
              </a:p>
              <a:p>
                <a:pPr marL="0" indent="0">
                  <a:buNone/>
                </a:pPr>
                <a:endParaRPr lang="en-US" sz="2400" dirty="0" smtClean="0"/>
              </a:p>
              <a:p>
                <a:pPr marL="0" indent="0">
                  <a:buNone/>
                </a:pPr>
                <a:r>
                  <a:rPr lang="en-US" sz="2400" i="1" u="sng" dirty="0" smtClean="0"/>
                  <a:t>Implications:</a:t>
                </a:r>
              </a:p>
              <a:p>
                <a:r>
                  <a:rPr lang="en-US" sz="2400" dirty="0" smtClean="0"/>
                  <a:t>Radiation pressure </a:t>
                </a:r>
                <a:r>
                  <a:rPr lang="en-US" sz="2400" b="1" dirty="0" smtClean="0"/>
                  <a:t>dominates coupling </a:t>
                </a:r>
                <a:r>
                  <a:rPr lang="en-US" sz="2400" dirty="0" smtClean="0"/>
                  <a:t>of quasar to host ISM</a:t>
                </a:r>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600200"/>
                <a:ext cx="8915400" cy="4724400"/>
              </a:xfrm>
              <a:blipFill rotWithShape="1">
                <a:blip r:embed="rId3"/>
                <a:stretch>
                  <a:fillRect l="-1025" t="-1032"/>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de-DE" smtClean="0"/>
              <a:t>Jonathan Stern, MPIA</a:t>
            </a:r>
            <a:endParaRPr lang="en-US"/>
          </a:p>
        </p:txBody>
      </p:sp>
      <p:sp>
        <p:nvSpPr>
          <p:cNvPr id="6" name="Slide Number Placeholder 5"/>
          <p:cNvSpPr>
            <a:spLocks noGrp="1"/>
          </p:cNvSpPr>
          <p:nvPr>
            <p:ph type="sldNum" sz="quarter" idx="12"/>
          </p:nvPr>
        </p:nvSpPr>
        <p:spPr/>
        <p:txBody>
          <a:bodyPr/>
          <a:lstStyle/>
          <a:p>
            <a:fld id="{6A89B9C6-FAC9-4191-A936-FB59B15A07B7}" type="slidenum">
              <a:rPr lang="en-US" smtClean="0"/>
              <a:t>28</a:t>
            </a:fld>
            <a:endParaRPr lang="en-US"/>
          </a:p>
        </p:txBody>
      </p:sp>
    </p:spTree>
    <p:extLst>
      <p:ext uri="{BB962C8B-B14F-4D97-AF65-F5344CB8AC3E}">
        <p14:creationId xmlns:p14="http://schemas.microsoft.com/office/powerpoint/2010/main" val="3714810654"/>
      </p:ext>
    </p:extLst>
  </p:cSld>
  <p:clrMapOvr>
    <a:masterClrMapping/>
  </p:clrMapOvr>
  <mc:AlternateContent xmlns:mc="http://schemas.openxmlformats.org/markup-compatibility/2006" xmlns:p14="http://schemas.microsoft.com/office/powerpoint/2010/main">
    <mc:Choice Requires="p14">
      <p:transition spd="slow" p14:dur="2000" advTm="48773"/>
    </mc:Choice>
    <mc:Fallback xmlns="">
      <p:transition spd="slow" advTm="48773"/>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7"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3416942" y="2092716"/>
            <a:ext cx="5523372" cy="3448206"/>
          </a:xfrm>
          <a:prstGeom prst="rect">
            <a:avLst/>
          </a:prstGeom>
          <a:noFill/>
          <a:ln w="9525">
            <a:noFill/>
            <a:miter lim="800000"/>
            <a:headEnd/>
            <a:tailEnd/>
          </a:ln>
          <a:effectLst/>
        </p:spPr>
      </p:pic>
      <p:sp>
        <p:nvSpPr>
          <p:cNvPr id="21" name="Reference"/>
          <p:cNvSpPr txBox="1"/>
          <p:nvPr/>
        </p:nvSpPr>
        <p:spPr>
          <a:xfrm>
            <a:off x="4286216" y="5300246"/>
            <a:ext cx="1285884" cy="338554"/>
          </a:xfrm>
          <a:prstGeom prst="rect">
            <a:avLst/>
          </a:prstGeom>
          <a:noFill/>
        </p:spPr>
        <p:txBody>
          <a:bodyPr wrap="square" rtlCol="1">
            <a:spAutoFit/>
          </a:bodyPr>
          <a:lstStyle/>
          <a:p>
            <a:pPr marL="514350" lvl="0" indent="-514350" algn="ctr" rtl="0">
              <a:spcBef>
                <a:spcPct val="20000"/>
              </a:spcBef>
              <a:defRPr/>
            </a:pPr>
            <a:r>
              <a:rPr lang="en-US" sz="1600" dirty="0" smtClean="0"/>
              <a:t>Levesque+10</a:t>
            </a:r>
            <a:endParaRPr lang="en-US" sz="1600" baseline="-25000" dirty="0" smtClean="0"/>
          </a:p>
        </p:txBody>
      </p:sp>
      <p:grpSp>
        <p:nvGrpSpPr>
          <p:cNvPr id="11" name="Group 26"/>
          <p:cNvGrpSpPr/>
          <p:nvPr/>
        </p:nvGrpSpPr>
        <p:grpSpPr>
          <a:xfrm>
            <a:off x="4876784" y="4169674"/>
            <a:ext cx="2438416" cy="844882"/>
            <a:chOff x="207772" y="209330"/>
            <a:chExt cx="2909467" cy="1221277"/>
          </a:xfrm>
        </p:grpSpPr>
        <p:cxnSp>
          <p:nvCxnSpPr>
            <p:cNvPr id="12" name="Straight Arrow Connector 11"/>
            <p:cNvCxnSpPr>
              <a:stCxn id="13" idx="0"/>
            </p:cNvCxnSpPr>
            <p:nvPr/>
          </p:nvCxnSpPr>
          <p:spPr>
            <a:xfrm flipH="1" flipV="1">
              <a:off x="1116977" y="209330"/>
              <a:ext cx="545529" cy="6429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207772" y="852248"/>
                  <a:ext cx="2909467" cy="578359"/>
                </a:xfrm>
                <a:prstGeom prst="rect">
                  <a:avLst/>
                </a:prstGeom>
                <a:noFill/>
              </p:spPr>
              <p:txBody>
                <a:bodyPr wrap="square" rtlCol="1">
                  <a:spAutoFit/>
                </a:bodyPr>
                <a:lstStyle/>
                <a:p>
                  <a:pPr algn="ctr" rtl="0"/>
                  <a:r>
                    <a:rPr lang="en-US" sz="2000" dirty="0" smtClean="0"/>
                    <a:t>const’-</a:t>
                  </a:r>
                  <a14:m>
                    <m:oMath xmlns:m="http://schemas.openxmlformats.org/officeDocument/2006/math">
                      <m:sSub>
                        <m:sSubPr>
                          <m:ctrlPr>
                            <a:rPr lang="en-US" sz="2000" b="0" i="1" smtClean="0">
                              <a:latin typeface="Cambria Math"/>
                            </a:rPr>
                          </m:ctrlPr>
                        </m:sSubPr>
                        <m:e>
                          <m:r>
                            <a:rPr lang="en-US" sz="2000" b="0" i="1" smtClean="0">
                              <a:latin typeface="Cambria Math"/>
                            </a:rPr>
                            <m:t>𝑛</m:t>
                          </m:r>
                        </m:e>
                        <m:sub>
                          <m:r>
                            <a:rPr lang="en-US" sz="2000" b="0" i="1" smtClean="0">
                              <a:latin typeface="Cambria Math"/>
                            </a:rPr>
                            <m:t>𝐻</m:t>
                          </m:r>
                        </m:sub>
                      </m:sSub>
                    </m:oMath>
                  </a14:m>
                  <a:r>
                    <a:rPr lang="en-US" sz="2000" dirty="0" smtClean="0"/>
                    <a:t> models</a:t>
                  </a:r>
                  <a:endParaRPr lang="en-US" sz="2000" i="1" dirty="0" smtClean="0"/>
                </a:p>
              </p:txBody>
            </p:sp>
          </mc:Choice>
          <mc:Fallback xmlns="">
            <p:sp>
              <p:nvSpPr>
                <p:cNvPr id="13" name="TextBox 12"/>
                <p:cNvSpPr txBox="1">
                  <a:spLocks noRot="1" noChangeAspect="1" noMove="1" noResize="1" noEditPoints="1" noAdjustHandles="1" noChangeArrowheads="1" noChangeShapeType="1" noTextEdit="1"/>
                </p:cNvSpPr>
                <p:nvPr/>
              </p:nvSpPr>
              <p:spPr>
                <a:xfrm>
                  <a:off x="207772" y="852248"/>
                  <a:ext cx="2909467" cy="578359"/>
                </a:xfrm>
                <a:prstGeom prst="rect">
                  <a:avLst/>
                </a:prstGeom>
                <a:blipFill rotWithShape="1">
                  <a:blip r:embed="rId5"/>
                  <a:stretch>
                    <a:fillRect t="-7576" b="-25758"/>
                  </a:stretch>
                </a:blipFill>
              </p:spPr>
              <p:txBody>
                <a:bodyPr/>
                <a:lstStyle/>
                <a:p>
                  <a:r>
                    <a:rPr lang="en-US">
                      <a:noFill/>
                    </a:rPr>
                    <a:t> </a:t>
                  </a:r>
                </a:p>
              </p:txBody>
            </p:sp>
          </mc:Fallback>
        </mc:AlternateContent>
      </p:grpSp>
      <p:grpSp>
        <p:nvGrpSpPr>
          <p:cNvPr id="14" name="Group 30"/>
          <p:cNvGrpSpPr/>
          <p:nvPr/>
        </p:nvGrpSpPr>
        <p:grpSpPr>
          <a:xfrm>
            <a:off x="7777122" y="2252726"/>
            <a:ext cx="1214478" cy="990120"/>
            <a:chOff x="2214546" y="-2286078"/>
            <a:chExt cx="1214478" cy="990120"/>
          </a:xfrm>
        </p:grpSpPr>
        <p:cxnSp>
          <p:nvCxnSpPr>
            <p:cNvPr id="15" name="Straight Arrow Connector 14"/>
            <p:cNvCxnSpPr/>
            <p:nvPr/>
          </p:nvCxnSpPr>
          <p:spPr>
            <a:xfrm rot="5400000">
              <a:off x="2250265" y="-1760305"/>
              <a:ext cx="642942" cy="28575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214546" y="-2286078"/>
              <a:ext cx="1214478" cy="400110"/>
            </a:xfrm>
            <a:prstGeom prst="rect">
              <a:avLst/>
            </a:prstGeom>
            <a:noFill/>
          </p:spPr>
          <p:txBody>
            <a:bodyPr wrap="square" rtlCol="1">
              <a:spAutoFit/>
            </a:bodyPr>
            <a:lstStyle/>
            <a:p>
              <a:pPr algn="ctr" rtl="0"/>
              <a:r>
                <a:rPr lang="en-US" sz="2000" dirty="0" smtClean="0"/>
                <a:t>data</a:t>
              </a:r>
              <a:endParaRPr lang="en-US" sz="2000" i="1" dirty="0" smtClean="0"/>
            </a:p>
          </p:txBody>
        </p:sp>
      </p:grpSp>
      <p:cxnSp>
        <p:nvCxnSpPr>
          <p:cNvPr id="18" name="Straight Arrow Connector 17"/>
          <p:cNvCxnSpPr>
            <a:stCxn id="13" idx="0"/>
          </p:cNvCxnSpPr>
          <p:nvPr/>
        </p:nvCxnSpPr>
        <p:spPr>
          <a:xfrm>
            <a:off x="6095992" y="4614446"/>
            <a:ext cx="121920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3" idx="0"/>
          </p:cNvCxnSpPr>
          <p:nvPr/>
        </p:nvCxnSpPr>
        <p:spPr>
          <a:xfrm flipV="1">
            <a:off x="6095992" y="4169672"/>
            <a:ext cx="609592" cy="44477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247616" y="2642292"/>
                <a:ext cx="4210016" cy="2082108"/>
              </a:xfrm>
              <a:prstGeom prst="rect">
                <a:avLst/>
              </a:prstGeom>
              <a:noFill/>
              <a:ln>
                <a:noFill/>
              </a:ln>
            </p:spPr>
            <p:txBody>
              <a:bodyPr wrap="square" rtlCol="0">
                <a:spAutoFit/>
              </a:bodyPr>
              <a:lstStyle/>
              <a:p>
                <a:pPr lvl="0" algn="ctr">
                  <a:spcBef>
                    <a:spcPct val="20000"/>
                  </a:spcBef>
                  <a:defRPr/>
                </a:pPr>
                <a:r>
                  <a:rPr lang="en-US" sz="2400" b="1" i="1" dirty="0"/>
                  <a:t>Small dispersion </a:t>
                </a:r>
                <a:r>
                  <a:rPr lang="en-US" sz="2400" b="1" i="1" dirty="0" smtClean="0"/>
                  <a:t/>
                </a:r>
                <a:br>
                  <a:rPr lang="en-US" sz="2400" b="1" i="1" dirty="0" smtClean="0"/>
                </a:br>
                <a:r>
                  <a:rPr lang="en-US" sz="2400" b="1" i="1" dirty="0" smtClean="0"/>
                  <a:t>suggests </a:t>
                </a:r>
                <a:r>
                  <a:rPr lang="en-US" sz="2400" b="1" i="1" dirty="0"/>
                  <a:t>a small range </a:t>
                </a:r>
                <a:endParaRPr lang="en-US" sz="2400" b="1" i="1" dirty="0" smtClean="0"/>
              </a:p>
              <a:p>
                <a:pPr lvl="0" algn="ctr">
                  <a:spcBef>
                    <a:spcPct val="20000"/>
                  </a:spcBef>
                  <a:defRPr/>
                </a:pPr>
                <a:r>
                  <a:rPr lang="en-US" sz="2400" b="1" i="1" dirty="0" smtClean="0"/>
                  <a:t>in </a:t>
                </a:r>
                <a14:m>
                  <m:oMath xmlns:m="http://schemas.openxmlformats.org/officeDocument/2006/math">
                    <m:r>
                      <a:rPr lang="en-US" sz="2400" b="1" i="1">
                        <a:latin typeface="Cambria Math"/>
                      </a:rPr>
                      <m:t>𝓤</m:t>
                    </m:r>
                    <m:r>
                      <a:rPr lang="en-US" sz="2400" b="1" i="1">
                        <a:latin typeface="Cambria Math"/>
                      </a:rPr>
                      <m:t>≡</m:t>
                    </m:r>
                    <m:f>
                      <m:fPr>
                        <m:ctrlPr>
                          <a:rPr lang="en-US" sz="2400" b="1" i="1">
                            <a:latin typeface="Cambria Math"/>
                          </a:rPr>
                        </m:ctrlPr>
                      </m:fPr>
                      <m:num>
                        <m:sSub>
                          <m:sSubPr>
                            <m:ctrlPr>
                              <a:rPr lang="en-US" sz="2400" b="1" i="1" smtClean="0">
                                <a:latin typeface="Cambria Math"/>
                              </a:rPr>
                            </m:ctrlPr>
                          </m:sSubPr>
                          <m:e>
                            <m:r>
                              <a:rPr lang="en-US" sz="2400" b="1" i="1">
                                <a:latin typeface="Cambria Math"/>
                              </a:rPr>
                              <m:t>𝝓</m:t>
                            </m:r>
                          </m:e>
                          <m:sub>
                            <m:r>
                              <a:rPr lang="en-US" sz="2400" b="1" i="1" smtClean="0">
                                <a:latin typeface="Cambria Math"/>
                              </a:rPr>
                              <m:t>𝒊</m:t>
                            </m:r>
                          </m:sub>
                        </m:sSub>
                      </m:num>
                      <m:den>
                        <m:sSub>
                          <m:sSubPr>
                            <m:ctrlPr>
                              <a:rPr lang="en-US" sz="2400" b="1" i="1">
                                <a:latin typeface="Cambria Math"/>
                              </a:rPr>
                            </m:ctrlPr>
                          </m:sSubPr>
                          <m:e>
                            <m:r>
                              <a:rPr lang="en-US" sz="2400" b="1" i="1">
                                <a:latin typeface="Cambria Math"/>
                              </a:rPr>
                              <m:t>𝒏</m:t>
                            </m:r>
                          </m:e>
                          <m:sub>
                            <m:r>
                              <a:rPr lang="en-US" sz="2400" b="1">
                                <a:latin typeface="Cambria Math"/>
                              </a:rPr>
                              <m:t>𝐇</m:t>
                            </m:r>
                          </m:sub>
                        </m:sSub>
                        <m:r>
                          <a:rPr lang="en-US" sz="2400" b="1" i="1">
                            <a:latin typeface="Cambria Math"/>
                          </a:rPr>
                          <m:t>𝒄</m:t>
                        </m:r>
                      </m:den>
                    </m:f>
                  </m:oMath>
                </a14:m>
                <a:r>
                  <a:rPr lang="en-US" sz="2400" b="1" i="1" dirty="0" smtClean="0"/>
                  <a:t> </a:t>
                </a:r>
                <a:r>
                  <a:rPr lang="en-US" sz="2400" b="1" i="1" dirty="0"/>
                  <a:t>at each </a:t>
                </a:r>
                <a:r>
                  <a:rPr lang="en-US" sz="2400" b="1" i="1" dirty="0" smtClean="0"/>
                  <a:t>Z</a:t>
                </a:r>
                <a:endParaRPr lang="en-US" sz="1200" dirty="0"/>
              </a:p>
              <a:p>
                <a:pPr algn="ctr"/>
                <a:r>
                  <a:rPr lang="en-US" i="1" dirty="0" smtClean="0"/>
                  <a:t>open problem since</a:t>
                </a:r>
                <a:br>
                  <a:rPr lang="en-US" i="1" dirty="0" smtClean="0"/>
                </a:br>
                <a:r>
                  <a:rPr lang="en-US" i="1" dirty="0" smtClean="0"/>
                  <a:t> </a:t>
                </a:r>
                <a:r>
                  <a:rPr lang="en-US" i="1" dirty="0" err="1" smtClean="0"/>
                  <a:t>Dopita</a:t>
                </a:r>
                <a:r>
                  <a:rPr lang="en-US" i="1" dirty="0" smtClean="0"/>
                  <a:t> </a:t>
                </a:r>
                <a:r>
                  <a:rPr lang="en-US" i="1" dirty="0"/>
                  <a:t>&amp; Evans (1986)</a:t>
                </a:r>
              </a:p>
            </p:txBody>
          </p:sp>
        </mc:Choice>
        <mc:Fallback xmlns="">
          <p:sp>
            <p:nvSpPr>
              <p:cNvPr id="20" name="TextBox 19"/>
              <p:cNvSpPr txBox="1">
                <a:spLocks noRot="1" noChangeAspect="1" noMove="1" noResize="1" noEditPoints="1" noAdjustHandles="1" noChangeArrowheads="1" noChangeShapeType="1" noTextEdit="1"/>
              </p:cNvSpPr>
              <p:nvPr/>
            </p:nvSpPr>
            <p:spPr>
              <a:xfrm>
                <a:off x="-247616" y="2642292"/>
                <a:ext cx="4210016" cy="2082108"/>
              </a:xfrm>
              <a:prstGeom prst="rect">
                <a:avLst/>
              </a:prstGeom>
              <a:blipFill rotWithShape="1">
                <a:blip r:embed="rId6"/>
                <a:stretch>
                  <a:fillRect t="-2339" b="-3509"/>
                </a:stretch>
              </a:blipFill>
              <a:ln>
                <a:noFill/>
              </a:ln>
            </p:spPr>
            <p:txBody>
              <a:bodyPr/>
              <a:lstStyle/>
              <a:p>
                <a:r>
                  <a:rPr lang="en-US">
                    <a:noFill/>
                  </a:rPr>
                  <a:t> </a:t>
                </a:r>
              </a:p>
            </p:txBody>
          </p:sp>
        </mc:Fallback>
      </mc:AlternateContent>
      <p:sp>
        <p:nvSpPr>
          <p:cNvPr id="2" name="Date Placeholder 1"/>
          <p:cNvSpPr>
            <a:spLocks noGrp="1"/>
          </p:cNvSpPr>
          <p:nvPr>
            <p:ph type="dt" sz="half" idx="10"/>
          </p:nvPr>
        </p:nvSpPr>
        <p:spPr/>
        <p:txBody>
          <a:bodyPr/>
          <a:lstStyle/>
          <a:p>
            <a:r>
              <a:rPr lang="de-DE" smtClean="0"/>
              <a:t>Jonathan Stern, MPIA</a:t>
            </a:r>
            <a:endParaRPr lang="en-US"/>
          </a:p>
        </p:txBody>
      </p:sp>
      <p:sp>
        <p:nvSpPr>
          <p:cNvPr id="4" name="Slide Number Placeholder 3"/>
          <p:cNvSpPr>
            <a:spLocks noGrp="1"/>
          </p:cNvSpPr>
          <p:nvPr>
            <p:ph type="sldNum" sz="quarter" idx="12"/>
          </p:nvPr>
        </p:nvSpPr>
        <p:spPr/>
        <p:txBody>
          <a:bodyPr/>
          <a:lstStyle/>
          <a:p>
            <a:fld id="{6A89B9C6-FAC9-4191-A936-FB59B15A07B7}" type="slidenum">
              <a:rPr lang="en-US" smtClean="0"/>
              <a:t>29</a:t>
            </a:fld>
            <a:endParaRPr lang="en-US"/>
          </a:p>
        </p:txBody>
      </p:sp>
      <mc:AlternateContent xmlns:mc="http://schemas.openxmlformats.org/markup-compatibility/2006" xmlns:a14="http://schemas.microsoft.com/office/drawing/2010/main">
        <mc:Choice Requires="a14">
          <p:sp>
            <p:nvSpPr>
              <p:cNvPr id="23" name="TextBox 22"/>
              <p:cNvSpPr txBox="1"/>
              <p:nvPr/>
            </p:nvSpPr>
            <p:spPr>
              <a:xfrm>
                <a:off x="457200" y="1005840"/>
                <a:ext cx="4419600" cy="461665"/>
              </a:xfrm>
              <a:prstGeom prst="rect">
                <a:avLst/>
              </a:prstGeom>
              <a:noFill/>
              <a:ln>
                <a:noFill/>
              </a:ln>
            </p:spPr>
            <p:txBody>
              <a:bodyPr wrap="square" rtlCol="0">
                <a:spAutoFit/>
              </a:bodyPr>
              <a:lstStyle/>
              <a:p>
                <a:pPr marL="514350" lvl="0" indent="-514350">
                  <a:spcBef>
                    <a:spcPct val="20000"/>
                  </a:spcBef>
                  <a:defRPr/>
                </a:pPr>
                <a:r>
                  <a:rPr lang="en-US" sz="2400" dirty="0" smtClean="0"/>
                  <a:t>SF: no sensitivity to high-</a:t>
                </a:r>
                <a14:m>
                  <m:oMath xmlns:m="http://schemas.openxmlformats.org/officeDocument/2006/math">
                    <m:r>
                      <a:rPr lang="en-US" sz="2400" b="0" i="1" smtClean="0">
                        <a:latin typeface="Cambria Math"/>
                      </a:rPr>
                      <m:t>𝒰</m:t>
                    </m:r>
                  </m:oMath>
                </a14:m>
                <a:r>
                  <a:rPr lang="en-US" sz="2400" dirty="0" smtClean="0"/>
                  <a:t> states</a:t>
                </a:r>
                <a:endParaRPr lang="en-US" sz="2400" dirty="0"/>
              </a:p>
            </p:txBody>
          </p:sp>
        </mc:Choice>
        <mc:Fallback xmlns="">
          <p:sp>
            <p:nvSpPr>
              <p:cNvPr id="23" name="TextBox 22"/>
              <p:cNvSpPr txBox="1">
                <a:spLocks noRot="1" noChangeAspect="1" noMove="1" noResize="1" noEditPoints="1" noAdjustHandles="1" noChangeArrowheads="1" noChangeShapeType="1" noTextEdit="1"/>
              </p:cNvSpPr>
              <p:nvPr/>
            </p:nvSpPr>
            <p:spPr>
              <a:xfrm>
                <a:off x="457200" y="1005840"/>
                <a:ext cx="4419600" cy="461665"/>
              </a:xfrm>
              <a:prstGeom prst="rect">
                <a:avLst/>
              </a:prstGeom>
              <a:blipFill rotWithShape="1">
                <a:blip r:embed="rId7"/>
                <a:stretch>
                  <a:fillRect l="-2069" t="-10526" b="-28947"/>
                </a:stretch>
              </a:blipFill>
              <a:ln>
                <a:noFill/>
              </a:ln>
            </p:spPr>
            <p:txBody>
              <a:bodyPr/>
              <a:lstStyle/>
              <a:p>
                <a:r>
                  <a:rPr lang="en-US">
                    <a:noFill/>
                  </a:rPr>
                  <a:t> </a:t>
                </a:r>
              </a:p>
            </p:txBody>
          </p:sp>
        </mc:Fallback>
      </mc:AlternateContent>
      <p:sp>
        <p:nvSpPr>
          <p:cNvPr id="24" name="Footer Placeholder 4"/>
          <p:cNvSpPr>
            <a:spLocks noGrp="1"/>
          </p:cNvSpPr>
          <p:nvPr>
            <p:ph type="ftr" sz="quarter" idx="11"/>
          </p:nvPr>
        </p:nvSpPr>
        <p:spPr>
          <a:xfrm>
            <a:off x="3124200" y="6356350"/>
            <a:ext cx="2895600" cy="365125"/>
          </a:xfrm>
        </p:spPr>
        <p:txBody>
          <a:bodyPr/>
          <a:lstStyle/>
          <a:p>
            <a:r>
              <a:rPr lang="en-US" dirty="0"/>
              <a:t>3. A failure of the models</a:t>
            </a:r>
          </a:p>
        </p:txBody>
      </p:sp>
      <p:sp>
        <p:nvSpPr>
          <p:cNvPr id="25" name="Title 1"/>
          <p:cNvSpPr>
            <a:spLocks noGrp="1"/>
          </p:cNvSpPr>
          <p:nvPr>
            <p:ph type="title"/>
          </p:nvPr>
        </p:nvSpPr>
        <p:spPr>
          <a:xfrm>
            <a:off x="228600" y="-24"/>
            <a:ext cx="8686800" cy="1143000"/>
          </a:xfrm>
        </p:spPr>
        <p:txBody>
          <a:bodyPr>
            <a:normAutofit/>
          </a:bodyPr>
          <a:lstStyle/>
          <a:p>
            <a:pPr rtl="0"/>
            <a:r>
              <a:rPr lang="en-US" sz="2800" u="sng" dirty="0" smtClean="0"/>
              <a:t>Implications: Star-Forming Regions</a:t>
            </a:r>
            <a:endParaRPr lang="he-IL" sz="2800" u="sng" dirty="0"/>
          </a:p>
        </p:txBody>
      </p:sp>
    </p:spTree>
    <p:custDataLst>
      <p:tags r:id="rId1"/>
    </p:custDataLst>
    <p:extLst>
      <p:ext uri="{BB962C8B-B14F-4D97-AF65-F5344CB8AC3E}">
        <p14:creationId xmlns:p14="http://schemas.microsoft.com/office/powerpoint/2010/main" val="3543328479"/>
      </p:ext>
    </p:extLst>
  </p:cSld>
  <p:clrMapOvr>
    <a:masterClrMapping/>
  </p:clrMapOvr>
  <p:transition advTm="4802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78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152400" y="6340475"/>
            <a:ext cx="2133600" cy="365125"/>
          </a:xfrm>
        </p:spPr>
        <p:txBody>
          <a:bodyPr/>
          <a:lstStyle/>
          <a:p>
            <a:r>
              <a:rPr lang="de-DE" smtClean="0"/>
              <a:t>Jonathan Stern, MPIA</a:t>
            </a:r>
            <a:endParaRPr lang="en-US"/>
          </a:p>
        </p:txBody>
      </p:sp>
      <p:sp>
        <p:nvSpPr>
          <p:cNvPr id="4" name="Footer Placeholder 3"/>
          <p:cNvSpPr>
            <a:spLocks noGrp="1"/>
          </p:cNvSpPr>
          <p:nvPr>
            <p:ph type="ftr" sz="quarter" idx="11"/>
          </p:nvPr>
        </p:nvSpPr>
        <p:spPr>
          <a:xfrm>
            <a:off x="2819400" y="6356350"/>
            <a:ext cx="4191001" cy="365125"/>
          </a:xfrm>
        </p:spPr>
        <p:txBody>
          <a:bodyPr/>
          <a:lstStyle/>
          <a:p>
            <a:r>
              <a:rPr lang="en-US" dirty="0" smtClean="0"/>
              <a:t>1. </a:t>
            </a:r>
            <a:r>
              <a:rPr lang="en-US" b="1" i="1" dirty="0" smtClean="0"/>
              <a:t>Intro:</a:t>
            </a:r>
            <a:r>
              <a:rPr lang="en-US" dirty="0" smtClean="0"/>
              <a:t> photo-ionized </a:t>
            </a:r>
            <a:r>
              <a:rPr lang="en-US" dirty="0"/>
              <a:t>gas systems and </a:t>
            </a:r>
            <a:r>
              <a:rPr lang="en-US" b="1" i="1" dirty="0"/>
              <a:t>why</a:t>
            </a:r>
            <a:r>
              <a:rPr lang="en-US" dirty="0"/>
              <a:t> we model </a:t>
            </a:r>
            <a:r>
              <a:rPr lang="en-US" dirty="0" smtClean="0"/>
              <a:t>them</a:t>
            </a:r>
            <a:endParaRPr lang="en-US" dirty="0"/>
          </a:p>
        </p:txBody>
      </p:sp>
      <p:sp>
        <p:nvSpPr>
          <p:cNvPr id="5" name="Slide Number Placeholder 4"/>
          <p:cNvSpPr>
            <a:spLocks noGrp="1"/>
          </p:cNvSpPr>
          <p:nvPr>
            <p:ph type="sldNum" sz="quarter" idx="12"/>
          </p:nvPr>
        </p:nvSpPr>
        <p:spPr/>
        <p:txBody>
          <a:bodyPr/>
          <a:lstStyle/>
          <a:p>
            <a:fld id="{6A89B9C6-FAC9-4191-A936-FB59B15A07B7}" type="slidenum">
              <a:rPr lang="en-US" smtClean="0"/>
              <a:t>3</a:t>
            </a:fld>
            <a:endParaRPr lang="en-US" dirty="0"/>
          </a:p>
        </p:txBody>
      </p:sp>
      <p:pic>
        <p:nvPicPr>
          <p:cNvPr id="2056" name="Picture 205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97" y="1073458"/>
            <a:ext cx="6160805" cy="4031941"/>
          </a:xfrm>
          <a:prstGeom prst="rect">
            <a:avLst/>
          </a:prstGeom>
        </p:spPr>
      </p:pic>
      <p:sp>
        <p:nvSpPr>
          <p:cNvPr id="76" name="Title 1"/>
          <p:cNvSpPr>
            <a:spLocks noGrp="1"/>
          </p:cNvSpPr>
          <p:nvPr>
            <p:ph type="title"/>
          </p:nvPr>
        </p:nvSpPr>
        <p:spPr>
          <a:xfrm>
            <a:off x="457200" y="-76200"/>
            <a:ext cx="8229600" cy="1143000"/>
          </a:xfrm>
        </p:spPr>
        <p:txBody>
          <a:bodyPr>
            <a:normAutofit/>
          </a:bodyPr>
          <a:lstStyle/>
          <a:p>
            <a:r>
              <a:rPr lang="en-US" sz="3600" u="sng" dirty="0" err="1" smtClean="0"/>
              <a:t>Photoionized</a:t>
            </a:r>
            <a:r>
              <a:rPr lang="en-US" sz="3600" u="sng" dirty="0"/>
              <a:t> </a:t>
            </a:r>
            <a:r>
              <a:rPr lang="en-US" sz="3600" u="sng" dirty="0" smtClean="0"/>
              <a:t>Gas Systems</a:t>
            </a:r>
            <a:endParaRPr lang="en-US" sz="3600" u="sng" dirty="0"/>
          </a:p>
        </p:txBody>
      </p:sp>
      <p:sp>
        <p:nvSpPr>
          <p:cNvPr id="79" name="TextBox 78"/>
          <p:cNvSpPr txBox="1"/>
          <p:nvPr/>
        </p:nvSpPr>
        <p:spPr>
          <a:xfrm>
            <a:off x="6248400" y="1581090"/>
            <a:ext cx="2663574" cy="400110"/>
          </a:xfrm>
          <a:prstGeom prst="rect">
            <a:avLst/>
          </a:prstGeom>
          <a:noFill/>
          <a:ln>
            <a:solidFill>
              <a:schemeClr val="tx1"/>
            </a:solidFill>
          </a:ln>
        </p:spPr>
        <p:txBody>
          <a:bodyPr wrap="square" rtlCol="0">
            <a:spAutoFit/>
          </a:bodyPr>
          <a:lstStyle/>
          <a:p>
            <a:pPr algn="ctr" rtl="0"/>
            <a:r>
              <a:rPr lang="en-US" sz="2000" dirty="0" smtClean="0"/>
              <a:t>Star-Forming regions </a:t>
            </a:r>
          </a:p>
        </p:txBody>
      </p:sp>
      <p:sp>
        <p:nvSpPr>
          <p:cNvPr id="80" name="TextBox 79"/>
          <p:cNvSpPr txBox="1"/>
          <p:nvPr/>
        </p:nvSpPr>
        <p:spPr>
          <a:xfrm>
            <a:off x="3810000" y="990600"/>
            <a:ext cx="1981200" cy="707886"/>
          </a:xfrm>
          <a:prstGeom prst="rect">
            <a:avLst/>
          </a:prstGeom>
          <a:noFill/>
          <a:ln>
            <a:solidFill>
              <a:schemeClr val="tx1"/>
            </a:solidFill>
          </a:ln>
        </p:spPr>
        <p:txBody>
          <a:bodyPr wrap="square" rtlCol="0">
            <a:spAutoFit/>
          </a:bodyPr>
          <a:lstStyle/>
          <a:p>
            <a:pPr algn="ctr" rtl="0"/>
            <a:r>
              <a:rPr lang="en-US" sz="2000" dirty="0" smtClean="0"/>
              <a:t>Active Galactic Nuclei</a:t>
            </a:r>
          </a:p>
        </p:txBody>
      </p:sp>
      <p:cxnSp>
        <p:nvCxnSpPr>
          <p:cNvPr id="2059" name="Straight Connector 2058"/>
          <p:cNvCxnSpPr/>
          <p:nvPr/>
        </p:nvCxnSpPr>
        <p:spPr>
          <a:xfrm>
            <a:off x="5943600" y="1066800"/>
            <a:ext cx="0" cy="403860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0815" y="2057400"/>
            <a:ext cx="2609671" cy="2609671"/>
          </a:xfrm>
          <a:prstGeom prst="rect">
            <a:avLst/>
          </a:prstGeom>
        </p:spPr>
      </p:pic>
      <p:sp>
        <p:nvSpPr>
          <p:cNvPr id="15" name="TextBox 14"/>
          <p:cNvSpPr txBox="1"/>
          <p:nvPr/>
        </p:nvSpPr>
        <p:spPr>
          <a:xfrm>
            <a:off x="6182774" y="4705289"/>
            <a:ext cx="2663574" cy="307777"/>
          </a:xfrm>
          <a:prstGeom prst="rect">
            <a:avLst/>
          </a:prstGeom>
          <a:noFill/>
          <a:ln>
            <a:noFill/>
          </a:ln>
        </p:spPr>
        <p:txBody>
          <a:bodyPr wrap="square" rtlCol="0">
            <a:spAutoFit/>
          </a:bodyPr>
          <a:lstStyle/>
          <a:p>
            <a:pPr rtl="0"/>
            <a:r>
              <a:rPr lang="en-US" sz="1400" dirty="0" smtClean="0"/>
              <a:t>Henney+07</a:t>
            </a:r>
          </a:p>
        </p:txBody>
      </p:sp>
    </p:spTree>
    <p:custDataLst>
      <p:tags r:id="rId1"/>
    </p:custDataLst>
    <p:extLst>
      <p:ext uri="{BB962C8B-B14F-4D97-AF65-F5344CB8AC3E}">
        <p14:creationId xmlns:p14="http://schemas.microsoft.com/office/powerpoint/2010/main" val="566430911"/>
      </p:ext>
    </p:extLst>
  </p:cSld>
  <p:clrMapOvr>
    <a:masterClrMapping/>
  </p:clrMapOvr>
  <mc:AlternateContent xmlns:mc="http://schemas.openxmlformats.org/markup-compatibility/2006" xmlns:p14="http://schemas.microsoft.com/office/powerpoint/2010/main">
    <mc:Choice Requires="p14">
      <p:transition spd="slow" p14:dur="2000" advTm="35183"/>
    </mc:Choice>
    <mc:Fallback xmlns="">
      <p:transition spd="slow" advTm="35183"/>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RPC: </a:t>
            </a:r>
            <a:r>
              <a:rPr lang="en-US" u="sng" dirty="0" err="1" smtClean="0"/>
              <a:t>Hydrodynamical</a:t>
            </a:r>
            <a:r>
              <a:rPr lang="en-US" u="sng" dirty="0" smtClean="0"/>
              <a:t> stability</a:t>
            </a:r>
            <a:endParaRPr lang="en-US" u="sng" dirty="0"/>
          </a:p>
        </p:txBody>
      </p:sp>
      <p:sp>
        <p:nvSpPr>
          <p:cNvPr id="4" name="Date Placeholder 3"/>
          <p:cNvSpPr>
            <a:spLocks noGrp="1"/>
          </p:cNvSpPr>
          <p:nvPr>
            <p:ph type="dt" sz="half" idx="10"/>
          </p:nvPr>
        </p:nvSpPr>
        <p:spPr/>
        <p:txBody>
          <a:bodyPr/>
          <a:lstStyle/>
          <a:p>
            <a:r>
              <a:rPr lang="de-DE" smtClean="0"/>
              <a:t>Jonathan Stern, MPIA</a:t>
            </a:r>
            <a:endParaRPr lang="en-US" dirty="0"/>
          </a:p>
        </p:txBody>
      </p:sp>
      <p:sp>
        <p:nvSpPr>
          <p:cNvPr id="5" name="Footer Placeholder 4"/>
          <p:cNvSpPr>
            <a:spLocks noGrp="1"/>
          </p:cNvSpPr>
          <p:nvPr>
            <p:ph type="ftr" sz="quarter" idx="11"/>
          </p:nvPr>
        </p:nvSpPr>
        <p:spPr/>
        <p:txBody>
          <a:bodyPr/>
          <a:lstStyle/>
          <a:p>
            <a:r>
              <a:rPr lang="en-US" dirty="0"/>
              <a:t>4. Possible solution</a:t>
            </a:r>
          </a:p>
        </p:txBody>
      </p:sp>
      <p:sp>
        <p:nvSpPr>
          <p:cNvPr id="6" name="Slide Number Placeholder 5"/>
          <p:cNvSpPr>
            <a:spLocks noGrp="1"/>
          </p:cNvSpPr>
          <p:nvPr>
            <p:ph type="sldNum" sz="quarter" idx="12"/>
          </p:nvPr>
        </p:nvSpPr>
        <p:spPr/>
        <p:txBody>
          <a:bodyPr/>
          <a:lstStyle/>
          <a:p>
            <a:fld id="{6A89B9C6-FAC9-4191-A936-FB59B15A07B7}" type="slidenum">
              <a:rPr lang="en-US" smtClean="0"/>
              <a:t>30</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4175" y="3581400"/>
            <a:ext cx="4453625" cy="2938523"/>
          </a:xfrm>
          <a:prstGeom prst="rect">
            <a:avLst/>
          </a:prstGeom>
        </p:spPr>
      </p:pic>
      <p:sp>
        <p:nvSpPr>
          <p:cNvPr id="8" name="Content Placeholder 2"/>
          <p:cNvSpPr txBox="1">
            <a:spLocks/>
          </p:cNvSpPr>
          <p:nvPr/>
        </p:nvSpPr>
        <p:spPr>
          <a:xfrm rot="1965841">
            <a:off x="6122761" y="1749282"/>
            <a:ext cx="1329005" cy="730817"/>
          </a:xfrm>
          <a:prstGeom prst="rect">
            <a:avLst/>
          </a:prstGeom>
          <a:ln>
            <a:solidFill>
              <a:schemeClr val="tx1"/>
            </a:solidFill>
          </a:ln>
        </p:spPr>
        <p:txBody>
          <a:bodyPr vert="horz" lIns="91440" tIns="45720" rIns="91440" bIns="45720" rtlCol="1">
            <a:normAutofit/>
          </a:bodyPr>
          <a:lstStyle/>
          <a:p>
            <a:pPr marR="0" lvl="0" algn="l" defTabSz="914400" rtl="0" eaLnBrk="1" fontAlgn="auto" latinLnBrk="0" hangingPunct="1">
              <a:lnSpc>
                <a:spcPct val="100000"/>
              </a:lnSpc>
              <a:spcBef>
                <a:spcPct val="20000"/>
              </a:spcBef>
              <a:spcAft>
                <a:spcPts val="0"/>
              </a:spcAft>
              <a:buClrTx/>
              <a:buSzTx/>
              <a:tabLst/>
              <a:defRPr/>
            </a:pPr>
            <a:r>
              <a:rPr kumimoji="0" lang="en-US" b="1" i="0" u="sng" strike="noStrike" kern="1200" cap="none" spc="0" normalizeH="0" baseline="0" noProof="0" dirty="0" smtClean="0">
                <a:ln>
                  <a:noFill/>
                </a:ln>
                <a:solidFill>
                  <a:schemeClr val="tx1"/>
                </a:solidFill>
                <a:effectLst/>
                <a:uLnTx/>
                <a:uFillTx/>
                <a:latin typeface="+mn-lt"/>
                <a:ea typeface="+mn-ea"/>
                <a:cs typeface="+mn-cs"/>
              </a:rPr>
              <a:t>Much more work to do</a:t>
            </a:r>
            <a:endParaRPr kumimoji="0" lang="en-US" sz="2000" b="1" i="0" u="sng" strike="noStrike" kern="1200" cap="none" spc="0" normalizeH="0" baseline="0" noProof="0" dirty="0" smtClean="0">
              <a:ln>
                <a:noFill/>
              </a:ln>
              <a:solidFill>
                <a:schemeClr val="tx1"/>
              </a:solidFill>
              <a:effectLst/>
              <a:uLnTx/>
              <a:uFillTx/>
              <a:latin typeface="+mn-lt"/>
              <a:ea typeface="+mn-ea"/>
              <a:cs typeface="+mn-cs"/>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4724400"/>
              </a:xfrm>
            </p:spPr>
            <p:txBody>
              <a:bodyPr>
                <a:normAutofit/>
              </a:bodyPr>
              <a:lstStyle/>
              <a:p>
                <a:r>
                  <a:rPr lang="en-US" sz="2800" dirty="0" smtClean="0"/>
                  <a:t>Rayleigh-Taylor </a:t>
                </a:r>
              </a:p>
              <a:p>
                <a:pPr lvl="1"/>
                <a:r>
                  <a:rPr lang="en-US" sz="2400" dirty="0" smtClean="0"/>
                  <a:t>Illuminated side: </a:t>
                </a:r>
                <a:r>
                  <a:rPr lang="en-US" sz="2400" b="1" i="1" dirty="0" smtClean="0"/>
                  <a:t>stable. </a:t>
                </a:r>
                <a:r>
                  <a:rPr lang="en-US" sz="2400" dirty="0" smtClean="0"/>
                  <a:t/>
                </a:r>
                <a:br>
                  <a:rPr lang="en-US" sz="2400" dirty="0" smtClean="0"/>
                </a:br>
                <a:r>
                  <a:rPr lang="en-US" sz="2400" dirty="0" smtClean="0"/>
                  <a:t>(tenuous gas ‘above’ dense gas)</a:t>
                </a:r>
              </a:p>
              <a:p>
                <a:pPr lvl="1"/>
                <a:r>
                  <a:rPr lang="en-US" sz="2400" dirty="0" smtClean="0"/>
                  <a:t>A cloud pushed against a low density medium: </a:t>
                </a:r>
                <a:r>
                  <a:rPr lang="en-US" sz="2400" b="1" i="1" dirty="0" smtClean="0"/>
                  <a:t>unstable.</a:t>
                </a:r>
                <a:r>
                  <a:rPr lang="en-US" sz="2400" dirty="0" smtClean="0"/>
                  <a:t/>
                </a:r>
                <a:br>
                  <a:rPr lang="en-US" sz="2400" dirty="0" smtClean="0"/>
                </a:br>
                <a:r>
                  <a:rPr lang="en-US" sz="2400" dirty="0" smtClean="0"/>
                  <a:t>(but possibly </a:t>
                </a:r>
                <a14:m>
                  <m:oMath xmlns:m="http://schemas.openxmlformats.org/officeDocument/2006/math">
                    <m:sSub>
                      <m:sSubPr>
                        <m:ctrlPr>
                          <a:rPr lang="en-US" sz="2400" b="0" i="1" smtClean="0">
                            <a:latin typeface="Cambria Math"/>
                          </a:rPr>
                        </m:ctrlPr>
                      </m:sSubPr>
                      <m:e>
                        <m:r>
                          <a:rPr lang="en-US" sz="2400" b="0" i="1" smtClean="0">
                            <a:latin typeface="Cambria Math"/>
                          </a:rPr>
                          <m:t>𝜏</m:t>
                        </m:r>
                      </m:e>
                      <m:sub>
                        <m:r>
                          <m:rPr>
                            <m:sty m:val="p"/>
                          </m:rPr>
                          <a:rPr lang="en-US" sz="2400" b="0" i="0" smtClean="0">
                            <a:latin typeface="Cambria Math"/>
                          </a:rPr>
                          <m:t>RT</m:t>
                        </m:r>
                        <m:r>
                          <a:rPr lang="en-US" sz="2400" b="0" i="1" smtClean="0">
                            <a:latin typeface="Cambria Math"/>
                          </a:rPr>
                          <m:t> </m:t>
                        </m:r>
                      </m:sub>
                    </m:sSub>
                    <m:r>
                      <a:rPr lang="en-US" sz="2400" b="0" i="1" smtClean="0">
                        <a:latin typeface="Cambria Math"/>
                      </a:rPr>
                      <m:t>&gt;</m:t>
                    </m:r>
                    <m:sSub>
                      <m:sSubPr>
                        <m:ctrlPr>
                          <a:rPr lang="en-US" sz="2400" b="0" i="1" smtClean="0">
                            <a:latin typeface="Cambria Math"/>
                          </a:rPr>
                        </m:ctrlPr>
                      </m:sSubPr>
                      <m:e>
                        <m:r>
                          <a:rPr lang="en-US" sz="2400" b="0" i="1" smtClean="0">
                            <a:latin typeface="Cambria Math"/>
                          </a:rPr>
                          <m:t>𝜏</m:t>
                        </m:r>
                      </m:e>
                      <m:sub>
                        <m:r>
                          <m:rPr>
                            <m:sty m:val="p"/>
                          </m:rPr>
                          <a:rPr lang="en-US" sz="2400" b="0" i="0" smtClean="0">
                            <a:latin typeface="Cambria Math"/>
                          </a:rPr>
                          <m:t>sound</m:t>
                        </m:r>
                      </m:sub>
                    </m:sSub>
                  </m:oMath>
                </a14:m>
                <a:r>
                  <a:rPr lang="en-US" sz="2400" dirty="0" smtClean="0"/>
                  <a:t>)</a:t>
                </a:r>
              </a:p>
              <a:p>
                <a:r>
                  <a:rPr lang="en-US" sz="2800" dirty="0" smtClean="0"/>
                  <a:t>Hydro-simulation:</a:t>
                </a:r>
                <a:br>
                  <a:rPr lang="en-US" sz="2800" dirty="0" smtClean="0"/>
                </a:br>
                <a:r>
                  <a:rPr lang="en-US" sz="2000" dirty="0" smtClean="0"/>
                  <a:t>(Namekata+14)</a:t>
                </a:r>
                <a:r>
                  <a:rPr lang="en-US" sz="2800" dirty="0"/>
                  <a:t/>
                </a:r>
                <a:br>
                  <a:rPr lang="en-US" sz="2800" dirty="0"/>
                </a:br>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4724400"/>
              </a:xfrm>
              <a:blipFill rotWithShape="1">
                <a:blip r:embed="rId4"/>
                <a:stretch>
                  <a:fillRect l="-1259" t="-1161"/>
                </a:stretch>
              </a:blipFill>
            </p:spPr>
            <p:txBody>
              <a:bodyPr/>
              <a:lstStyle/>
              <a:p>
                <a:r>
                  <a:rPr lang="en-US">
                    <a:noFill/>
                  </a:rPr>
                  <a:t> </a:t>
                </a:r>
              </a:p>
            </p:txBody>
          </p:sp>
        </mc:Fallback>
      </mc:AlternateContent>
    </p:spTree>
    <p:extLst>
      <p:ext uri="{BB962C8B-B14F-4D97-AF65-F5344CB8AC3E}">
        <p14:creationId xmlns:p14="http://schemas.microsoft.com/office/powerpoint/2010/main" val="2004311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idx="4294967295"/>
          </p:nvPr>
        </p:nvPicPr>
        <p:blipFill>
          <a:blip r:embed="rId3">
            <a:lum/>
            <a:alphaModFix/>
          </a:blip>
          <a:srcRect/>
          <a:stretch>
            <a:fillRect/>
          </a:stretch>
        </p:blipFill>
        <p:spPr>
          <a:xfrm>
            <a:off x="829440" y="331811"/>
            <a:ext cx="7133184" cy="6221453"/>
          </a:xfrm>
        </p:spPr>
      </p:pic>
      <p:sp>
        <p:nvSpPr>
          <p:cNvPr id="3" name="TextBox 2"/>
          <p:cNvSpPr txBox="1"/>
          <p:nvPr/>
        </p:nvSpPr>
        <p:spPr>
          <a:xfrm>
            <a:off x="3235795" y="3904330"/>
            <a:ext cx="3030593" cy="244598"/>
          </a:xfrm>
          <a:prstGeom prst="rect">
            <a:avLst/>
          </a:prstGeom>
          <a:noFill/>
          <a:ln>
            <a:noFill/>
          </a:ln>
        </p:spPr>
        <p:txBody>
          <a:bodyPr vert="horz" wrap="none" lIns="81639" tIns="40820" rIns="81639" bIns="40820" anchorCtr="0" compatLnSpc="0">
            <a:spAutoFit/>
          </a:bodyPr>
          <a:lstStyle/>
          <a:p>
            <a:pPr hangingPunct="0"/>
            <a:r>
              <a:rPr lang="en-US" sz="1100" dirty="0">
                <a:latin typeface="Liberation Sans" pitchFamily="18"/>
                <a:ea typeface="WenQuanYi Micro Hei" pitchFamily="2"/>
                <a:cs typeface="Nachlieli CLM" pitchFamily="2"/>
              </a:rPr>
              <a:t>(</a:t>
            </a:r>
            <a:r>
              <a:rPr lang="en-US" sz="1100" i="1" dirty="0">
                <a:latin typeface="Liberation Sans" pitchFamily="18"/>
                <a:ea typeface="WenQuanYi Micro Hei" pitchFamily="2"/>
                <a:cs typeface="Nachlieli CLM" pitchFamily="2"/>
              </a:rPr>
              <a:t>Chandra</a:t>
            </a:r>
            <a:r>
              <a:rPr lang="en-US" sz="1100" dirty="0">
                <a:latin typeface="Liberation Sans" pitchFamily="18"/>
                <a:ea typeface="WenQuanYi Micro Hei" pitchFamily="2"/>
                <a:cs typeface="Nachlieli CLM" pitchFamily="2"/>
              </a:rPr>
              <a:t> HETGS, 300ks, 6-23</a:t>
            </a:r>
            <a:r>
              <a:rPr lang="en-US" sz="1100" dirty="0">
                <a:latin typeface="Liberation Sans" pitchFamily="34"/>
                <a:ea typeface="Liberation Sans" pitchFamily="34"/>
                <a:cs typeface="Liberation Sans" pitchFamily="34"/>
              </a:rPr>
              <a:t>Å</a:t>
            </a:r>
            <a:r>
              <a:rPr lang="en-US" sz="1100" dirty="0">
                <a:latin typeface="Liberation Sans" pitchFamily="18"/>
                <a:ea typeface="WenQuanYi Micro Hei" pitchFamily="2"/>
                <a:cs typeface="Nachlieli CLM" pitchFamily="2"/>
              </a:rPr>
              <a:t>, FWHM=23m</a:t>
            </a:r>
            <a:r>
              <a:rPr lang="en-US" sz="1100" dirty="0">
                <a:latin typeface="Liberation Sans" pitchFamily="34"/>
                <a:ea typeface="Liberation Sans" pitchFamily="34"/>
                <a:cs typeface="Liberation Sans" pitchFamily="34"/>
              </a:rPr>
              <a:t>Å</a:t>
            </a:r>
            <a:r>
              <a:rPr lang="en-US" sz="1100" dirty="0">
                <a:latin typeface="Liberation Sans" pitchFamily="18"/>
                <a:ea typeface="WenQuanYi Micro Hei" pitchFamily="2"/>
                <a:cs typeface="Nachlieli CLM" pitchFamily="2"/>
              </a:rPr>
              <a:t>)</a:t>
            </a:r>
          </a:p>
        </p:txBody>
      </p:sp>
      <p:sp>
        <p:nvSpPr>
          <p:cNvPr id="4" name="Freeform 3"/>
          <p:cNvSpPr/>
          <p:nvPr/>
        </p:nvSpPr>
        <p:spPr>
          <a:xfrm>
            <a:off x="415045" y="3600605"/>
            <a:ext cx="8275787" cy="296474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none" lIns="81639" tIns="40820" rIns="81639" bIns="40820" anchor="ctr" anchorCtr="0" compatLnSpc="0"/>
          <a:lstStyle/>
          <a:p>
            <a:pPr hangingPunct="0"/>
            <a:endParaRPr lang="en-US" sz="1600">
              <a:latin typeface="Liberation Sans" pitchFamily="18"/>
              <a:ea typeface="WenQuanYi Micro Hei" pitchFamily="2"/>
              <a:cs typeface="Nachlieli CLM" pitchFamily="2"/>
            </a:endParaRPr>
          </a:p>
        </p:txBody>
      </p:sp>
      <p:sp>
        <p:nvSpPr>
          <p:cNvPr id="5" name="Date Placeholder 4"/>
          <p:cNvSpPr>
            <a:spLocks noGrp="1"/>
          </p:cNvSpPr>
          <p:nvPr>
            <p:ph type="dt" sz="half" idx="10"/>
          </p:nvPr>
        </p:nvSpPr>
        <p:spPr/>
        <p:txBody>
          <a:bodyPr/>
          <a:lstStyle/>
          <a:p>
            <a:r>
              <a:rPr lang="de-DE" smtClean="0"/>
              <a:t>Jonathan Stern, MPIA</a:t>
            </a:r>
            <a:endParaRPr lang="en-US"/>
          </a:p>
        </p:txBody>
      </p:sp>
      <p:sp>
        <p:nvSpPr>
          <p:cNvPr id="6" name="Footer Placeholder 5"/>
          <p:cNvSpPr>
            <a:spLocks noGrp="1"/>
          </p:cNvSpPr>
          <p:nvPr>
            <p:ph type="ftr" sz="quarter" idx="11"/>
          </p:nvPr>
        </p:nvSpPr>
        <p:spPr/>
        <p:txBody>
          <a:bodyPr/>
          <a:lstStyle/>
          <a:p>
            <a:r>
              <a:rPr lang="en-US" smtClean="0"/>
              <a:t>Photoionized gas</a:t>
            </a:r>
            <a:endParaRPr lang="en-US"/>
          </a:p>
        </p:txBody>
      </p:sp>
      <p:sp>
        <p:nvSpPr>
          <p:cNvPr id="7" name="Slide Number Placeholder 6"/>
          <p:cNvSpPr>
            <a:spLocks noGrp="1"/>
          </p:cNvSpPr>
          <p:nvPr>
            <p:ph type="sldNum" sz="quarter" idx="12"/>
          </p:nvPr>
        </p:nvSpPr>
        <p:spPr/>
        <p:txBody>
          <a:bodyPr/>
          <a:lstStyle/>
          <a:p>
            <a:fld id="{6A89B9C6-FAC9-4191-A936-FB59B15A07B7}" type="slidenum">
              <a:rPr lang="en-US" smtClean="0"/>
              <a:t>31</a:t>
            </a:fld>
            <a:endParaRPr lang="en-US"/>
          </a:p>
        </p:txBody>
      </p:sp>
    </p:spTree>
    <p:extLst>
      <p:ext uri="{BB962C8B-B14F-4D97-AF65-F5344CB8AC3E}">
        <p14:creationId xmlns:p14="http://schemas.microsoft.com/office/powerpoint/2010/main" val="1239906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548680"/>
            <a:ext cx="8229600" cy="5904655"/>
          </a:xfrm>
        </p:spPr>
      </p:pic>
      <p:sp>
        <p:nvSpPr>
          <p:cNvPr id="2" name="Date Placeholder 1"/>
          <p:cNvSpPr>
            <a:spLocks noGrp="1"/>
          </p:cNvSpPr>
          <p:nvPr>
            <p:ph type="dt" sz="half" idx="10"/>
          </p:nvPr>
        </p:nvSpPr>
        <p:spPr/>
        <p:txBody>
          <a:bodyPr/>
          <a:lstStyle/>
          <a:p>
            <a:r>
              <a:rPr lang="de-DE" smtClean="0"/>
              <a:t>Jonathan Stern, MPIA</a:t>
            </a:r>
            <a:endParaRPr lang="en-US"/>
          </a:p>
        </p:txBody>
      </p:sp>
      <p:sp>
        <p:nvSpPr>
          <p:cNvPr id="3" name="Footer Placeholder 2"/>
          <p:cNvSpPr>
            <a:spLocks noGrp="1"/>
          </p:cNvSpPr>
          <p:nvPr>
            <p:ph type="ftr" sz="quarter" idx="11"/>
          </p:nvPr>
        </p:nvSpPr>
        <p:spPr/>
        <p:txBody>
          <a:bodyPr/>
          <a:lstStyle/>
          <a:p>
            <a:r>
              <a:rPr lang="en-US" smtClean="0"/>
              <a:t>Photoionized gas</a:t>
            </a:r>
            <a:endParaRPr lang="en-US"/>
          </a:p>
        </p:txBody>
      </p:sp>
      <p:sp>
        <p:nvSpPr>
          <p:cNvPr id="5" name="Slide Number Placeholder 4"/>
          <p:cNvSpPr>
            <a:spLocks noGrp="1"/>
          </p:cNvSpPr>
          <p:nvPr>
            <p:ph type="sldNum" sz="quarter" idx="12"/>
          </p:nvPr>
        </p:nvSpPr>
        <p:spPr/>
        <p:txBody>
          <a:bodyPr/>
          <a:lstStyle/>
          <a:p>
            <a:fld id="{6A89B9C6-FAC9-4191-A936-FB59B15A07B7}" type="slidenum">
              <a:rPr lang="en-US" smtClean="0"/>
              <a:t>32</a:t>
            </a:fld>
            <a:endParaRPr lang="en-US"/>
          </a:p>
        </p:txBody>
      </p:sp>
    </p:spTree>
    <p:extLst>
      <p:ext uri="{BB962C8B-B14F-4D97-AF65-F5344CB8AC3E}">
        <p14:creationId xmlns:p14="http://schemas.microsoft.com/office/powerpoint/2010/main" val="5782837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u="sng" dirty="0" smtClean="0"/>
              <a:t>RPC in SF Galaxies (Very Preliminary)</a:t>
            </a:r>
            <a:endParaRPr lang="en-US" sz="3600" u="sng"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20434" y="990600"/>
            <a:ext cx="3256766" cy="3048000"/>
          </a:xfrm>
        </p:spPr>
      </p:pic>
      <p:sp>
        <p:nvSpPr>
          <p:cNvPr id="5" name="TextBox 4"/>
          <p:cNvSpPr txBox="1"/>
          <p:nvPr/>
        </p:nvSpPr>
        <p:spPr>
          <a:xfrm>
            <a:off x="609600" y="1976735"/>
            <a:ext cx="2895600" cy="461665"/>
          </a:xfrm>
          <a:prstGeom prst="rect">
            <a:avLst/>
          </a:prstGeom>
          <a:noFill/>
        </p:spPr>
        <p:txBody>
          <a:bodyPr wrap="square" rtlCol="0">
            <a:spAutoFit/>
          </a:bodyPr>
          <a:lstStyle/>
          <a:p>
            <a:pPr algn="ctr"/>
            <a:r>
              <a:rPr lang="en-US" sz="2400" b="1" dirty="0" smtClean="0"/>
              <a:t>1</a:t>
            </a:r>
            <a:r>
              <a:rPr lang="en-US" sz="2400" b="1" baseline="30000" dirty="0" smtClean="0"/>
              <a:t>st</a:t>
            </a:r>
            <a:r>
              <a:rPr lang="en-US" sz="2400" b="1" dirty="0" smtClean="0"/>
              <a:t>  BPT plot:</a:t>
            </a:r>
            <a:endParaRPr lang="en-US" sz="2400" b="1" dirty="0"/>
          </a:p>
        </p:txBody>
      </p:sp>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7195" y="3962400"/>
            <a:ext cx="5077214" cy="2895598"/>
          </a:xfrm>
          <a:prstGeom prst="rect">
            <a:avLst/>
          </a:prstGeom>
        </p:spPr>
      </p:pic>
      <p:sp>
        <p:nvSpPr>
          <p:cNvPr id="7" name="TextBox 6"/>
          <p:cNvSpPr txBox="1"/>
          <p:nvPr/>
        </p:nvSpPr>
        <p:spPr>
          <a:xfrm>
            <a:off x="533400" y="4872335"/>
            <a:ext cx="2895600" cy="461665"/>
          </a:xfrm>
          <a:prstGeom prst="rect">
            <a:avLst/>
          </a:prstGeom>
          <a:noFill/>
        </p:spPr>
        <p:txBody>
          <a:bodyPr wrap="square" rtlCol="0">
            <a:spAutoFit/>
          </a:bodyPr>
          <a:lstStyle/>
          <a:p>
            <a:pPr algn="ctr"/>
            <a:r>
              <a:rPr lang="en-US" sz="2400" b="1" dirty="0" smtClean="0"/>
              <a:t>Other BPT plots:</a:t>
            </a:r>
            <a:endParaRPr lang="en-US" sz="2400" b="1" dirty="0"/>
          </a:p>
        </p:txBody>
      </p:sp>
      <p:sp>
        <p:nvSpPr>
          <p:cNvPr id="8" name="TextBox 7"/>
          <p:cNvSpPr txBox="1"/>
          <p:nvPr/>
        </p:nvSpPr>
        <p:spPr>
          <a:xfrm>
            <a:off x="228600" y="5798403"/>
            <a:ext cx="3276600" cy="830997"/>
          </a:xfrm>
          <a:prstGeom prst="rect">
            <a:avLst/>
          </a:prstGeom>
          <a:noFill/>
          <a:ln>
            <a:solidFill>
              <a:schemeClr val="tx1"/>
            </a:solidFill>
          </a:ln>
        </p:spPr>
        <p:txBody>
          <a:bodyPr wrap="square" rtlCol="0">
            <a:spAutoFit/>
          </a:bodyPr>
          <a:lstStyle/>
          <a:p>
            <a:pPr algn="ctr"/>
            <a:r>
              <a:rPr lang="en-US" sz="2400" i="1" dirty="0" smtClean="0"/>
              <a:t>Caveat: assumed spectral shape</a:t>
            </a:r>
            <a:endParaRPr lang="en-US" sz="2400" i="1" dirty="0"/>
          </a:p>
        </p:txBody>
      </p:sp>
      <p:sp>
        <p:nvSpPr>
          <p:cNvPr id="3" name="Date Placeholder 2"/>
          <p:cNvSpPr>
            <a:spLocks noGrp="1"/>
          </p:cNvSpPr>
          <p:nvPr>
            <p:ph type="dt" sz="half" idx="10"/>
          </p:nvPr>
        </p:nvSpPr>
        <p:spPr/>
        <p:txBody>
          <a:bodyPr/>
          <a:lstStyle/>
          <a:p>
            <a:r>
              <a:rPr lang="de-DE" smtClean="0"/>
              <a:t>Jonathan Stern, MPIA</a:t>
            </a:r>
            <a:endParaRPr lang="en-US"/>
          </a:p>
        </p:txBody>
      </p:sp>
      <p:sp>
        <p:nvSpPr>
          <p:cNvPr id="9" name="Footer Placeholder 8"/>
          <p:cNvSpPr>
            <a:spLocks noGrp="1"/>
          </p:cNvSpPr>
          <p:nvPr>
            <p:ph type="ftr" sz="quarter" idx="11"/>
          </p:nvPr>
        </p:nvSpPr>
        <p:spPr/>
        <p:txBody>
          <a:bodyPr/>
          <a:lstStyle/>
          <a:p>
            <a:r>
              <a:rPr lang="en-US" dirty="0"/>
              <a:t>4. Possible solution</a:t>
            </a:r>
          </a:p>
        </p:txBody>
      </p:sp>
      <p:sp>
        <p:nvSpPr>
          <p:cNvPr id="10" name="Slide Number Placeholder 9"/>
          <p:cNvSpPr>
            <a:spLocks noGrp="1"/>
          </p:cNvSpPr>
          <p:nvPr>
            <p:ph type="sldNum" sz="quarter" idx="12"/>
          </p:nvPr>
        </p:nvSpPr>
        <p:spPr/>
        <p:txBody>
          <a:bodyPr/>
          <a:lstStyle/>
          <a:p>
            <a:fld id="{6A89B9C6-FAC9-4191-A936-FB59B15A07B7}" type="slidenum">
              <a:rPr lang="en-US" smtClean="0"/>
              <a:t>33</a:t>
            </a:fld>
            <a:endParaRPr lang="en-US"/>
          </a:p>
        </p:txBody>
      </p:sp>
    </p:spTree>
    <p:extLst>
      <p:ext uri="{BB962C8B-B14F-4D97-AF65-F5344CB8AC3E}">
        <p14:creationId xmlns:p14="http://schemas.microsoft.com/office/powerpoint/2010/main" val="383094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0"/>
          <p:cNvPicPr>
            <a:picLocks noGrp="1"/>
          </p:cNvPicPr>
          <p:nvPr>
            <p:ph idx="1"/>
          </p:nvPr>
        </p:nvPicPr>
        <p:blipFill>
          <a:blip r:embed="rId4">
            <a:extLst>
              <a:ext uri="{28A0092B-C50C-407E-A947-70E740481C1C}">
                <a14:useLocalDpi xmlns:a14="http://schemas.microsoft.com/office/drawing/2010/main" val="0"/>
              </a:ext>
            </a:extLst>
          </a:blip>
          <a:stretch>
            <a:fillRect/>
          </a:stretch>
        </p:blipFill>
        <p:spPr>
          <a:xfrm>
            <a:off x="640080" y="1554480"/>
            <a:ext cx="7955280" cy="3657600"/>
          </a:xfrm>
        </p:spPr>
      </p:pic>
      <p:pic>
        <p:nvPicPr>
          <p:cNvPr id="5" name="Content 1"/>
          <p:cNvPicPr>
            <a:picLocks/>
          </p:cNvPicPr>
          <p:nvPr/>
        </p:nvPicPr>
        <p:blipFill>
          <a:blip r:embed="rId5">
            <a:extLst>
              <a:ext uri="{28A0092B-C50C-407E-A947-70E740481C1C}">
                <a14:useLocalDpi xmlns:a14="http://schemas.microsoft.com/office/drawing/2010/main" val="0"/>
              </a:ext>
            </a:extLst>
          </a:blip>
          <a:stretch>
            <a:fillRect/>
          </a:stretch>
        </p:blipFill>
        <p:spPr>
          <a:xfrm>
            <a:off x="640080" y="1554480"/>
            <a:ext cx="7955280" cy="3657600"/>
          </a:xfrm>
          <a:prstGeom prst="rect">
            <a:avLst/>
          </a:prstGeom>
        </p:spPr>
      </p:pic>
      <p:pic>
        <p:nvPicPr>
          <p:cNvPr id="6" name="Content 2"/>
          <p:cNvPicPr>
            <a:picLocks/>
          </p:cNvPicPr>
          <p:nvPr/>
        </p:nvPicPr>
        <p:blipFill>
          <a:blip r:embed="rId6">
            <a:extLst>
              <a:ext uri="{28A0092B-C50C-407E-A947-70E740481C1C}">
                <a14:useLocalDpi xmlns:a14="http://schemas.microsoft.com/office/drawing/2010/main" val="0"/>
              </a:ext>
            </a:extLst>
          </a:blip>
          <a:stretch>
            <a:fillRect/>
          </a:stretch>
        </p:blipFill>
        <p:spPr>
          <a:xfrm>
            <a:off x="640080" y="1554480"/>
            <a:ext cx="7955280" cy="3657600"/>
          </a:xfrm>
          <a:prstGeom prst="rect">
            <a:avLst/>
          </a:prstGeom>
        </p:spPr>
      </p:pic>
      <p:pic>
        <p:nvPicPr>
          <p:cNvPr id="7" name="Content 3"/>
          <p:cNvPicPr>
            <a:picLocks/>
          </p:cNvPicPr>
          <p:nvPr/>
        </p:nvPicPr>
        <p:blipFill>
          <a:blip r:embed="rId7">
            <a:extLst>
              <a:ext uri="{28A0092B-C50C-407E-A947-70E740481C1C}">
                <a14:useLocalDpi xmlns:a14="http://schemas.microsoft.com/office/drawing/2010/main" val="0"/>
              </a:ext>
            </a:extLst>
          </a:blip>
          <a:stretch>
            <a:fillRect/>
          </a:stretch>
        </p:blipFill>
        <p:spPr>
          <a:xfrm>
            <a:off x="640079" y="1554480"/>
            <a:ext cx="7955280" cy="3657600"/>
          </a:xfrm>
          <a:prstGeom prst="rect">
            <a:avLst/>
          </a:prstGeom>
        </p:spPr>
      </p:pic>
      <p:pic>
        <p:nvPicPr>
          <p:cNvPr id="53" name="Content 3" hidden="1"/>
          <p:cNvPicPr>
            <a:picLocks/>
          </p:cNvPicPr>
          <p:nvPr/>
        </p:nvPicPr>
        <p:blipFill>
          <a:blip r:embed="rId8">
            <a:extLst>
              <a:ext uri="{28A0092B-C50C-407E-A947-70E740481C1C}">
                <a14:useLocalDpi xmlns:a14="http://schemas.microsoft.com/office/drawing/2010/main" val="0"/>
              </a:ext>
            </a:extLst>
          </a:blip>
          <a:stretch>
            <a:fillRect/>
          </a:stretch>
        </p:blipFill>
        <p:spPr>
          <a:xfrm>
            <a:off x="640080" y="1554480"/>
            <a:ext cx="7955280" cy="3657600"/>
          </a:xfrm>
          <a:prstGeom prst="rect">
            <a:avLst/>
          </a:prstGeom>
        </p:spPr>
      </p:pic>
      <p:grpSp>
        <p:nvGrpSpPr>
          <p:cNvPr id="31" name="Group 1"/>
          <p:cNvGrpSpPr/>
          <p:nvPr/>
        </p:nvGrpSpPr>
        <p:grpSpPr>
          <a:xfrm>
            <a:off x="3552812" y="3276600"/>
            <a:ext cx="1857388" cy="964085"/>
            <a:chOff x="428598" y="290552"/>
            <a:chExt cx="1857388" cy="964085"/>
          </a:xfrm>
        </p:grpSpPr>
        <p:cxnSp>
          <p:nvCxnSpPr>
            <p:cNvPr id="32" name="Straight Arrow Connector 31"/>
            <p:cNvCxnSpPr/>
            <p:nvPr/>
          </p:nvCxnSpPr>
          <p:spPr>
            <a:xfrm flipV="1">
              <a:off x="1561390" y="290552"/>
              <a:ext cx="651492" cy="571504"/>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p:cNvSpPr txBox="1"/>
                <p:nvPr/>
              </p:nvSpPr>
              <p:spPr>
                <a:xfrm>
                  <a:off x="428598" y="829584"/>
                  <a:ext cx="1857388" cy="425053"/>
                </a:xfrm>
                <a:prstGeom prst="rect">
                  <a:avLst/>
                </a:prstGeom>
                <a:noFill/>
              </p:spPr>
              <p:txBody>
                <a:bodyPr wrap="square" rtlCol="1">
                  <a:spAutoFit/>
                </a:bodyPr>
                <a:lstStyle/>
                <a:p>
                  <a:pPr algn="ctr" rtl="0"/>
                  <a14:m>
                    <m:oMath xmlns:m="http://schemas.openxmlformats.org/officeDocument/2006/math">
                      <m:sSub>
                        <m:sSubPr>
                          <m:ctrlPr>
                            <a:rPr lang="en-US" sz="2000" b="0" i="1" smtClean="0">
                              <a:latin typeface="Cambria Math"/>
                            </a:rPr>
                          </m:ctrlPr>
                        </m:sSubPr>
                        <m:e>
                          <m:r>
                            <a:rPr lang="en-US" sz="2000" b="0" i="1" smtClean="0">
                              <a:latin typeface="Cambria Math"/>
                            </a:rPr>
                            <m:t>𝑃</m:t>
                          </m:r>
                        </m:e>
                        <m:sub>
                          <m:r>
                            <m:rPr>
                              <m:sty m:val="p"/>
                            </m:rPr>
                            <a:rPr lang="en-US" sz="2000" b="0" i="0" smtClean="0">
                              <a:latin typeface="Cambria Math"/>
                            </a:rPr>
                            <m:t>gas</m:t>
                          </m:r>
                        </m:sub>
                      </m:sSub>
                    </m:oMath>
                  </a14:m>
                  <a:r>
                    <a:rPr lang="en-US" sz="2000" i="1" dirty="0" smtClean="0"/>
                    <a:t> set by </a:t>
                  </a:r>
                  <a14:m>
                    <m:oMath xmlns:m="http://schemas.openxmlformats.org/officeDocument/2006/math">
                      <m:sSub>
                        <m:sSubPr>
                          <m:ctrlPr>
                            <a:rPr lang="en-US" sz="2000" b="0" i="1" smtClean="0">
                              <a:latin typeface="Cambria Math"/>
                            </a:rPr>
                          </m:ctrlPr>
                        </m:sSubPr>
                        <m:e>
                          <m:r>
                            <a:rPr lang="en-US" sz="2000" b="0" i="1" smtClean="0">
                              <a:latin typeface="Cambria Math"/>
                            </a:rPr>
                            <m:t>𝑃</m:t>
                          </m:r>
                        </m:e>
                        <m:sub>
                          <m:r>
                            <m:rPr>
                              <m:sty m:val="p"/>
                            </m:rPr>
                            <a:rPr lang="en-US" sz="2000" b="0" i="0" smtClean="0">
                              <a:latin typeface="Cambria Math"/>
                            </a:rPr>
                            <m:t>rad</m:t>
                          </m:r>
                        </m:sub>
                      </m:sSub>
                    </m:oMath>
                  </a14:m>
                  <a:endParaRPr lang="en-US" sz="2000" i="1" dirty="0" smtClean="0"/>
                </a:p>
              </p:txBody>
            </p:sp>
          </mc:Choice>
          <mc:Fallback xmlns="">
            <p:sp>
              <p:nvSpPr>
                <p:cNvPr id="33" name="TextBox 32"/>
                <p:cNvSpPr txBox="1">
                  <a:spLocks noRot="1" noChangeAspect="1" noMove="1" noResize="1" noEditPoints="1" noAdjustHandles="1" noChangeArrowheads="1" noChangeShapeType="1" noTextEdit="1"/>
                </p:cNvSpPr>
                <p:nvPr/>
              </p:nvSpPr>
              <p:spPr>
                <a:xfrm>
                  <a:off x="428598" y="829584"/>
                  <a:ext cx="1857388" cy="425053"/>
                </a:xfrm>
                <a:prstGeom prst="rect">
                  <a:avLst/>
                </a:prstGeom>
                <a:blipFill rotWithShape="1">
                  <a:blip r:embed="rId10"/>
                  <a:stretch>
                    <a:fillRect t="-5714" b="-20000"/>
                  </a:stretch>
                </a:blipFill>
              </p:spPr>
              <p:txBody>
                <a:bodyPr/>
                <a:lstStyle/>
                <a:p>
                  <a:r>
                    <a:rPr lang="en-US">
                      <a:noFill/>
                    </a:rPr>
                    <a:t> </a:t>
                  </a:r>
                </a:p>
              </p:txBody>
            </p:sp>
          </mc:Fallback>
        </mc:AlternateContent>
      </p:grpSp>
      <p:grpSp>
        <p:nvGrpSpPr>
          <p:cNvPr id="9" name="Group 2"/>
          <p:cNvGrpSpPr/>
          <p:nvPr/>
        </p:nvGrpSpPr>
        <p:grpSpPr>
          <a:xfrm>
            <a:off x="6705600" y="2571690"/>
            <a:ext cx="1857388" cy="873583"/>
            <a:chOff x="715308" y="842482"/>
            <a:chExt cx="1857388" cy="873583"/>
          </a:xfrm>
        </p:grpSpPr>
        <p:cxnSp>
          <p:nvCxnSpPr>
            <p:cNvPr id="10" name="Straight Arrow Connector 9"/>
            <p:cNvCxnSpPr/>
            <p:nvPr/>
          </p:nvCxnSpPr>
          <p:spPr>
            <a:xfrm flipH="1">
              <a:off x="768594" y="1242592"/>
              <a:ext cx="708714" cy="473473"/>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15308" y="842482"/>
              <a:ext cx="1857388" cy="400110"/>
            </a:xfrm>
            <a:prstGeom prst="rect">
              <a:avLst/>
            </a:prstGeom>
            <a:noFill/>
          </p:spPr>
          <p:txBody>
            <a:bodyPr wrap="square" rtlCol="1">
              <a:spAutoFit/>
            </a:bodyPr>
            <a:lstStyle/>
            <a:p>
              <a:pPr algn="ctr" rtl="0"/>
              <a:r>
                <a:rPr lang="en-US" sz="2000" i="1" dirty="0" smtClean="0"/>
                <a:t>resolved</a:t>
              </a:r>
            </a:p>
          </p:txBody>
        </p:sp>
      </p:grpSp>
      <p:grpSp>
        <p:nvGrpSpPr>
          <p:cNvPr id="16" name="Group 3"/>
          <p:cNvGrpSpPr/>
          <p:nvPr/>
        </p:nvGrpSpPr>
        <p:grpSpPr>
          <a:xfrm>
            <a:off x="3200400" y="1676400"/>
            <a:ext cx="2857520" cy="676275"/>
            <a:chOff x="1408210" y="568949"/>
            <a:chExt cx="2857520" cy="676275"/>
          </a:xfrm>
        </p:grpSpPr>
        <p:cxnSp>
          <p:nvCxnSpPr>
            <p:cNvPr id="17" name="Straight Arrow Connector 16"/>
            <p:cNvCxnSpPr/>
            <p:nvPr/>
          </p:nvCxnSpPr>
          <p:spPr>
            <a:xfrm flipH="1">
              <a:off x="1578474" y="907086"/>
              <a:ext cx="553264" cy="201756"/>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1408210" y="568949"/>
                  <a:ext cx="2857520" cy="676275"/>
                </a:xfrm>
                <a:prstGeom prst="rect">
                  <a:avLst/>
                </a:prstGeom>
                <a:noFill/>
              </p:spPr>
              <p:txBody>
                <a:bodyPr wrap="square" rtlCol="1">
                  <a:spAutoFit/>
                </a:bodyPr>
                <a:lstStyle/>
                <a:p>
                  <a:pPr algn="ctr" rtl="0"/>
                  <a:r>
                    <a:rPr lang="en-US" sz="2000" i="1" dirty="0" smtClean="0"/>
                    <a:t> reverberation</a:t>
                  </a:r>
                </a:p>
                <a:p>
                  <a:pPr algn="ctr" rtl="0"/>
                  <a14:m>
                    <m:oMathPara xmlns:m="http://schemas.openxmlformats.org/officeDocument/2006/math">
                      <m:oMathParaPr>
                        <m:jc m:val="centerGroup"/>
                      </m:oMathParaPr>
                      <m:oMath xmlns:m="http://schemas.openxmlformats.org/officeDocument/2006/math">
                        <m:r>
                          <a:rPr lang="en-US" b="0" i="1" smtClean="0">
                            <a:latin typeface="Cambria Math"/>
                          </a:rPr>
                          <m:t>(</m:t>
                        </m:r>
                        <m:r>
                          <a:rPr lang="en-US" b="0" i="1" smtClean="0">
                            <a:latin typeface="Cambria Math"/>
                          </a:rPr>
                          <m:t>𝐿</m:t>
                        </m:r>
                        <m:r>
                          <a:rPr lang="en-US" b="0" i="1" smtClean="0">
                            <a:latin typeface="Cambria Math"/>
                          </a:rPr>
                          <m:t>=</m:t>
                        </m:r>
                        <m:sSup>
                          <m:sSupPr>
                            <m:ctrlPr>
                              <a:rPr lang="en-US" b="0" i="1" smtClean="0">
                                <a:latin typeface="Cambria Math"/>
                              </a:rPr>
                            </m:ctrlPr>
                          </m:sSupPr>
                          <m:e>
                            <m:r>
                              <a:rPr lang="en-US" b="0" i="1" smtClean="0">
                                <a:latin typeface="Cambria Math"/>
                              </a:rPr>
                              <m:t>10</m:t>
                            </m:r>
                          </m:e>
                          <m:sup>
                            <m:r>
                              <a:rPr lang="en-US" b="0" i="1" smtClean="0">
                                <a:latin typeface="Cambria Math"/>
                              </a:rPr>
                              <m:t>40</m:t>
                            </m:r>
                          </m:sup>
                        </m:sSup>
                        <m:r>
                          <a:rPr lang="en-US" b="0" i="1" smtClean="0">
                            <a:latin typeface="Cambria Math"/>
                          </a:rPr>
                          <m:t>−</m:t>
                        </m:r>
                        <m:sSup>
                          <m:sSupPr>
                            <m:ctrlPr>
                              <a:rPr lang="en-US" b="0" i="1" smtClean="0">
                                <a:latin typeface="Cambria Math"/>
                              </a:rPr>
                            </m:ctrlPr>
                          </m:sSupPr>
                          <m:e>
                            <m:r>
                              <a:rPr lang="en-US" b="0" i="1" smtClean="0">
                                <a:latin typeface="Cambria Math"/>
                              </a:rPr>
                              <m:t>10</m:t>
                            </m:r>
                          </m:e>
                          <m:sup>
                            <m:r>
                              <a:rPr lang="en-US" b="0" i="1" smtClean="0">
                                <a:latin typeface="Cambria Math"/>
                              </a:rPr>
                              <m:t>47</m:t>
                            </m:r>
                          </m:sup>
                        </m:sSup>
                        <m:r>
                          <a:rPr lang="en-US" b="0" i="1" smtClean="0">
                            <a:latin typeface="Cambria Math"/>
                          </a:rPr>
                          <m:t>)</m:t>
                        </m:r>
                      </m:oMath>
                    </m:oMathPara>
                  </a14:m>
                  <a:endParaRPr lang="en-US" sz="2000" i="1" baseline="30000" dirty="0" smtClean="0"/>
                </a:p>
              </p:txBody>
            </p:sp>
          </mc:Choice>
          <mc:Fallback xmlns="">
            <p:sp>
              <p:nvSpPr>
                <p:cNvPr id="18" name="TextBox 17"/>
                <p:cNvSpPr txBox="1">
                  <a:spLocks noRot="1" noChangeAspect="1" noMove="1" noResize="1" noEditPoints="1" noAdjustHandles="1" noChangeArrowheads="1" noChangeShapeType="1" noTextEdit="1"/>
                </p:cNvSpPr>
                <p:nvPr/>
              </p:nvSpPr>
              <p:spPr>
                <a:xfrm>
                  <a:off x="1408210" y="568949"/>
                  <a:ext cx="2857520" cy="676275"/>
                </a:xfrm>
                <a:prstGeom prst="rect">
                  <a:avLst/>
                </a:prstGeom>
                <a:blipFill rotWithShape="1">
                  <a:blip r:embed="rId11"/>
                  <a:stretch>
                    <a:fillRect t="-4505" b="-8108"/>
                  </a:stretch>
                </a:blipFill>
              </p:spPr>
              <p:txBody>
                <a:bodyPr/>
                <a:lstStyle/>
                <a:p>
                  <a:r>
                    <a:rPr lang="en-US">
                      <a:noFill/>
                    </a:rPr>
                    <a:t> </a:t>
                  </a:r>
                </a:p>
              </p:txBody>
            </p:sp>
          </mc:Fallback>
        </mc:AlternateContent>
      </p:grpSp>
      <p:grpSp>
        <p:nvGrpSpPr>
          <p:cNvPr id="22" name="Group 5" hidden="1"/>
          <p:cNvGrpSpPr/>
          <p:nvPr/>
        </p:nvGrpSpPr>
        <p:grpSpPr>
          <a:xfrm>
            <a:off x="1676400" y="2895600"/>
            <a:ext cx="2175520" cy="1061085"/>
            <a:chOff x="199998" y="397447"/>
            <a:chExt cx="2175520" cy="1061085"/>
          </a:xfrm>
        </p:grpSpPr>
        <p:cxnSp>
          <p:nvCxnSpPr>
            <p:cNvPr id="23" name="Straight Arrow Connector 22"/>
            <p:cNvCxnSpPr/>
            <p:nvPr/>
          </p:nvCxnSpPr>
          <p:spPr>
            <a:xfrm flipV="1">
              <a:off x="1675830" y="397447"/>
              <a:ext cx="699688" cy="487681"/>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99998" y="473647"/>
              <a:ext cx="1857388" cy="984885"/>
            </a:xfrm>
            <a:prstGeom prst="rect">
              <a:avLst/>
            </a:prstGeom>
            <a:noFill/>
          </p:spPr>
          <p:txBody>
            <a:bodyPr wrap="square" rtlCol="1">
              <a:spAutoFit/>
            </a:bodyPr>
            <a:lstStyle/>
            <a:p>
              <a:pPr algn="ctr" rtl="0"/>
              <a:r>
                <a:rPr lang="en-US" sz="2000" i="1" dirty="0" smtClean="0"/>
                <a:t>Dust suppression </a:t>
              </a:r>
              <a:r>
                <a:rPr lang="en-US" i="1" dirty="0" smtClean="0"/>
                <a:t>(Pier&amp;Voit95)</a:t>
              </a:r>
            </a:p>
          </p:txBody>
        </p:sp>
      </p:grpSp>
      <p:sp>
        <p:nvSpPr>
          <p:cNvPr id="54" name="Group 7"/>
          <p:cNvSpPr txBox="1"/>
          <p:nvPr/>
        </p:nvSpPr>
        <p:spPr>
          <a:xfrm>
            <a:off x="1828800" y="1828800"/>
            <a:ext cx="1541864" cy="369332"/>
          </a:xfrm>
          <a:prstGeom prst="rect">
            <a:avLst/>
          </a:prstGeom>
          <a:solidFill>
            <a:schemeClr val="bg1">
              <a:alpha val="68000"/>
            </a:schemeClr>
          </a:solidFill>
        </p:spPr>
        <p:txBody>
          <a:bodyPr wrap="square" rtlCol="0">
            <a:spAutoFit/>
          </a:bodyPr>
          <a:lstStyle/>
          <a:p>
            <a:pPr algn="ctr"/>
            <a:r>
              <a:rPr lang="en-US" dirty="0" err="1" smtClean="0"/>
              <a:t>thermalization</a:t>
            </a:r>
            <a:endParaRPr lang="en-US" dirty="0"/>
          </a:p>
        </p:txBody>
      </p:sp>
      <mc:AlternateContent xmlns:mc="http://schemas.openxmlformats.org/markup-compatibility/2006" xmlns:a14="http://schemas.microsoft.com/office/drawing/2010/main">
        <mc:Choice Requires="a14">
          <p:sp>
            <p:nvSpPr>
              <p:cNvPr id="21" name="Rectangle 20" hidden="1"/>
              <p:cNvSpPr/>
              <p:nvPr/>
            </p:nvSpPr>
            <p:spPr>
              <a:xfrm>
                <a:off x="304800" y="838200"/>
                <a:ext cx="4173963" cy="501997"/>
              </a:xfrm>
              <a:prstGeom prst="rect">
                <a:avLst/>
              </a:prstGeom>
            </p:spPr>
            <p:txBody>
              <a:bodyPr wrap="none">
                <a:spAutoFit/>
              </a:bodyPr>
              <a:lstStyle/>
              <a:p>
                <a:pPr algn="l" rtl="0"/>
                <a14:m>
                  <m:oMathPara xmlns:m="http://schemas.openxmlformats.org/officeDocument/2006/math">
                    <m:oMathParaPr>
                      <m:jc m:val="centerGroup"/>
                    </m:oMathParaPr>
                    <m:oMath xmlns:m="http://schemas.openxmlformats.org/officeDocument/2006/math">
                      <m:r>
                        <a:rPr lang="en-US" sz="2400" b="0" i="1" smtClean="0">
                          <a:latin typeface="Cambria Math"/>
                        </a:rPr>
                        <m:t>𝑛</m:t>
                      </m:r>
                      <m:d>
                        <m:dPr>
                          <m:ctrlPr>
                            <a:rPr lang="en-US" sz="2400" b="0" i="1" smtClean="0">
                              <a:latin typeface="Cambria Math"/>
                            </a:rPr>
                          </m:ctrlPr>
                        </m:dPr>
                        <m:e>
                          <m:r>
                            <a:rPr lang="en-US" sz="2400" b="0" i="1" smtClean="0">
                              <a:latin typeface="Cambria Math"/>
                            </a:rPr>
                            <m:t>𝜏</m:t>
                          </m:r>
                          <m:r>
                            <a:rPr lang="en-US" sz="2400" b="0" i="1" smtClean="0">
                              <a:latin typeface="Cambria Math"/>
                            </a:rPr>
                            <m:t>~</m:t>
                          </m:r>
                          <m:r>
                            <a:rPr lang="en-US" sz="2400" b="0" i="1" smtClean="0">
                              <a:latin typeface="Cambria Math"/>
                            </a:rPr>
                            <m:t>1</m:t>
                          </m:r>
                        </m:e>
                      </m:d>
                      <m:r>
                        <a:rPr lang="en-US" sz="2400" b="0" i="1" smtClean="0">
                          <a:latin typeface="Cambria Math"/>
                        </a:rPr>
                        <m:t>=</m:t>
                      </m:r>
                      <m:r>
                        <a:rPr lang="en-US" sz="2400" b="0" i="1" smtClean="0">
                          <a:latin typeface="Cambria Math"/>
                        </a:rPr>
                        <m:t>6</m:t>
                      </m:r>
                      <m:sSup>
                        <m:sSupPr>
                          <m:ctrlPr>
                            <a:rPr lang="en-US" sz="2400" b="0" i="1" smtClean="0">
                              <a:latin typeface="Cambria Math"/>
                            </a:rPr>
                          </m:ctrlPr>
                        </m:sSupPr>
                        <m:e>
                          <m:r>
                            <a:rPr lang="en-US" sz="2400" i="1">
                              <a:latin typeface="Cambria Math"/>
                            </a:rPr>
                            <m:t>⋅</m:t>
                          </m:r>
                          <m:r>
                            <a:rPr lang="en-US" sz="2400" b="0" i="1" smtClean="0">
                              <a:latin typeface="Cambria Math"/>
                            </a:rPr>
                            <m:t>10</m:t>
                          </m:r>
                        </m:e>
                        <m:sup>
                          <m:r>
                            <a:rPr lang="en-US" sz="2400" b="0" i="1" smtClean="0">
                              <a:latin typeface="Cambria Math"/>
                            </a:rPr>
                            <m:t>7</m:t>
                          </m:r>
                        </m:sup>
                      </m:sSup>
                      <m:sSub>
                        <m:sSubPr>
                          <m:ctrlPr>
                            <a:rPr lang="en-US" sz="2400" b="0" i="1" smtClean="0">
                              <a:latin typeface="Cambria Math"/>
                            </a:rPr>
                          </m:ctrlPr>
                        </m:sSubPr>
                        <m:e>
                          <m:r>
                            <a:rPr lang="en-US" sz="2400" b="0" i="1" smtClean="0">
                              <a:latin typeface="Cambria Math"/>
                            </a:rPr>
                            <m:t>𝐿</m:t>
                          </m:r>
                        </m:e>
                        <m:sub>
                          <m:r>
                            <a:rPr lang="en-US" sz="2400" b="0" i="1" smtClean="0">
                              <a:latin typeface="Cambria Math"/>
                            </a:rPr>
                            <m:t>45</m:t>
                          </m:r>
                        </m:sub>
                      </m:sSub>
                      <m:sSubSup>
                        <m:sSubSupPr>
                          <m:ctrlPr>
                            <a:rPr lang="en-US" sz="2400" b="0" i="1" smtClean="0">
                              <a:latin typeface="Cambria Math"/>
                            </a:rPr>
                          </m:ctrlPr>
                        </m:sSubSupPr>
                        <m:e>
                          <m:r>
                            <a:rPr lang="en-US" sz="2400" b="0" i="1" smtClean="0">
                              <a:latin typeface="Cambria Math"/>
                            </a:rPr>
                            <m:t>𝑟</m:t>
                          </m:r>
                        </m:e>
                        <m:sub>
                          <m:r>
                            <m:rPr>
                              <m:sty m:val="p"/>
                            </m:rPr>
                            <a:rPr lang="en-US" sz="2400" b="0" i="1" smtClean="0">
                              <a:latin typeface="Cambria Math"/>
                            </a:rPr>
                            <m:t>pc</m:t>
                          </m:r>
                        </m:sub>
                        <m:sup>
                          <m:r>
                            <a:rPr lang="en-US" sz="2400" b="0" i="1" smtClean="0">
                              <a:latin typeface="Cambria Math"/>
                            </a:rPr>
                            <m:t>−</m:t>
                          </m:r>
                          <m:r>
                            <a:rPr lang="en-US" sz="2400" b="0" i="1" smtClean="0">
                              <a:latin typeface="Cambria Math"/>
                            </a:rPr>
                            <m:t>2</m:t>
                          </m:r>
                        </m:sup>
                      </m:sSubSup>
                      <m:sSup>
                        <m:sSupPr>
                          <m:ctrlPr>
                            <a:rPr lang="en-US" sz="2400" b="0" i="1" smtClean="0">
                              <a:latin typeface="Cambria Math"/>
                            </a:rPr>
                          </m:ctrlPr>
                        </m:sSupPr>
                        <m:e>
                          <m:r>
                            <m:rPr>
                              <m:sty m:val="p"/>
                            </m:rPr>
                            <a:rPr lang="en-US" sz="2400" b="0" i="0" smtClean="0">
                              <a:latin typeface="Cambria Math"/>
                            </a:rPr>
                            <m:t>cm</m:t>
                          </m:r>
                        </m:e>
                        <m:sup>
                          <m:r>
                            <a:rPr lang="en-US" sz="2400" b="0" i="0" smtClean="0">
                              <a:latin typeface="Cambria Math"/>
                            </a:rPr>
                            <m:t>−</m:t>
                          </m:r>
                          <m:r>
                            <a:rPr lang="en-US" sz="2400" b="0" i="0" smtClean="0">
                              <a:latin typeface="Cambria Math"/>
                            </a:rPr>
                            <m:t>3</m:t>
                          </m:r>
                        </m:sup>
                      </m:sSup>
                    </m:oMath>
                  </m:oMathPara>
                </a14:m>
                <a:endParaRPr lang="en-US" sz="2400" dirty="0"/>
              </a:p>
            </p:txBody>
          </p:sp>
        </mc:Choice>
        <mc:Fallback xmlns="">
          <p:sp>
            <p:nvSpPr>
              <p:cNvPr id="21" name="Rectangle 20" hidden="1"/>
              <p:cNvSpPr>
                <a:spLocks noRot="1" noChangeAspect="1" noMove="1" noResize="1" noEditPoints="1" noAdjustHandles="1" noChangeArrowheads="1" noChangeShapeType="1" noTextEdit="1"/>
              </p:cNvSpPr>
              <p:nvPr/>
            </p:nvSpPr>
            <p:spPr>
              <a:xfrm>
                <a:off x="304800" y="838200"/>
                <a:ext cx="4173963" cy="501997"/>
              </a:xfrm>
              <a:prstGeom prst="rect">
                <a:avLst/>
              </a:prstGeom>
              <a:blipFill rotWithShape="1">
                <a:blip r:embed="rId12"/>
                <a:stretch>
                  <a:fillRect b="-6098"/>
                </a:stretch>
              </a:blipFill>
            </p:spPr>
            <p:txBody>
              <a:bodyPr/>
              <a:lstStyle/>
              <a:p>
                <a:r>
                  <a:rPr lang="en-US">
                    <a:noFill/>
                  </a:rPr>
                  <a:t> </a:t>
                </a:r>
              </a:p>
            </p:txBody>
          </p:sp>
        </mc:Fallback>
      </mc:AlternateContent>
      <p:grpSp>
        <p:nvGrpSpPr>
          <p:cNvPr id="46" name="Group 45"/>
          <p:cNvGrpSpPr/>
          <p:nvPr/>
        </p:nvGrpSpPr>
        <p:grpSpPr>
          <a:xfrm>
            <a:off x="2863904" y="1307068"/>
            <a:ext cx="4876448" cy="384575"/>
            <a:chOff x="2863904" y="2045605"/>
            <a:chExt cx="4876448" cy="384575"/>
          </a:xfrm>
        </p:grpSpPr>
        <p:sp>
          <p:nvSpPr>
            <p:cNvPr id="26" name="TextBox 25"/>
            <p:cNvSpPr txBox="1"/>
            <p:nvPr/>
          </p:nvSpPr>
          <p:spPr>
            <a:xfrm>
              <a:off x="2863904" y="2050257"/>
              <a:ext cx="576656" cy="369332"/>
            </a:xfrm>
            <a:prstGeom prst="rect">
              <a:avLst/>
            </a:prstGeom>
            <a:noFill/>
          </p:spPr>
          <p:txBody>
            <a:bodyPr wrap="square" rtlCol="0">
              <a:spAutoFit/>
            </a:bodyPr>
            <a:lstStyle/>
            <a:p>
              <a:pPr algn="l"/>
              <a:r>
                <a:rPr lang="en-US" dirty="0" smtClean="0"/>
                <a:t>BLR</a:t>
              </a:r>
              <a:endParaRPr lang="en-US" dirty="0"/>
            </a:p>
          </p:txBody>
        </p:sp>
        <p:sp>
          <p:nvSpPr>
            <p:cNvPr id="27" name="TextBox 26"/>
            <p:cNvSpPr txBox="1"/>
            <p:nvPr/>
          </p:nvSpPr>
          <p:spPr>
            <a:xfrm>
              <a:off x="3733800" y="2045605"/>
              <a:ext cx="720080" cy="369332"/>
            </a:xfrm>
            <a:prstGeom prst="rect">
              <a:avLst/>
            </a:prstGeom>
            <a:noFill/>
          </p:spPr>
          <p:txBody>
            <a:bodyPr wrap="square" rtlCol="0">
              <a:spAutoFit/>
            </a:bodyPr>
            <a:lstStyle/>
            <a:p>
              <a:pPr algn="l"/>
              <a:r>
                <a:rPr lang="en-US" dirty="0" smtClean="0"/>
                <a:t>Torus</a:t>
              </a:r>
              <a:endParaRPr lang="en-US" dirty="0"/>
            </a:p>
          </p:txBody>
        </p:sp>
        <p:sp>
          <p:nvSpPr>
            <p:cNvPr id="28" name="TextBox 27"/>
            <p:cNvSpPr txBox="1"/>
            <p:nvPr/>
          </p:nvSpPr>
          <p:spPr>
            <a:xfrm>
              <a:off x="5076056" y="2060848"/>
              <a:ext cx="720080" cy="369332"/>
            </a:xfrm>
            <a:prstGeom prst="rect">
              <a:avLst/>
            </a:prstGeom>
            <a:noFill/>
          </p:spPr>
          <p:txBody>
            <a:bodyPr wrap="square" rtlCol="0">
              <a:spAutoFit/>
            </a:bodyPr>
            <a:lstStyle/>
            <a:p>
              <a:pPr algn="l"/>
              <a:r>
                <a:rPr lang="en-US" dirty="0" smtClean="0"/>
                <a:t>NLR</a:t>
              </a:r>
              <a:endParaRPr lang="en-US" dirty="0"/>
            </a:p>
          </p:txBody>
        </p:sp>
        <p:sp>
          <p:nvSpPr>
            <p:cNvPr id="29" name="TextBox 28"/>
            <p:cNvSpPr txBox="1"/>
            <p:nvPr/>
          </p:nvSpPr>
          <p:spPr>
            <a:xfrm>
              <a:off x="6228184" y="2060848"/>
              <a:ext cx="1512168" cy="369332"/>
            </a:xfrm>
            <a:prstGeom prst="rect">
              <a:avLst/>
            </a:prstGeom>
            <a:noFill/>
          </p:spPr>
          <p:txBody>
            <a:bodyPr wrap="square" rtlCol="0">
              <a:spAutoFit/>
            </a:bodyPr>
            <a:lstStyle/>
            <a:p>
              <a:pPr algn="l"/>
              <a:r>
                <a:rPr lang="en-US" dirty="0" smtClean="0"/>
                <a:t>extended NLR</a:t>
              </a:r>
              <a:endParaRPr lang="en-US" dirty="0"/>
            </a:p>
          </p:txBody>
        </p:sp>
      </p:grpSp>
      <p:sp>
        <p:nvSpPr>
          <p:cNvPr id="35" name="Date Placeholder 2"/>
          <p:cNvSpPr>
            <a:spLocks noGrp="1"/>
          </p:cNvSpPr>
          <p:nvPr>
            <p:ph type="dt" sz="half" idx="10"/>
          </p:nvPr>
        </p:nvSpPr>
        <p:spPr>
          <a:xfrm>
            <a:off x="457200" y="6356350"/>
            <a:ext cx="2133600" cy="365125"/>
          </a:xfrm>
        </p:spPr>
        <p:txBody>
          <a:bodyPr/>
          <a:lstStyle/>
          <a:p>
            <a:r>
              <a:rPr lang="de-DE" dirty="0" smtClean="0"/>
              <a:t>Jonathan Stern, MPIA</a:t>
            </a:r>
            <a:endParaRPr lang="en-US" dirty="0"/>
          </a:p>
        </p:txBody>
      </p:sp>
      <p:sp>
        <p:nvSpPr>
          <p:cNvPr id="36" name="Footer Placeholder 3"/>
          <p:cNvSpPr>
            <a:spLocks noGrp="1"/>
          </p:cNvSpPr>
          <p:nvPr>
            <p:ph type="ftr" sz="quarter" idx="11"/>
          </p:nvPr>
        </p:nvSpPr>
        <p:spPr>
          <a:xfrm>
            <a:off x="3124200" y="6356350"/>
            <a:ext cx="2895600" cy="365125"/>
          </a:xfrm>
        </p:spPr>
        <p:txBody>
          <a:bodyPr/>
          <a:lstStyle/>
          <a:p>
            <a:r>
              <a:rPr lang="en-US" smtClean="0"/>
              <a:t>Photoionized gas</a:t>
            </a:r>
            <a:endParaRPr lang="en-US"/>
          </a:p>
        </p:txBody>
      </p:sp>
      <p:sp>
        <p:nvSpPr>
          <p:cNvPr id="37" name="Slide Number Placeholder 4"/>
          <p:cNvSpPr>
            <a:spLocks noGrp="1"/>
          </p:cNvSpPr>
          <p:nvPr>
            <p:ph type="sldNum" sz="quarter" idx="12"/>
          </p:nvPr>
        </p:nvSpPr>
        <p:spPr>
          <a:xfrm>
            <a:off x="6553200" y="6356350"/>
            <a:ext cx="2133600" cy="365125"/>
          </a:xfrm>
        </p:spPr>
        <p:txBody>
          <a:bodyPr/>
          <a:lstStyle/>
          <a:p>
            <a:fld id="{6A89B9C6-FAC9-4191-A936-FB59B15A07B7}" type="slidenum">
              <a:rPr lang="en-US" smtClean="0"/>
              <a:t>34</a:t>
            </a:fld>
            <a:endParaRPr lang="en-US"/>
          </a:p>
        </p:txBody>
      </p:sp>
      <p:sp>
        <p:nvSpPr>
          <p:cNvPr id="38" name="Content Placeholder 2"/>
          <p:cNvSpPr txBox="1">
            <a:spLocks/>
          </p:cNvSpPr>
          <p:nvPr/>
        </p:nvSpPr>
        <p:spPr>
          <a:xfrm>
            <a:off x="752969" y="5515724"/>
            <a:ext cx="7264572" cy="961276"/>
          </a:xfrm>
          <a:prstGeom prst="rect">
            <a:avLst/>
          </a:prstGeom>
        </p:spPr>
        <p:txBody>
          <a:bodyPr vert="horz" lIns="91440" tIns="45720" rIns="91440" bIns="45720" rtlCol="1">
            <a:noAutofit/>
          </a:bodyPr>
          <a:lstStyle/>
          <a:p>
            <a:pPr marL="285750" marR="0" lvl="0"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b="1" dirty="0" smtClean="0"/>
              <a:t>Gas d</a:t>
            </a:r>
            <a:r>
              <a:rPr kumimoji="0" lang="en-US" sz="2000" b="1" i="0" strike="noStrike" kern="1200" cap="none" spc="0" normalizeH="0" baseline="0" noProof="0" dirty="0" err="1" smtClean="0">
                <a:ln>
                  <a:noFill/>
                </a:ln>
                <a:solidFill>
                  <a:schemeClr val="tx1"/>
                </a:solidFill>
                <a:effectLst/>
                <a:uLnTx/>
                <a:uFillTx/>
              </a:rPr>
              <a:t>ensity</a:t>
            </a:r>
            <a:r>
              <a:rPr kumimoji="0" lang="en-US" sz="2000" b="1" i="0" strike="noStrike" kern="1200" cap="none" spc="0" normalizeH="0" baseline="0" noProof="0" dirty="0" smtClean="0">
                <a:ln>
                  <a:noFill/>
                </a:ln>
                <a:solidFill>
                  <a:schemeClr val="tx1"/>
                </a:solidFill>
                <a:effectLst/>
                <a:uLnTx/>
                <a:uFillTx/>
              </a:rPr>
              <a:t> is set</a:t>
            </a:r>
            <a:r>
              <a:rPr kumimoji="0" lang="en-US" sz="2000" i="0" strike="noStrike" kern="1200" cap="none" spc="0" normalizeH="0" noProof="0" dirty="0" smtClean="0">
                <a:ln>
                  <a:noFill/>
                </a:ln>
                <a:solidFill>
                  <a:schemeClr val="tx1"/>
                </a:solidFill>
                <a:effectLst/>
                <a:uLnTx/>
                <a:uFillTx/>
              </a:rPr>
              <a:t> by radiation pressure at </a:t>
            </a:r>
            <a:r>
              <a:rPr kumimoji="0" lang="en-US" sz="2000" b="1" i="0" strike="noStrike" kern="1200" cap="none" spc="0" normalizeH="0" noProof="0" dirty="0" smtClean="0">
                <a:ln>
                  <a:noFill/>
                </a:ln>
                <a:solidFill>
                  <a:schemeClr val="tx1"/>
                </a:solidFill>
                <a:effectLst/>
                <a:uLnTx/>
                <a:uFillTx/>
              </a:rPr>
              <a:t>0.01 pc - </a:t>
            </a:r>
            <a:r>
              <a:rPr kumimoji="0" lang="en-US" sz="2000" b="1" i="0" strike="noStrike" kern="1200" cap="none" spc="0" normalizeH="0" noProof="0" dirty="0" err="1" smtClean="0">
                <a:ln>
                  <a:noFill/>
                </a:ln>
                <a:solidFill>
                  <a:schemeClr val="tx1"/>
                </a:solidFill>
                <a:effectLst/>
                <a:uLnTx/>
                <a:uFillTx/>
              </a:rPr>
              <a:t>kpc</a:t>
            </a:r>
            <a:endParaRPr kumimoji="0" lang="en-US" sz="2000" b="1" i="1" strike="noStrike" kern="1200" cap="none" spc="0" normalizeH="0" baseline="0" noProof="0" dirty="0" smtClean="0">
              <a:ln>
                <a:noFill/>
              </a:ln>
              <a:solidFill>
                <a:schemeClr val="tx1"/>
              </a:solidFill>
              <a:effectLst/>
              <a:uLnTx/>
              <a:uFillTx/>
            </a:endParaRPr>
          </a:p>
        </p:txBody>
      </p:sp>
      <p:sp>
        <p:nvSpPr>
          <p:cNvPr id="40" name="Title 1"/>
          <p:cNvSpPr>
            <a:spLocks noGrp="1"/>
          </p:cNvSpPr>
          <p:nvPr>
            <p:ph type="title"/>
          </p:nvPr>
        </p:nvSpPr>
        <p:spPr>
          <a:xfrm>
            <a:off x="457200" y="-76200"/>
            <a:ext cx="8229600" cy="1143000"/>
          </a:xfrm>
        </p:spPr>
        <p:txBody>
          <a:bodyPr>
            <a:normAutofit/>
          </a:bodyPr>
          <a:lstStyle/>
          <a:p>
            <a:r>
              <a:rPr lang="en-US" sz="4000" u="sng" dirty="0" smtClean="0"/>
              <a:t>RPC: Quasar Feedback</a:t>
            </a:r>
            <a:endParaRPr lang="en-US" sz="4000" u="sng" dirty="0"/>
          </a:p>
        </p:txBody>
      </p:sp>
      <p:sp>
        <p:nvSpPr>
          <p:cNvPr id="12" name="TextBox 11" hidden="1"/>
          <p:cNvSpPr txBox="1"/>
          <p:nvPr/>
        </p:nvSpPr>
        <p:spPr>
          <a:xfrm>
            <a:off x="2391781" y="1830251"/>
            <a:ext cx="378532" cy="461665"/>
          </a:xfrm>
          <a:prstGeom prst="rect">
            <a:avLst/>
          </a:prstGeom>
          <a:noFill/>
        </p:spPr>
        <p:txBody>
          <a:bodyPr wrap="square" rtlCol="0">
            <a:spAutoFit/>
          </a:bodyPr>
          <a:lstStyle/>
          <a:p>
            <a:r>
              <a:rPr lang="en-US" sz="2400" b="1" dirty="0" smtClean="0"/>
              <a:t>?</a:t>
            </a:r>
            <a:endParaRPr lang="en-US" b="1" dirty="0"/>
          </a:p>
        </p:txBody>
      </p:sp>
      <p:sp>
        <p:nvSpPr>
          <p:cNvPr id="42" name="TextBox 41" hidden="1"/>
          <p:cNvSpPr txBox="1"/>
          <p:nvPr/>
        </p:nvSpPr>
        <p:spPr>
          <a:xfrm>
            <a:off x="4437082" y="2575665"/>
            <a:ext cx="378532" cy="461665"/>
          </a:xfrm>
          <a:prstGeom prst="rect">
            <a:avLst/>
          </a:prstGeom>
          <a:noFill/>
        </p:spPr>
        <p:txBody>
          <a:bodyPr wrap="square" rtlCol="0">
            <a:spAutoFit/>
          </a:bodyPr>
          <a:lstStyle/>
          <a:p>
            <a:r>
              <a:rPr lang="en-US" sz="2400" b="1" dirty="0" smtClean="0"/>
              <a:t>?</a:t>
            </a:r>
            <a:endParaRPr lang="en-US" b="1" dirty="0"/>
          </a:p>
        </p:txBody>
      </p:sp>
    </p:spTree>
    <p:custDataLst>
      <p:tags r:id="rId1"/>
    </p:custDataLst>
    <p:extLst>
      <p:ext uri="{BB962C8B-B14F-4D97-AF65-F5344CB8AC3E}">
        <p14:creationId xmlns:p14="http://schemas.microsoft.com/office/powerpoint/2010/main" val="4203083761"/>
      </p:ext>
    </p:extLst>
  </p:cSld>
  <p:clrMapOvr>
    <a:masterClrMapping/>
  </p:clrMapOvr>
  <p:transition advTm="1580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2"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oves04..fig1.PNG"/>
          <p:cNvPicPr>
            <a:picLocks noGrp="1" noChangeAspect="1"/>
          </p:cNvPicPr>
          <p:nvPr>
            <p:ph idx="1"/>
          </p:nvPr>
        </p:nvPicPr>
        <p:blipFill>
          <a:blip r:embed="rId4" cstate="print"/>
          <a:stretch>
            <a:fillRect/>
          </a:stretch>
        </p:blipFill>
        <p:spPr>
          <a:xfrm>
            <a:off x="1500166" y="2397368"/>
            <a:ext cx="7358114" cy="4429132"/>
          </a:xfrm>
        </p:spPr>
      </p:pic>
      <p:sp>
        <p:nvSpPr>
          <p:cNvPr id="38" name="TextBox 37"/>
          <p:cNvSpPr txBox="1"/>
          <p:nvPr/>
        </p:nvSpPr>
        <p:spPr>
          <a:xfrm>
            <a:off x="2000232" y="6376594"/>
            <a:ext cx="5143536" cy="338554"/>
          </a:xfrm>
          <a:prstGeom prst="rect">
            <a:avLst/>
          </a:prstGeom>
          <a:noFill/>
        </p:spPr>
        <p:txBody>
          <a:bodyPr wrap="square" rtlCol="1">
            <a:spAutoFit/>
          </a:bodyPr>
          <a:lstStyle/>
          <a:p>
            <a:pPr algn="l" rtl="0"/>
            <a:r>
              <a:rPr lang="en-US" sz="1600" i="1" dirty="0" smtClean="0"/>
              <a:t>HST</a:t>
            </a:r>
            <a:r>
              <a:rPr lang="en-US" sz="1600" dirty="0" smtClean="0"/>
              <a:t> data from Kraemer+00, Walsh+08</a:t>
            </a:r>
            <a:endParaRPr lang="he-IL" sz="1600" dirty="0"/>
          </a:p>
        </p:txBody>
      </p:sp>
      <p:sp>
        <p:nvSpPr>
          <p:cNvPr id="41" name="TextBox 40"/>
          <p:cNvSpPr txBox="1"/>
          <p:nvPr/>
        </p:nvSpPr>
        <p:spPr>
          <a:xfrm rot="16200000">
            <a:off x="809499" y="3277399"/>
            <a:ext cx="1509695" cy="400110"/>
          </a:xfrm>
          <a:prstGeom prst="rect">
            <a:avLst/>
          </a:prstGeom>
          <a:noFill/>
        </p:spPr>
        <p:txBody>
          <a:bodyPr wrap="square" rtlCol="1">
            <a:spAutoFit/>
          </a:bodyPr>
          <a:lstStyle/>
          <a:p>
            <a:pPr algn="l" rtl="0"/>
            <a:r>
              <a:rPr lang="en-US" sz="2000" dirty="0" smtClean="0"/>
              <a:t>[O I] / [SII] </a:t>
            </a:r>
            <a:endParaRPr lang="he-IL" sz="2000" dirty="0"/>
          </a:p>
        </p:txBody>
      </p:sp>
      <p:sp>
        <p:nvSpPr>
          <p:cNvPr id="15" name="TextBox 14"/>
          <p:cNvSpPr txBox="1"/>
          <p:nvPr/>
        </p:nvSpPr>
        <p:spPr>
          <a:xfrm>
            <a:off x="1978716" y="2231967"/>
            <a:ext cx="1307400" cy="369332"/>
          </a:xfrm>
          <a:prstGeom prst="rect">
            <a:avLst/>
          </a:prstGeom>
          <a:noFill/>
        </p:spPr>
        <p:txBody>
          <a:bodyPr wrap="square" rtlCol="1">
            <a:spAutoFit/>
          </a:bodyPr>
          <a:lstStyle/>
          <a:p>
            <a:pPr algn="l" rtl="0"/>
            <a:r>
              <a:rPr lang="en-US" dirty="0" smtClean="0"/>
              <a:t>NGC 4151</a:t>
            </a:r>
            <a:endParaRPr lang="he-IL" sz="1600" dirty="0"/>
          </a:p>
        </p:txBody>
      </p:sp>
      <p:sp>
        <p:nvSpPr>
          <p:cNvPr id="16" name="TextBox 15"/>
          <p:cNvSpPr txBox="1"/>
          <p:nvPr/>
        </p:nvSpPr>
        <p:spPr>
          <a:xfrm>
            <a:off x="5286380" y="2247775"/>
            <a:ext cx="1285884" cy="369332"/>
          </a:xfrm>
          <a:prstGeom prst="rect">
            <a:avLst/>
          </a:prstGeom>
          <a:noFill/>
        </p:spPr>
        <p:txBody>
          <a:bodyPr wrap="square" rtlCol="1">
            <a:spAutoFit/>
          </a:bodyPr>
          <a:lstStyle/>
          <a:p>
            <a:pPr algn="l" rtl="0"/>
            <a:r>
              <a:rPr lang="en-US" dirty="0" smtClean="0"/>
              <a:t>NGC 3227</a:t>
            </a:r>
            <a:endParaRPr lang="he-IL" sz="1600" dirty="0"/>
          </a:p>
        </p:txBody>
      </p:sp>
      <p:sp>
        <p:nvSpPr>
          <p:cNvPr id="17" name="TextBox 16"/>
          <p:cNvSpPr txBox="1"/>
          <p:nvPr/>
        </p:nvSpPr>
        <p:spPr>
          <a:xfrm rot="16200000">
            <a:off x="637226" y="5307060"/>
            <a:ext cx="1854242" cy="400110"/>
          </a:xfrm>
          <a:prstGeom prst="rect">
            <a:avLst/>
          </a:prstGeom>
          <a:noFill/>
        </p:spPr>
        <p:txBody>
          <a:bodyPr wrap="square" rtlCol="1">
            <a:spAutoFit/>
          </a:bodyPr>
          <a:lstStyle/>
          <a:p>
            <a:pPr algn="l" rtl="0"/>
            <a:r>
              <a:rPr lang="en-US" sz="2000" dirty="0" smtClean="0"/>
              <a:t>[SII] 6716/6731</a:t>
            </a:r>
            <a:endParaRPr lang="he-IL" sz="2000" dirty="0"/>
          </a:p>
        </p:txBody>
      </p:sp>
      <p:sp>
        <p:nvSpPr>
          <p:cNvPr id="19" name="TextBox 18"/>
          <p:cNvSpPr txBox="1"/>
          <p:nvPr/>
        </p:nvSpPr>
        <p:spPr>
          <a:xfrm rot="16200000">
            <a:off x="8124892" y="3376570"/>
            <a:ext cx="1295382" cy="400110"/>
          </a:xfrm>
          <a:prstGeom prst="rect">
            <a:avLst/>
          </a:prstGeom>
          <a:noFill/>
        </p:spPr>
        <p:txBody>
          <a:bodyPr wrap="square" rtlCol="1">
            <a:spAutoFit/>
          </a:bodyPr>
          <a:lstStyle/>
          <a:p>
            <a:pPr algn="l" rtl="0"/>
            <a:r>
              <a:rPr lang="en-US" sz="2000" dirty="0" smtClean="0"/>
              <a:t>[O I] / [SII] </a:t>
            </a:r>
            <a:endParaRPr lang="he-IL" sz="2000" dirty="0"/>
          </a:p>
        </p:txBody>
      </p:sp>
      <p:sp>
        <p:nvSpPr>
          <p:cNvPr id="20" name="TextBox 19"/>
          <p:cNvSpPr txBox="1"/>
          <p:nvPr/>
        </p:nvSpPr>
        <p:spPr>
          <a:xfrm rot="16200000">
            <a:off x="7881181" y="5314374"/>
            <a:ext cx="1925681" cy="400110"/>
          </a:xfrm>
          <a:prstGeom prst="rect">
            <a:avLst/>
          </a:prstGeom>
          <a:noFill/>
        </p:spPr>
        <p:txBody>
          <a:bodyPr wrap="square" rtlCol="1">
            <a:spAutoFit/>
          </a:bodyPr>
          <a:lstStyle/>
          <a:p>
            <a:pPr algn="l" rtl="0"/>
            <a:r>
              <a:rPr lang="en-US" sz="2000" dirty="0" smtClean="0"/>
              <a:t>[SII] 6716/6731</a:t>
            </a:r>
            <a:endParaRPr lang="he-IL" sz="2000" dirty="0"/>
          </a:p>
        </p:txBody>
      </p:sp>
      <p:grpSp>
        <p:nvGrpSpPr>
          <p:cNvPr id="3" name="Group 61"/>
          <p:cNvGrpSpPr/>
          <p:nvPr/>
        </p:nvGrpSpPr>
        <p:grpSpPr>
          <a:xfrm>
            <a:off x="1928794" y="5783008"/>
            <a:ext cx="3286148" cy="702950"/>
            <a:chOff x="1928794" y="5726446"/>
            <a:chExt cx="3286148" cy="702950"/>
          </a:xfrm>
        </p:grpSpPr>
        <p:sp>
          <p:nvSpPr>
            <p:cNvPr id="61" name="TextBox 60"/>
            <p:cNvSpPr txBox="1"/>
            <p:nvPr/>
          </p:nvSpPr>
          <p:spPr>
            <a:xfrm>
              <a:off x="1928794" y="5726446"/>
              <a:ext cx="3286148" cy="369332"/>
            </a:xfrm>
            <a:prstGeom prst="rect">
              <a:avLst/>
            </a:prstGeom>
            <a:solidFill>
              <a:schemeClr val="bg1"/>
            </a:solidFill>
          </p:spPr>
          <p:txBody>
            <a:bodyPr wrap="square" rtlCol="1">
              <a:spAutoFit/>
            </a:bodyPr>
            <a:lstStyle/>
            <a:p>
              <a:pPr algn="l" rtl="0"/>
              <a:r>
                <a:rPr lang="en-US" dirty="0" smtClean="0"/>
                <a:t>1                     10                  100</a:t>
              </a:r>
              <a:endParaRPr lang="he-IL" dirty="0"/>
            </a:p>
          </p:txBody>
        </p:sp>
        <p:sp>
          <p:nvSpPr>
            <p:cNvPr id="13" name="TextBox 12"/>
            <p:cNvSpPr txBox="1"/>
            <p:nvPr/>
          </p:nvSpPr>
          <p:spPr>
            <a:xfrm>
              <a:off x="3143239" y="5906176"/>
              <a:ext cx="1071571" cy="523220"/>
            </a:xfrm>
            <a:prstGeom prst="rect">
              <a:avLst/>
            </a:prstGeom>
            <a:noFill/>
          </p:spPr>
          <p:txBody>
            <a:bodyPr wrap="square" rtlCol="1">
              <a:spAutoFit/>
            </a:bodyPr>
            <a:lstStyle/>
            <a:p>
              <a:pPr algn="l" rtl="0"/>
              <a:r>
                <a:rPr lang="en-US" sz="2800" b="1" i="1" dirty="0" smtClean="0"/>
                <a:t>r </a:t>
              </a:r>
              <a:r>
                <a:rPr lang="en-US" sz="2800" dirty="0" smtClean="0"/>
                <a:t>(pc)</a:t>
              </a:r>
              <a:endParaRPr lang="he-IL" sz="2800" b="1" i="1" dirty="0"/>
            </a:p>
          </p:txBody>
        </p:sp>
      </p:grpSp>
      <p:grpSp>
        <p:nvGrpSpPr>
          <p:cNvPr id="5" name="Group 62" hidden="1"/>
          <p:cNvGrpSpPr/>
          <p:nvPr/>
        </p:nvGrpSpPr>
        <p:grpSpPr>
          <a:xfrm>
            <a:off x="5161152" y="6572272"/>
            <a:ext cx="3286148" cy="714380"/>
            <a:chOff x="1928794" y="5715016"/>
            <a:chExt cx="3286148" cy="714380"/>
          </a:xfrm>
        </p:grpSpPr>
        <p:sp>
          <p:nvSpPr>
            <p:cNvPr id="64" name="TextBox 63"/>
            <p:cNvSpPr txBox="1"/>
            <p:nvPr/>
          </p:nvSpPr>
          <p:spPr>
            <a:xfrm>
              <a:off x="1928794" y="5715016"/>
              <a:ext cx="3286148" cy="369332"/>
            </a:xfrm>
            <a:prstGeom prst="rect">
              <a:avLst/>
            </a:prstGeom>
            <a:solidFill>
              <a:schemeClr val="bg1"/>
            </a:solidFill>
          </p:spPr>
          <p:txBody>
            <a:bodyPr wrap="square" rtlCol="1">
              <a:spAutoFit/>
            </a:bodyPr>
            <a:lstStyle/>
            <a:p>
              <a:pPr algn="l" rtl="0"/>
              <a:r>
                <a:rPr lang="en-US" dirty="0" smtClean="0"/>
                <a:t>1                     10                  100</a:t>
              </a:r>
              <a:endParaRPr lang="he-IL" dirty="0"/>
            </a:p>
          </p:txBody>
        </p:sp>
        <p:sp>
          <p:nvSpPr>
            <p:cNvPr id="65" name="TextBox 64"/>
            <p:cNvSpPr txBox="1"/>
            <p:nvPr/>
          </p:nvSpPr>
          <p:spPr>
            <a:xfrm>
              <a:off x="3143239" y="5906176"/>
              <a:ext cx="1071571" cy="523220"/>
            </a:xfrm>
            <a:prstGeom prst="rect">
              <a:avLst/>
            </a:prstGeom>
            <a:noFill/>
          </p:spPr>
          <p:txBody>
            <a:bodyPr wrap="square" rtlCol="1">
              <a:spAutoFit/>
            </a:bodyPr>
            <a:lstStyle/>
            <a:p>
              <a:pPr algn="l" rtl="0"/>
              <a:r>
                <a:rPr lang="en-US" sz="2800" b="1" i="1" dirty="0" smtClean="0"/>
                <a:t>r </a:t>
              </a:r>
              <a:r>
                <a:rPr lang="en-US" sz="2800" dirty="0" smtClean="0"/>
                <a:t>(pc)</a:t>
              </a:r>
              <a:endParaRPr lang="he-IL" sz="2800" b="1" i="1" dirty="0"/>
            </a:p>
          </p:txBody>
        </p:sp>
      </p:grpSp>
      <p:cxnSp>
        <p:nvCxnSpPr>
          <p:cNvPr id="32" name="Straight Arrow Connector 31"/>
          <p:cNvCxnSpPr/>
          <p:nvPr/>
        </p:nvCxnSpPr>
        <p:spPr>
          <a:xfrm rot="10800000" flipV="1">
            <a:off x="6091881" y="2913725"/>
            <a:ext cx="807550" cy="247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65539" name="Object 3"/>
          <p:cNvGraphicFramePr>
            <a:graphicFrameLocks noChangeAspect="1"/>
          </p:cNvGraphicFramePr>
          <p:nvPr/>
        </p:nvGraphicFramePr>
        <p:xfrm>
          <a:off x="3065459" y="2257106"/>
          <a:ext cx="1006475" cy="333375"/>
        </p:xfrm>
        <a:graphic>
          <a:graphicData uri="http://schemas.openxmlformats.org/presentationml/2006/ole">
            <mc:AlternateContent xmlns:mc="http://schemas.openxmlformats.org/markup-compatibility/2006">
              <mc:Choice xmlns:v="urn:schemas-microsoft-com:vml" Requires="v">
                <p:oleObj spid="_x0000_s7406" name="Equation" r:id="rId5" imgW="685800" imgH="228600" progId="Equation.3">
                  <p:embed/>
                </p:oleObj>
              </mc:Choice>
              <mc:Fallback>
                <p:oleObj name="Equation" r:id="rId5" imgW="6858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5459" y="2257106"/>
                        <a:ext cx="1006475"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3" name="Straight Arrow Connector 32"/>
          <p:cNvCxnSpPr/>
          <p:nvPr/>
        </p:nvCxnSpPr>
        <p:spPr>
          <a:xfrm>
            <a:off x="3310611" y="2822037"/>
            <a:ext cx="357190" cy="15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65540" name="Object 4"/>
          <p:cNvGraphicFramePr>
            <a:graphicFrameLocks noChangeAspect="1"/>
          </p:cNvGraphicFramePr>
          <p:nvPr/>
        </p:nvGraphicFramePr>
        <p:xfrm>
          <a:off x="2135188" y="2651125"/>
          <a:ext cx="1231900" cy="357188"/>
        </p:xfrm>
        <a:graphic>
          <a:graphicData uri="http://schemas.openxmlformats.org/presentationml/2006/ole">
            <mc:AlternateContent xmlns:mc="http://schemas.openxmlformats.org/markup-compatibility/2006">
              <mc:Choice xmlns:v="urn:schemas-microsoft-com:vml" Requires="v">
                <p:oleObj spid="_x0000_s7407" name="Equation" r:id="rId7" imgW="939600" imgH="253800" progId="Equation.3">
                  <p:embed/>
                </p:oleObj>
              </mc:Choice>
              <mc:Fallback>
                <p:oleObj name="Equation" r:id="rId7" imgW="939600" imgH="253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5188" y="2651125"/>
                        <a:ext cx="1231900" cy="357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541" name="Object 5"/>
          <p:cNvGraphicFramePr>
            <a:graphicFrameLocks noChangeAspect="1"/>
          </p:cNvGraphicFramePr>
          <p:nvPr/>
        </p:nvGraphicFramePr>
        <p:xfrm>
          <a:off x="6400820" y="2287670"/>
          <a:ext cx="1100138" cy="333375"/>
        </p:xfrm>
        <a:graphic>
          <a:graphicData uri="http://schemas.openxmlformats.org/presentationml/2006/ole">
            <mc:AlternateContent xmlns:mc="http://schemas.openxmlformats.org/markup-compatibility/2006">
              <mc:Choice xmlns:v="urn:schemas-microsoft-com:vml" Requires="v">
                <p:oleObj spid="_x0000_s7408" name="Equation" r:id="rId9" imgW="749160" imgH="228600" progId="Equation.3">
                  <p:embed/>
                </p:oleObj>
              </mc:Choice>
              <mc:Fallback>
                <p:oleObj name="Equation" r:id="rId9" imgW="74916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00820" y="2287670"/>
                        <a:ext cx="1100138"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 name="Rectangle 65"/>
          <p:cNvSpPr/>
          <p:nvPr/>
        </p:nvSpPr>
        <p:spPr>
          <a:xfrm>
            <a:off x="428595" y="4454768"/>
            <a:ext cx="8720373" cy="2376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6" name="Group 67"/>
          <p:cNvGrpSpPr/>
          <p:nvPr/>
        </p:nvGrpSpPr>
        <p:grpSpPr>
          <a:xfrm>
            <a:off x="1928794" y="4594870"/>
            <a:ext cx="3286148" cy="714380"/>
            <a:chOff x="1928794" y="5715016"/>
            <a:chExt cx="3286148" cy="714380"/>
          </a:xfrm>
        </p:grpSpPr>
        <p:sp>
          <p:nvSpPr>
            <p:cNvPr id="69" name="TextBox 68"/>
            <p:cNvSpPr txBox="1"/>
            <p:nvPr/>
          </p:nvSpPr>
          <p:spPr>
            <a:xfrm>
              <a:off x="1928794" y="5715016"/>
              <a:ext cx="3286148" cy="369332"/>
            </a:xfrm>
            <a:prstGeom prst="rect">
              <a:avLst/>
            </a:prstGeom>
            <a:solidFill>
              <a:schemeClr val="bg1"/>
            </a:solidFill>
          </p:spPr>
          <p:txBody>
            <a:bodyPr wrap="square" rtlCol="1">
              <a:spAutoFit/>
            </a:bodyPr>
            <a:lstStyle/>
            <a:p>
              <a:pPr algn="l" rtl="0"/>
              <a:r>
                <a:rPr lang="en-US" dirty="0" smtClean="0"/>
                <a:t>1                     10                  100</a:t>
              </a:r>
              <a:endParaRPr lang="he-IL" dirty="0"/>
            </a:p>
          </p:txBody>
        </p:sp>
        <p:sp>
          <p:nvSpPr>
            <p:cNvPr id="70" name="TextBox 69"/>
            <p:cNvSpPr txBox="1"/>
            <p:nvPr/>
          </p:nvSpPr>
          <p:spPr>
            <a:xfrm>
              <a:off x="3143239" y="5906176"/>
              <a:ext cx="1071571" cy="523220"/>
            </a:xfrm>
            <a:prstGeom prst="rect">
              <a:avLst/>
            </a:prstGeom>
            <a:noFill/>
          </p:spPr>
          <p:txBody>
            <a:bodyPr wrap="square" rtlCol="1">
              <a:spAutoFit/>
            </a:bodyPr>
            <a:lstStyle/>
            <a:p>
              <a:pPr algn="l" rtl="0"/>
              <a:r>
                <a:rPr lang="en-US" sz="2800" b="1" i="1" dirty="0" smtClean="0"/>
                <a:t>r </a:t>
              </a:r>
              <a:r>
                <a:rPr lang="en-US" sz="2800" dirty="0" smtClean="0"/>
                <a:t>(pc)</a:t>
              </a:r>
              <a:endParaRPr lang="he-IL" sz="2800" b="1" i="1" dirty="0"/>
            </a:p>
          </p:txBody>
        </p:sp>
      </p:grpSp>
      <p:grpSp>
        <p:nvGrpSpPr>
          <p:cNvPr id="7" name="Group 70"/>
          <p:cNvGrpSpPr/>
          <p:nvPr/>
        </p:nvGrpSpPr>
        <p:grpSpPr>
          <a:xfrm>
            <a:off x="5161152" y="4601760"/>
            <a:ext cx="3286148" cy="714380"/>
            <a:chOff x="1928794" y="5715016"/>
            <a:chExt cx="3286148" cy="714380"/>
          </a:xfrm>
        </p:grpSpPr>
        <p:sp>
          <p:nvSpPr>
            <p:cNvPr id="72" name="TextBox 71"/>
            <p:cNvSpPr txBox="1"/>
            <p:nvPr/>
          </p:nvSpPr>
          <p:spPr>
            <a:xfrm>
              <a:off x="1928794" y="5715016"/>
              <a:ext cx="3286148" cy="369332"/>
            </a:xfrm>
            <a:prstGeom prst="rect">
              <a:avLst/>
            </a:prstGeom>
            <a:solidFill>
              <a:schemeClr val="bg1"/>
            </a:solidFill>
          </p:spPr>
          <p:txBody>
            <a:bodyPr wrap="square" rtlCol="1">
              <a:spAutoFit/>
            </a:bodyPr>
            <a:lstStyle/>
            <a:p>
              <a:pPr algn="l" rtl="0"/>
              <a:r>
                <a:rPr lang="en-US" dirty="0" smtClean="0"/>
                <a:t>1                     10                  100</a:t>
              </a:r>
              <a:endParaRPr lang="he-IL" dirty="0"/>
            </a:p>
          </p:txBody>
        </p:sp>
        <p:sp>
          <p:nvSpPr>
            <p:cNvPr id="73" name="TextBox 72"/>
            <p:cNvSpPr txBox="1"/>
            <p:nvPr/>
          </p:nvSpPr>
          <p:spPr>
            <a:xfrm>
              <a:off x="3143239" y="5906176"/>
              <a:ext cx="1071571" cy="523220"/>
            </a:xfrm>
            <a:prstGeom prst="rect">
              <a:avLst/>
            </a:prstGeom>
            <a:noFill/>
          </p:spPr>
          <p:txBody>
            <a:bodyPr wrap="square" rtlCol="1">
              <a:spAutoFit/>
            </a:bodyPr>
            <a:lstStyle/>
            <a:p>
              <a:pPr algn="l" rtl="0"/>
              <a:r>
                <a:rPr lang="en-US" sz="2800" b="1" i="1" dirty="0" smtClean="0"/>
                <a:t>r </a:t>
              </a:r>
              <a:r>
                <a:rPr lang="en-US" sz="2800" dirty="0" smtClean="0"/>
                <a:t>(pc)</a:t>
              </a:r>
              <a:endParaRPr lang="he-IL" sz="2800" b="1" i="1" dirty="0"/>
            </a:p>
          </p:txBody>
        </p:sp>
      </p:grpSp>
      <p:sp>
        <p:nvSpPr>
          <p:cNvPr id="42" name="Rectangle 41"/>
          <p:cNvSpPr/>
          <p:nvPr/>
        </p:nvSpPr>
        <p:spPr>
          <a:xfrm>
            <a:off x="7324372" y="2865482"/>
            <a:ext cx="943154" cy="285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aphicFrame>
        <p:nvGraphicFramePr>
          <p:cNvPr id="65537" name="Object 1"/>
          <p:cNvGraphicFramePr>
            <a:graphicFrameLocks noChangeAspect="1"/>
          </p:cNvGraphicFramePr>
          <p:nvPr/>
        </p:nvGraphicFramePr>
        <p:xfrm>
          <a:off x="6940550" y="2722563"/>
          <a:ext cx="1274763" cy="371475"/>
        </p:xfrm>
        <a:graphic>
          <a:graphicData uri="http://schemas.openxmlformats.org/presentationml/2006/ole">
            <mc:AlternateContent xmlns:mc="http://schemas.openxmlformats.org/markup-compatibility/2006">
              <mc:Choice xmlns:v="urn:schemas-microsoft-com:vml" Requires="v">
                <p:oleObj spid="_x0000_s7409" name="Equation" r:id="rId11" imgW="863280" imgH="253800" progId="Equation.3">
                  <p:embed/>
                </p:oleObj>
              </mc:Choice>
              <mc:Fallback>
                <p:oleObj name="Equation" r:id="rId11" imgW="863280" imgH="2538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40550" y="2722563"/>
                        <a:ext cx="1274763" cy="37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 name="Rectangle 43"/>
          <p:cNvSpPr/>
          <p:nvPr/>
        </p:nvSpPr>
        <p:spPr>
          <a:xfrm>
            <a:off x="4071934" y="2865482"/>
            <a:ext cx="943154" cy="285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3" name="TextBox 42"/>
          <p:cNvSpPr txBox="1"/>
          <p:nvPr/>
        </p:nvSpPr>
        <p:spPr>
          <a:xfrm>
            <a:off x="3771880" y="5867400"/>
            <a:ext cx="2857520" cy="461665"/>
          </a:xfrm>
          <a:prstGeom prst="rect">
            <a:avLst/>
          </a:prstGeom>
          <a:solidFill>
            <a:schemeClr val="bg1"/>
          </a:solidFill>
          <a:ln>
            <a:solidFill>
              <a:schemeClr val="tx1"/>
            </a:solidFill>
          </a:ln>
        </p:spPr>
        <p:txBody>
          <a:bodyPr wrap="square" rtlCol="1">
            <a:spAutoFit/>
          </a:bodyPr>
          <a:lstStyle/>
          <a:p>
            <a:pPr algn="ctr" rtl="0"/>
            <a:r>
              <a:rPr lang="en-US" sz="2400" b="1" dirty="0" smtClean="0"/>
              <a:t>no free parameters!</a:t>
            </a:r>
            <a:endParaRPr lang="he-IL" sz="2400" b="1" baseline="30000" dirty="0"/>
          </a:p>
        </p:txBody>
      </p:sp>
      <p:sp>
        <p:nvSpPr>
          <p:cNvPr id="45" name="TextBox 44"/>
          <p:cNvSpPr txBox="1"/>
          <p:nvPr/>
        </p:nvSpPr>
        <p:spPr>
          <a:xfrm>
            <a:off x="1928794" y="5214950"/>
            <a:ext cx="5143536" cy="584775"/>
          </a:xfrm>
          <a:prstGeom prst="rect">
            <a:avLst/>
          </a:prstGeom>
          <a:noFill/>
        </p:spPr>
        <p:txBody>
          <a:bodyPr wrap="square" rtlCol="1">
            <a:spAutoFit/>
          </a:bodyPr>
          <a:lstStyle/>
          <a:p>
            <a:pPr algn="l" rtl="0"/>
            <a:r>
              <a:rPr lang="en-US" sz="1600" dirty="0" smtClean="0"/>
              <a:t>Stern+14a</a:t>
            </a:r>
          </a:p>
          <a:p>
            <a:pPr algn="l" rtl="0"/>
            <a:r>
              <a:rPr lang="en-US" sz="1600" i="1" dirty="0" smtClean="0"/>
              <a:t>HST</a:t>
            </a:r>
            <a:r>
              <a:rPr lang="en-US" sz="1600" dirty="0" smtClean="0"/>
              <a:t> data from Kraemer+00, Walsh+08</a:t>
            </a:r>
            <a:endParaRPr lang="he-IL" sz="1600" dirty="0"/>
          </a:p>
        </p:txBody>
      </p:sp>
      <p:sp>
        <p:nvSpPr>
          <p:cNvPr id="47" name="TextBox 46"/>
          <p:cNvSpPr txBox="1"/>
          <p:nvPr/>
        </p:nvSpPr>
        <p:spPr>
          <a:xfrm>
            <a:off x="142844" y="1714488"/>
            <a:ext cx="1857388" cy="830997"/>
          </a:xfrm>
          <a:prstGeom prst="rect">
            <a:avLst/>
          </a:prstGeom>
          <a:noFill/>
        </p:spPr>
        <p:txBody>
          <a:bodyPr wrap="square" rtlCol="1">
            <a:spAutoFit/>
          </a:bodyPr>
          <a:lstStyle/>
          <a:p>
            <a:pPr algn="l" rtl="0"/>
            <a:r>
              <a:rPr lang="en-US" sz="2400" dirty="0" smtClean="0"/>
              <a:t>a measure of gas density</a:t>
            </a:r>
            <a:endParaRPr lang="he-IL" sz="2400" i="1" dirty="0"/>
          </a:p>
        </p:txBody>
      </p:sp>
      <p:cxnSp>
        <p:nvCxnSpPr>
          <p:cNvPr id="48" name="Straight Arrow Connector 47"/>
          <p:cNvCxnSpPr>
            <a:endCxn id="47" idx="2"/>
          </p:cNvCxnSpPr>
          <p:nvPr/>
        </p:nvCxnSpPr>
        <p:spPr>
          <a:xfrm rot="16200000" flipV="1">
            <a:off x="915533" y="2701490"/>
            <a:ext cx="669202" cy="35719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itle 1"/>
          <p:cNvSpPr>
            <a:spLocks noGrp="1"/>
          </p:cNvSpPr>
          <p:nvPr>
            <p:ph type="title"/>
          </p:nvPr>
        </p:nvSpPr>
        <p:spPr>
          <a:xfrm>
            <a:off x="457200" y="-76200"/>
            <a:ext cx="8229600" cy="1143000"/>
          </a:xfrm>
        </p:spPr>
        <p:txBody>
          <a:bodyPr/>
          <a:lstStyle/>
          <a:p>
            <a:r>
              <a:rPr lang="en-US" u="sng" dirty="0" smtClean="0"/>
              <a:t>RPC: AGN Narrow Line Region</a:t>
            </a:r>
            <a:endParaRPr lang="en-US" u="sng" dirty="0"/>
          </a:p>
        </p:txBody>
      </p:sp>
      <mc:AlternateContent xmlns:mc="http://schemas.openxmlformats.org/markup-compatibility/2006" xmlns:a14="http://schemas.microsoft.com/office/drawing/2010/main">
        <mc:Choice Requires="a14">
          <p:sp>
            <p:nvSpPr>
              <p:cNvPr id="39" name="Rectangle 38"/>
              <p:cNvSpPr/>
              <p:nvPr/>
            </p:nvSpPr>
            <p:spPr>
              <a:xfrm>
                <a:off x="304800" y="1022003"/>
                <a:ext cx="7154331" cy="501997"/>
              </a:xfrm>
              <a:prstGeom prst="rect">
                <a:avLst/>
              </a:prstGeom>
            </p:spPr>
            <p:txBody>
              <a:bodyPr wrap="none">
                <a:spAutoFit/>
              </a:bodyPr>
              <a:lstStyle/>
              <a:p>
                <a:r>
                  <a:rPr lang="en-US" sz="2400" b="0" dirty="0" smtClean="0"/>
                  <a:t>Constant </a:t>
                </a:r>
                <a14:m>
                  <m:oMath xmlns:m="http://schemas.openxmlformats.org/officeDocument/2006/math">
                    <m:r>
                      <a:rPr lang="en-US" sz="2400" b="0" i="1" smtClean="0">
                        <a:latin typeface="Cambria Math"/>
                      </a:rPr>
                      <m:t>𝒰</m:t>
                    </m:r>
                    <m:d>
                      <m:dPr>
                        <m:ctrlPr>
                          <a:rPr lang="en-US" sz="2400" b="0" i="1" smtClean="0">
                            <a:latin typeface="Cambria Math"/>
                          </a:rPr>
                        </m:ctrlPr>
                      </m:dPr>
                      <m:e>
                        <m:r>
                          <a:rPr lang="en-US" sz="2400" b="0" i="1" smtClean="0">
                            <a:latin typeface="Cambria Math"/>
                          </a:rPr>
                          <m:t>𝜏</m:t>
                        </m:r>
                        <m:r>
                          <a:rPr lang="en-US" sz="2400" b="0" i="1" smtClean="0">
                            <a:latin typeface="Cambria Math"/>
                          </a:rPr>
                          <m:t>~</m:t>
                        </m:r>
                        <m:r>
                          <a:rPr lang="en-US" sz="2400" b="0" i="1" smtClean="0">
                            <a:latin typeface="Cambria Math"/>
                          </a:rPr>
                          <m:t>1</m:t>
                        </m:r>
                      </m:e>
                    </m:d>
                    <m:r>
                      <a:rPr lang="en-US" sz="2400" b="0" i="1" smtClean="0">
                        <a:latin typeface="Cambria Math"/>
                      </a:rPr>
                      <m:t> → </m:t>
                    </m:r>
                    <m:sSub>
                      <m:sSubPr>
                        <m:ctrlPr>
                          <a:rPr lang="en-US" sz="2400" b="0" i="1" smtClean="0">
                            <a:latin typeface="Cambria Math"/>
                          </a:rPr>
                        </m:ctrlPr>
                      </m:sSubPr>
                      <m:e>
                        <m:r>
                          <a:rPr lang="en-US" sz="2400" b="0" i="1" smtClean="0">
                            <a:latin typeface="Cambria Math"/>
                          </a:rPr>
                          <m:t>𝑛</m:t>
                        </m:r>
                      </m:e>
                      <m:sub>
                        <m:r>
                          <m:rPr>
                            <m:sty m:val="p"/>
                          </m:rPr>
                          <a:rPr lang="en-US" sz="2400" b="0" i="0" smtClean="0">
                            <a:latin typeface="Cambria Math"/>
                          </a:rPr>
                          <m:t>H</m:t>
                        </m:r>
                      </m:sub>
                    </m:sSub>
                    <m:d>
                      <m:dPr>
                        <m:ctrlPr>
                          <a:rPr lang="en-US" sz="2400" i="1">
                            <a:latin typeface="Cambria Math"/>
                          </a:rPr>
                        </m:ctrlPr>
                      </m:dPr>
                      <m:e>
                        <m:sSub>
                          <m:sSubPr>
                            <m:ctrlPr>
                              <a:rPr lang="en-US" sz="2400" i="1">
                                <a:latin typeface="Cambria Math"/>
                              </a:rPr>
                            </m:ctrlPr>
                          </m:sSubPr>
                          <m:e>
                            <m:r>
                              <a:rPr lang="en-US" sz="2400" i="1">
                                <a:latin typeface="Cambria Math"/>
                              </a:rPr>
                              <m:t>𝜏</m:t>
                            </m:r>
                          </m:e>
                          <m:sub>
                            <m:r>
                              <a:rPr lang="en-US" sz="2400" i="1">
                                <a:latin typeface="Cambria Math"/>
                              </a:rPr>
                              <m:t>𝑖</m:t>
                            </m:r>
                          </m:sub>
                        </m:sSub>
                        <m:r>
                          <a:rPr lang="en-US" sz="2400" i="1">
                            <a:latin typeface="Cambria Math"/>
                          </a:rPr>
                          <m:t>~</m:t>
                        </m:r>
                        <m:r>
                          <a:rPr lang="en-US" sz="2400" i="1">
                            <a:latin typeface="Cambria Math"/>
                          </a:rPr>
                          <m:t>1</m:t>
                        </m:r>
                      </m:e>
                    </m:d>
                    <m:r>
                      <a:rPr lang="en-US" sz="2400" b="0" i="1" smtClean="0">
                        <a:latin typeface="Cambria Math"/>
                      </a:rPr>
                      <m:t>=</m:t>
                    </m:r>
                    <m:r>
                      <a:rPr lang="en-US" sz="2400" b="0" i="1" smtClean="0">
                        <a:latin typeface="Cambria Math"/>
                      </a:rPr>
                      <m:t>6</m:t>
                    </m:r>
                    <m:sSup>
                      <m:sSupPr>
                        <m:ctrlPr>
                          <a:rPr lang="en-US" sz="2400" b="0" i="1" smtClean="0">
                            <a:latin typeface="Cambria Math"/>
                          </a:rPr>
                        </m:ctrlPr>
                      </m:sSupPr>
                      <m:e>
                        <m:r>
                          <a:rPr lang="en-US" sz="2400" i="1">
                            <a:latin typeface="Cambria Math"/>
                          </a:rPr>
                          <m:t>⋅</m:t>
                        </m:r>
                        <m:r>
                          <a:rPr lang="en-US" sz="2400" b="0" i="1" smtClean="0">
                            <a:latin typeface="Cambria Math"/>
                          </a:rPr>
                          <m:t>10</m:t>
                        </m:r>
                      </m:e>
                      <m:sup>
                        <m:r>
                          <a:rPr lang="en-US" sz="2400" b="0" i="1" smtClean="0">
                            <a:latin typeface="Cambria Math"/>
                          </a:rPr>
                          <m:t>7</m:t>
                        </m:r>
                      </m:sup>
                    </m:sSup>
                    <m:sSub>
                      <m:sSubPr>
                        <m:ctrlPr>
                          <a:rPr lang="en-US" sz="2400" b="0" i="1" smtClean="0">
                            <a:latin typeface="Cambria Math"/>
                          </a:rPr>
                        </m:ctrlPr>
                      </m:sSubPr>
                      <m:e>
                        <m:r>
                          <a:rPr lang="en-US" sz="2400" b="0" i="1" smtClean="0">
                            <a:latin typeface="Cambria Math"/>
                          </a:rPr>
                          <m:t>𝐿</m:t>
                        </m:r>
                      </m:e>
                      <m:sub>
                        <m:r>
                          <a:rPr lang="en-US" sz="2400" b="0" i="1" smtClean="0">
                            <a:latin typeface="Cambria Math"/>
                          </a:rPr>
                          <m:t>45</m:t>
                        </m:r>
                      </m:sub>
                    </m:sSub>
                    <m:sSubSup>
                      <m:sSubSupPr>
                        <m:ctrlPr>
                          <a:rPr lang="en-US" sz="2400" b="0" i="1" smtClean="0">
                            <a:latin typeface="Cambria Math"/>
                          </a:rPr>
                        </m:ctrlPr>
                      </m:sSubSupPr>
                      <m:e>
                        <m:r>
                          <a:rPr lang="en-US" sz="2400" b="0" i="1" smtClean="0">
                            <a:latin typeface="Cambria Math"/>
                          </a:rPr>
                          <m:t>𝑟</m:t>
                        </m:r>
                      </m:e>
                      <m:sub>
                        <m:r>
                          <m:rPr>
                            <m:sty m:val="p"/>
                          </m:rPr>
                          <a:rPr lang="en-US" sz="2400" b="0" i="1" smtClean="0">
                            <a:latin typeface="Cambria Math"/>
                          </a:rPr>
                          <m:t>pc</m:t>
                        </m:r>
                      </m:sub>
                      <m:sup>
                        <m:r>
                          <a:rPr lang="en-US" sz="2400" b="0" i="1" smtClean="0">
                            <a:latin typeface="Cambria Math"/>
                          </a:rPr>
                          <m:t>−</m:t>
                        </m:r>
                        <m:r>
                          <a:rPr lang="en-US" sz="2400" b="0" i="1" smtClean="0">
                            <a:latin typeface="Cambria Math"/>
                          </a:rPr>
                          <m:t>2</m:t>
                        </m:r>
                      </m:sup>
                    </m:sSubSup>
                    <m:sSup>
                      <m:sSupPr>
                        <m:ctrlPr>
                          <a:rPr lang="en-US" sz="2400" b="0" i="1" smtClean="0">
                            <a:latin typeface="Cambria Math"/>
                          </a:rPr>
                        </m:ctrlPr>
                      </m:sSupPr>
                      <m:e>
                        <m:r>
                          <m:rPr>
                            <m:sty m:val="p"/>
                          </m:rPr>
                          <a:rPr lang="en-US" sz="2400" b="0" i="0" smtClean="0">
                            <a:latin typeface="Cambria Math"/>
                          </a:rPr>
                          <m:t>cm</m:t>
                        </m:r>
                      </m:e>
                      <m:sup>
                        <m:r>
                          <a:rPr lang="en-US" sz="2400" b="0" i="0" smtClean="0">
                            <a:latin typeface="Cambria Math"/>
                          </a:rPr>
                          <m:t>−</m:t>
                        </m:r>
                        <m:r>
                          <a:rPr lang="en-US" sz="2400" b="0" i="0" smtClean="0">
                            <a:latin typeface="Cambria Math"/>
                          </a:rPr>
                          <m:t>3</m:t>
                        </m:r>
                      </m:sup>
                    </m:sSup>
                  </m:oMath>
                </a14:m>
                <a:endParaRPr lang="en-US" sz="2400" dirty="0"/>
              </a:p>
            </p:txBody>
          </p:sp>
        </mc:Choice>
        <mc:Fallback xmlns="">
          <p:sp>
            <p:nvSpPr>
              <p:cNvPr id="39" name="Rectangle 38"/>
              <p:cNvSpPr>
                <a:spLocks noRot="1" noChangeAspect="1" noMove="1" noResize="1" noEditPoints="1" noAdjustHandles="1" noChangeArrowheads="1" noChangeShapeType="1" noTextEdit="1"/>
              </p:cNvSpPr>
              <p:nvPr/>
            </p:nvSpPr>
            <p:spPr>
              <a:xfrm>
                <a:off x="304800" y="1022003"/>
                <a:ext cx="7154331" cy="501997"/>
              </a:xfrm>
              <a:prstGeom prst="rect">
                <a:avLst/>
              </a:prstGeom>
              <a:blipFill rotWithShape="1">
                <a:blip r:embed="rId13"/>
                <a:stretch>
                  <a:fillRect l="-1278" t="-7317" b="-21951"/>
                </a:stretch>
              </a:blipFill>
            </p:spPr>
            <p:txBody>
              <a:bodyPr/>
              <a:lstStyle/>
              <a:p>
                <a:r>
                  <a:rPr lang="en-US">
                    <a:noFill/>
                  </a:rPr>
                  <a:t> </a:t>
                </a:r>
              </a:p>
            </p:txBody>
          </p:sp>
        </mc:Fallback>
      </mc:AlternateContent>
      <p:sp>
        <p:nvSpPr>
          <p:cNvPr id="40" name="Date Placeholder 3"/>
          <p:cNvSpPr>
            <a:spLocks noGrp="1"/>
          </p:cNvSpPr>
          <p:nvPr>
            <p:ph type="dt" sz="half" idx="10"/>
          </p:nvPr>
        </p:nvSpPr>
        <p:spPr>
          <a:xfrm>
            <a:off x="457200" y="6356350"/>
            <a:ext cx="2133600" cy="365125"/>
          </a:xfrm>
        </p:spPr>
        <p:txBody>
          <a:bodyPr/>
          <a:lstStyle/>
          <a:p>
            <a:r>
              <a:rPr lang="de-DE" smtClean="0"/>
              <a:t>Jonathan Stern, MPIA</a:t>
            </a:r>
            <a:endParaRPr lang="en-US"/>
          </a:p>
        </p:txBody>
      </p:sp>
      <p:sp>
        <p:nvSpPr>
          <p:cNvPr id="46" name="Footer Placeholder 4"/>
          <p:cNvSpPr>
            <a:spLocks noGrp="1"/>
          </p:cNvSpPr>
          <p:nvPr>
            <p:ph type="ftr" sz="quarter" idx="11"/>
          </p:nvPr>
        </p:nvSpPr>
        <p:spPr>
          <a:xfrm>
            <a:off x="3124200" y="6356350"/>
            <a:ext cx="2895600" cy="365125"/>
          </a:xfrm>
        </p:spPr>
        <p:txBody>
          <a:bodyPr/>
          <a:lstStyle/>
          <a:p>
            <a:r>
              <a:rPr lang="en-US" dirty="0"/>
              <a:t>4. Possible solution</a:t>
            </a:r>
          </a:p>
        </p:txBody>
      </p:sp>
      <p:sp>
        <p:nvSpPr>
          <p:cNvPr id="49" name="Slide Number Placeholder 5"/>
          <p:cNvSpPr>
            <a:spLocks noGrp="1"/>
          </p:cNvSpPr>
          <p:nvPr>
            <p:ph type="sldNum" sz="quarter" idx="12"/>
          </p:nvPr>
        </p:nvSpPr>
        <p:spPr>
          <a:xfrm>
            <a:off x="6553200" y="6356350"/>
            <a:ext cx="2133600" cy="365125"/>
          </a:xfrm>
        </p:spPr>
        <p:txBody>
          <a:bodyPr/>
          <a:lstStyle/>
          <a:p>
            <a:fld id="{6A89B9C6-FAC9-4191-A936-FB59B15A07B7}" type="slidenum">
              <a:rPr lang="en-US" smtClean="0"/>
              <a:t>35</a:t>
            </a:fld>
            <a:endParaRPr lang="en-US"/>
          </a:p>
        </p:txBody>
      </p:sp>
    </p:spTree>
    <p:extLst>
      <p:ext uri="{BB962C8B-B14F-4D97-AF65-F5344CB8AC3E}">
        <p14:creationId xmlns:p14="http://schemas.microsoft.com/office/powerpoint/2010/main" val="2739492481"/>
      </p:ext>
    </p:extLst>
  </p:cSld>
  <p:clrMapOvr>
    <a:masterClrMapping/>
  </p:clrMapOvr>
  <p:transition advTm="77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553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554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554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553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1" grpId="0"/>
      <p:bldP spid="15" grpId="0"/>
      <p:bldP spid="16" grpId="0"/>
      <p:bldP spid="17" grpId="0"/>
      <p:bldP spid="19" grpId="0"/>
      <p:bldP spid="20" grpId="0"/>
      <p:bldP spid="66" grpId="0" animBg="1"/>
      <p:bldP spid="42" grpId="0" animBg="1"/>
      <p:bldP spid="44" grpId="0" animBg="1"/>
      <p:bldP spid="43" grpId="0" animBg="1"/>
      <p:bldP spid="45"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pPr marL="0" indent="0">
                  <a:buNone/>
                </a:pPr>
                <a:r>
                  <a:rPr lang="en-US" dirty="0" smtClean="0">
                    <a:ea typeface="Cambria Math"/>
                  </a:rPr>
                  <a:t>I</a:t>
                </a:r>
                <a:r>
                  <a:rPr lang="en-US" b="0" dirty="0" smtClean="0">
                    <a:ea typeface="Cambria Math"/>
                  </a:rPr>
                  <a:t>onization state is set by:	 </a:t>
                </a:r>
                <a14:m>
                  <m:oMath xmlns:m="http://schemas.openxmlformats.org/officeDocument/2006/math">
                    <m:r>
                      <a:rPr lang="en-US" b="0" i="1" smtClean="0">
                        <a:latin typeface="Cambria Math"/>
                        <a:ea typeface="Cambria Math"/>
                      </a:rPr>
                      <m:t>𝒰</m:t>
                    </m:r>
                    <m:r>
                      <a:rPr lang="en-US" b="0" i="1" smtClean="0">
                        <a:latin typeface="Cambria Math"/>
                      </a:rPr>
                      <m:t>≡</m:t>
                    </m:r>
                    <m:f>
                      <m:fPr>
                        <m:ctrlPr>
                          <a:rPr lang="en-US" b="0" i="1" smtClean="0">
                            <a:latin typeface="Cambria Math"/>
                          </a:rPr>
                        </m:ctrlPr>
                      </m:fPr>
                      <m:num>
                        <m:sSub>
                          <m:sSubPr>
                            <m:ctrlPr>
                              <a:rPr lang="en-US" b="0" i="1" smtClean="0">
                                <a:latin typeface="Cambria Math"/>
                              </a:rPr>
                            </m:ctrlPr>
                          </m:sSubPr>
                          <m:e>
                            <m:r>
                              <a:rPr lang="en-US" b="0" i="1" smtClean="0">
                                <a:latin typeface="Cambria Math"/>
                              </a:rPr>
                              <m:t>𝜙</m:t>
                            </m:r>
                          </m:e>
                          <m:sub>
                            <m:r>
                              <a:rPr lang="en-US" b="0" i="1" smtClean="0">
                                <a:latin typeface="Cambria Math"/>
                              </a:rPr>
                              <m:t>𝑖</m:t>
                            </m:r>
                          </m:sub>
                        </m:sSub>
                      </m:num>
                      <m:den>
                        <m:r>
                          <a:rPr lang="en-US" b="0" i="1" smtClean="0">
                            <a:latin typeface="Cambria Math"/>
                          </a:rPr>
                          <m:t>𝑛𝑐</m:t>
                        </m:r>
                      </m:den>
                    </m:f>
                  </m:oMath>
                </a14:m>
                <a:endParaRPr lang="en-US" b="0" dirty="0" smtClean="0"/>
              </a:p>
              <a:p>
                <a:pPr marL="0" indent="0">
                  <a:buNone/>
                </a:pPr>
                <a:r>
                  <a:rPr lang="en-US" dirty="0" smtClean="0"/>
                  <a:t>Which is related to: </a:t>
                </a:r>
              </a:p>
              <a:p>
                <a:pPr marL="0" indent="0">
                  <a:buNone/>
                </a:pPr>
                <a:r>
                  <a:rPr lang="en-US" b="0" dirty="0"/>
                  <a:t>	</a:t>
                </a:r>
                <a:r>
                  <a:rPr lang="en-US" dirty="0"/>
                  <a:t> </a:t>
                </a:r>
                <a:r>
                  <a:rPr lang="en-US" dirty="0" smtClean="0"/>
                  <a:t>      </a:t>
                </a:r>
                <a14:m>
                  <m:oMath xmlns:m="http://schemas.openxmlformats.org/officeDocument/2006/math">
                    <m:r>
                      <m:rPr>
                        <m:sty m:val="p"/>
                      </m:rPr>
                      <a:rPr lang="en-US" b="0" i="0" smtClean="0">
                        <a:latin typeface="Cambria Math"/>
                      </a:rPr>
                      <m:t>Ξ</m:t>
                    </m:r>
                    <m:r>
                      <a:rPr lang="en-US" b="0" i="1" smtClean="0">
                        <a:latin typeface="Cambria Math"/>
                      </a:rPr>
                      <m:t>≡</m:t>
                    </m:r>
                    <m:f>
                      <m:fPr>
                        <m:ctrlPr>
                          <a:rPr lang="en-US" b="0" i="1" smtClean="0">
                            <a:latin typeface="Cambria Math"/>
                          </a:rPr>
                        </m:ctrlPr>
                      </m:fPr>
                      <m:num>
                        <m:sSub>
                          <m:sSubPr>
                            <m:ctrlPr>
                              <a:rPr lang="en-US" b="0" i="1" smtClean="0">
                                <a:latin typeface="Cambria Math"/>
                              </a:rPr>
                            </m:ctrlPr>
                          </m:sSubPr>
                          <m:e>
                            <m:r>
                              <a:rPr lang="en-US" b="0" i="1" smtClean="0">
                                <a:latin typeface="Cambria Math"/>
                              </a:rPr>
                              <m:t>𝑃</m:t>
                            </m:r>
                          </m:e>
                          <m:sub>
                            <m:r>
                              <m:rPr>
                                <m:sty m:val="p"/>
                              </m:rPr>
                              <a:rPr lang="en-US" b="0" i="0" smtClean="0">
                                <a:latin typeface="Cambria Math"/>
                              </a:rPr>
                              <m:t>rad</m:t>
                            </m:r>
                          </m:sub>
                        </m:sSub>
                      </m:num>
                      <m:den>
                        <m:sSub>
                          <m:sSubPr>
                            <m:ctrlPr>
                              <a:rPr lang="en-US" b="0" i="1" smtClean="0">
                                <a:latin typeface="Cambria Math"/>
                              </a:rPr>
                            </m:ctrlPr>
                          </m:sSubPr>
                          <m:e>
                            <m:r>
                              <a:rPr lang="en-US" b="0" i="1" smtClean="0">
                                <a:latin typeface="Cambria Math"/>
                              </a:rPr>
                              <m:t>𝑃</m:t>
                            </m:r>
                          </m:e>
                          <m:sub>
                            <m:r>
                              <m:rPr>
                                <m:sty m:val="p"/>
                              </m:rPr>
                              <a:rPr lang="en-US" b="0" i="0" smtClean="0">
                                <a:latin typeface="Cambria Math"/>
                              </a:rPr>
                              <m:t>gas</m:t>
                            </m:r>
                          </m:sub>
                        </m:sSub>
                      </m:den>
                    </m:f>
                    <m:r>
                      <a:rPr lang="en-US" b="0" i="1" smtClean="0">
                        <a:latin typeface="Cambria Math"/>
                      </a:rPr>
                      <m:t>=</m:t>
                    </m:r>
                    <m:f>
                      <m:fPr>
                        <m:ctrlPr>
                          <a:rPr lang="en-US" b="0" i="1" smtClean="0">
                            <a:latin typeface="Cambria Math"/>
                          </a:rPr>
                        </m:ctrlPr>
                      </m:fPr>
                      <m:num>
                        <m:sSub>
                          <m:sSubPr>
                            <m:ctrlPr>
                              <a:rPr lang="en-US" b="0" i="1" smtClean="0">
                                <a:latin typeface="Cambria Math"/>
                              </a:rPr>
                            </m:ctrlPr>
                          </m:sSubPr>
                          <m:e>
                            <m:r>
                              <a:rPr lang="en-US" b="0" i="1" smtClean="0">
                                <a:latin typeface="Cambria Math"/>
                              </a:rPr>
                              <m:t>𝜙</m:t>
                            </m:r>
                          </m:e>
                          <m:sub>
                            <m:r>
                              <a:rPr lang="en-US" b="0" i="1" smtClean="0">
                                <a:latin typeface="Cambria Math"/>
                              </a:rPr>
                              <m:t>𝑖</m:t>
                            </m:r>
                          </m:sub>
                        </m:sSub>
                        <m:sSub>
                          <m:sSubPr>
                            <m:ctrlPr>
                              <a:rPr lang="en-US" b="0" i="1" smtClean="0">
                                <a:latin typeface="Cambria Math"/>
                              </a:rPr>
                            </m:ctrlPr>
                          </m:sSubPr>
                          <m:e>
                            <m:d>
                              <m:dPr>
                                <m:begChr m:val="⟨"/>
                                <m:endChr m:val="⟩"/>
                                <m:ctrlPr>
                                  <a:rPr lang="en-US" b="0" i="1" smtClean="0">
                                    <a:latin typeface="Cambria Math"/>
                                  </a:rPr>
                                </m:ctrlPr>
                              </m:dPr>
                              <m:e>
                                <m:r>
                                  <a:rPr lang="en-US" b="0" i="1" smtClean="0">
                                    <a:latin typeface="Cambria Math"/>
                                  </a:rPr>
                                  <m:t>h</m:t>
                                </m:r>
                                <m:r>
                                  <a:rPr lang="en-US" b="0" i="1" smtClean="0">
                                    <a:latin typeface="Cambria Math"/>
                                  </a:rPr>
                                  <m:t>𝜈</m:t>
                                </m:r>
                              </m:e>
                            </m:d>
                          </m:e>
                          <m:sub>
                            <m:r>
                              <a:rPr lang="en-US" b="0" i="1" smtClean="0">
                                <a:latin typeface="Cambria Math"/>
                              </a:rPr>
                              <m:t>𝑖</m:t>
                            </m:r>
                          </m:sub>
                        </m:sSub>
                        <m:r>
                          <a:rPr lang="en-US" b="0" i="1" smtClean="0">
                            <a:latin typeface="Cambria Math"/>
                          </a:rPr>
                          <m:t>/</m:t>
                        </m:r>
                        <m:r>
                          <a:rPr lang="en-US" b="0" i="1" smtClean="0">
                            <a:latin typeface="Cambria Math"/>
                          </a:rPr>
                          <m:t>𝑐</m:t>
                        </m:r>
                      </m:num>
                      <m:den>
                        <m:r>
                          <a:rPr lang="en-US" b="0" i="1" smtClean="0">
                            <a:latin typeface="Cambria Math"/>
                          </a:rPr>
                          <m:t>2</m:t>
                        </m:r>
                        <m:r>
                          <a:rPr lang="en-US" b="0" i="1" smtClean="0">
                            <a:latin typeface="Cambria Math"/>
                          </a:rPr>
                          <m:t>𝑛𝑘𝑇</m:t>
                        </m:r>
                      </m:den>
                    </m:f>
                  </m:oMath>
                </a14:m>
                <a:r>
                  <a:rPr lang="en-US" dirty="0" smtClean="0"/>
                  <a:t>=</a:t>
                </a:r>
                <a14:m>
                  <m:oMath xmlns:m="http://schemas.openxmlformats.org/officeDocument/2006/math">
                    <m:r>
                      <a:rPr lang="en-US" b="0" i="1" dirty="0" smtClean="0">
                        <a:latin typeface="Cambria Math"/>
                      </a:rPr>
                      <m:t>𝒰</m:t>
                    </m:r>
                    <m:r>
                      <a:rPr lang="en-US" b="0" i="1" dirty="0" smtClean="0">
                        <a:latin typeface="Cambria Math"/>
                      </a:rPr>
                      <m:t>⋅</m:t>
                    </m:r>
                    <m:f>
                      <m:fPr>
                        <m:ctrlPr>
                          <a:rPr lang="en-US" b="0" i="1" smtClean="0">
                            <a:latin typeface="Cambria Math"/>
                          </a:rPr>
                        </m:ctrlPr>
                      </m:fPr>
                      <m:num>
                        <m:sSub>
                          <m:sSubPr>
                            <m:ctrlPr>
                              <a:rPr lang="en-US" b="0" i="1" smtClean="0">
                                <a:latin typeface="Cambria Math"/>
                              </a:rPr>
                            </m:ctrlPr>
                          </m:sSubPr>
                          <m:e>
                            <m:d>
                              <m:dPr>
                                <m:begChr m:val="⟨"/>
                                <m:endChr m:val="⟩"/>
                                <m:ctrlPr>
                                  <a:rPr lang="en-US" b="0" i="1" smtClean="0">
                                    <a:latin typeface="Cambria Math"/>
                                  </a:rPr>
                                </m:ctrlPr>
                              </m:dPr>
                              <m:e>
                                <m:r>
                                  <a:rPr lang="en-US" b="0" i="1" smtClean="0">
                                    <a:latin typeface="Cambria Math"/>
                                  </a:rPr>
                                  <m:t>h</m:t>
                                </m:r>
                                <m:r>
                                  <a:rPr lang="en-US" b="0" i="1" smtClean="0">
                                    <a:latin typeface="Cambria Math"/>
                                  </a:rPr>
                                  <m:t>𝜈</m:t>
                                </m:r>
                              </m:e>
                            </m:d>
                          </m:e>
                          <m:sub>
                            <m:r>
                              <a:rPr lang="en-US" b="0" i="1" smtClean="0">
                                <a:latin typeface="Cambria Math"/>
                              </a:rPr>
                              <m:t>𝑖</m:t>
                            </m:r>
                          </m:sub>
                        </m:sSub>
                      </m:num>
                      <m:den>
                        <m:r>
                          <a:rPr lang="en-US" b="0" i="0" smtClean="0">
                            <a:latin typeface="Cambria Math"/>
                          </a:rPr>
                          <m:t>2</m:t>
                        </m:r>
                        <m:r>
                          <m:rPr>
                            <m:sty m:val="p"/>
                          </m:rPr>
                          <a:rPr lang="en-US" b="0" i="0" smtClean="0">
                            <a:latin typeface="Cambria Math"/>
                          </a:rPr>
                          <m:t>kT</m:t>
                        </m:r>
                      </m:den>
                    </m:f>
                  </m:oMath>
                </a14:m>
                <a:endParaRPr lang="en-US" dirty="0" smtClean="0"/>
              </a:p>
              <a:p>
                <a:r>
                  <a:rPr lang="en-US" dirty="0" smtClean="0"/>
                  <a:t>Assuming </a:t>
                </a:r>
                <a14:m>
                  <m:oMath xmlns:m="http://schemas.openxmlformats.org/officeDocument/2006/math">
                    <m:sSub>
                      <m:sSubPr>
                        <m:ctrlPr>
                          <a:rPr lang="en-US" b="0" i="1" smtClean="0">
                            <a:latin typeface="Cambria Math"/>
                          </a:rPr>
                        </m:ctrlPr>
                      </m:sSubPr>
                      <m:e>
                        <m:r>
                          <a:rPr lang="en-US" b="0" i="1" smtClean="0">
                            <a:latin typeface="Cambria Math"/>
                          </a:rPr>
                          <m:t>𝑃</m:t>
                        </m:r>
                      </m:e>
                      <m:sub>
                        <m:r>
                          <m:rPr>
                            <m:sty m:val="p"/>
                          </m:rPr>
                          <a:rPr lang="en-US" b="0" i="0" smtClean="0">
                            <a:latin typeface="Cambria Math"/>
                          </a:rPr>
                          <m:t>gas</m:t>
                        </m:r>
                      </m:sub>
                    </m:sSub>
                  </m:oMath>
                </a14:m>
                <a:r>
                  <a:rPr lang="en-US" i="1" dirty="0" smtClean="0"/>
                  <a:t> </a:t>
                </a:r>
                <a:r>
                  <a:rPr lang="en-US" dirty="0" smtClean="0"/>
                  <a:t>is set by confinement mechanism, then </a:t>
                </a:r>
                <a14:m>
                  <m:oMath xmlns:m="http://schemas.openxmlformats.org/officeDocument/2006/math">
                    <m:r>
                      <m:rPr>
                        <m:sty m:val="p"/>
                      </m:rPr>
                      <a:rPr lang="en-US" b="0" i="0" smtClean="0">
                        <a:latin typeface="Cambria Math"/>
                      </a:rPr>
                      <m:t>Ξ</m:t>
                    </m:r>
                  </m:oMath>
                </a14:m>
                <a:r>
                  <a:rPr lang="en-US" i="1" dirty="0" smtClean="0"/>
                  <a:t> </a:t>
                </a:r>
                <a:r>
                  <a:rPr lang="en-US" dirty="0" smtClean="0"/>
                  <a:t>measures the ratio of radiation pressure to other confining mechanisms. </a:t>
                </a:r>
                <a:r>
                  <a:rPr lang="en-US" dirty="0" err="1" smtClean="0"/>
                  <a:t>confini</a:t>
                </a:r>
                <a:r>
                  <a:rPr lang="en-US" i="1" dirty="0" err="1" smtClean="0"/>
                  <a:t>P_gas</a:t>
                </a:r>
                <a:r>
                  <a:rPr lang="en-US" i="1" dirty="0" smtClean="0"/>
                  <a:t> </a:t>
                </a:r>
                <a:r>
                  <a:rPr lang="en-US" i="1" dirty="0" err="1" smtClean="0"/>
                  <a:t>is</a:t>
                </a:r>
                <a:r>
                  <a:rPr lang="en-US" dirty="0" err="1" smtClean="0"/>
                  <a:t>Two</a:t>
                </a:r>
                <a:r>
                  <a:rPr lang="en-US" dirty="0" smtClean="0"/>
                  <a:t> models of feedback:</a:t>
                </a:r>
              </a:p>
              <a:p>
                <a:pPr lvl="1"/>
                <a:r>
                  <a:rPr lang="en-US" dirty="0" smtClean="0"/>
                  <a:t>Expanding wind</a:t>
                </a:r>
              </a:p>
              <a:p>
                <a:pPr lvl="1"/>
                <a:r>
                  <a:rPr lang="en-US" dirty="0" smtClean="0"/>
                  <a:t>Radiation pressure driven</a:t>
                </a:r>
              </a:p>
              <a:p>
                <a:pPr marL="457200" lvl="1"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704" t="-1348" r="-667"/>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de-DE" smtClean="0"/>
              <a:t>Jonathan Stern, MPIA</a:t>
            </a:r>
            <a:endParaRPr lang="en-US"/>
          </a:p>
        </p:txBody>
      </p:sp>
      <p:sp>
        <p:nvSpPr>
          <p:cNvPr id="5" name="Footer Placeholder 4"/>
          <p:cNvSpPr>
            <a:spLocks noGrp="1"/>
          </p:cNvSpPr>
          <p:nvPr>
            <p:ph type="ftr" sz="quarter" idx="11"/>
          </p:nvPr>
        </p:nvSpPr>
        <p:spPr/>
        <p:txBody>
          <a:bodyPr/>
          <a:lstStyle/>
          <a:p>
            <a:r>
              <a:rPr lang="en-US" smtClean="0"/>
              <a:t>Photoionized gas</a:t>
            </a:r>
            <a:endParaRPr lang="en-US"/>
          </a:p>
        </p:txBody>
      </p:sp>
      <p:sp>
        <p:nvSpPr>
          <p:cNvPr id="6" name="Slide Number Placeholder 5"/>
          <p:cNvSpPr>
            <a:spLocks noGrp="1"/>
          </p:cNvSpPr>
          <p:nvPr>
            <p:ph type="sldNum" sz="quarter" idx="12"/>
          </p:nvPr>
        </p:nvSpPr>
        <p:spPr/>
        <p:txBody>
          <a:bodyPr/>
          <a:lstStyle/>
          <a:p>
            <a:fld id="{6A89B9C6-FAC9-4191-A936-FB59B15A07B7}" type="slidenum">
              <a:rPr lang="en-US" smtClean="0"/>
              <a:t>36</a:t>
            </a:fld>
            <a:endParaRPr lang="en-US"/>
          </a:p>
        </p:txBody>
      </p:sp>
      <p:sp>
        <p:nvSpPr>
          <p:cNvPr id="8" name="Title 1"/>
          <p:cNvSpPr>
            <a:spLocks noGrp="1"/>
          </p:cNvSpPr>
          <p:nvPr>
            <p:ph type="title"/>
          </p:nvPr>
        </p:nvSpPr>
        <p:spPr>
          <a:xfrm>
            <a:off x="457200" y="274638"/>
            <a:ext cx="8229600" cy="1143000"/>
          </a:xfrm>
        </p:spPr>
        <p:txBody>
          <a:bodyPr>
            <a:normAutofit fontScale="90000"/>
          </a:bodyPr>
          <a:lstStyle/>
          <a:p>
            <a:r>
              <a:rPr lang="en-US" u="sng" dirty="0" smtClean="0"/>
              <a:t>How can the ionization state inform us on feedback (Yeh&amp;Matzer12)? </a:t>
            </a:r>
            <a:endParaRPr lang="en-US" u="sng" dirty="0"/>
          </a:p>
        </p:txBody>
      </p:sp>
    </p:spTree>
    <p:extLst>
      <p:ext uri="{BB962C8B-B14F-4D97-AF65-F5344CB8AC3E}">
        <p14:creationId xmlns:p14="http://schemas.microsoft.com/office/powerpoint/2010/main" val="3232029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71448" y="571512"/>
            <a:ext cx="2114536" cy="1214414"/>
          </a:xfrm>
        </p:spPr>
        <p:txBody>
          <a:bodyPr>
            <a:noAutofit/>
          </a:bodyPr>
          <a:lstStyle/>
          <a:p>
            <a:pPr algn="l" rtl="0"/>
            <a:r>
              <a:rPr lang="en-US" sz="3600" u="sng" dirty="0" smtClean="0"/>
              <a:t>RPC: Numerical Solution</a:t>
            </a:r>
            <a:endParaRPr lang="he-IL" sz="3600" u="sng" dirty="0"/>
          </a:p>
        </p:txBody>
      </p:sp>
      <p:pic>
        <p:nvPicPr>
          <p:cNvPr id="4" name="Content Placeholder 3" descr="Different_P0.png"/>
          <p:cNvPicPr>
            <a:picLocks noGrp="1" noChangeAspect="1"/>
          </p:cNvPicPr>
          <p:nvPr>
            <p:ph idx="1"/>
          </p:nvPr>
        </p:nvPicPr>
        <p:blipFill>
          <a:blip r:embed="rId4"/>
          <a:stretch>
            <a:fillRect/>
          </a:stretch>
        </p:blipFill>
        <p:spPr>
          <a:xfrm>
            <a:off x="2222130" y="1214422"/>
            <a:ext cx="6350398" cy="5489327"/>
          </a:xfrm>
        </p:spPr>
      </p:pic>
      <p:sp>
        <p:nvSpPr>
          <p:cNvPr id="5" name="Rectangle 4"/>
          <p:cNvSpPr/>
          <p:nvPr/>
        </p:nvSpPr>
        <p:spPr>
          <a:xfrm>
            <a:off x="3930970" y="1428736"/>
            <a:ext cx="1285884"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Rectangle 5"/>
          <p:cNvSpPr/>
          <p:nvPr/>
        </p:nvSpPr>
        <p:spPr>
          <a:xfrm>
            <a:off x="5502606" y="1428736"/>
            <a:ext cx="1285884"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TextBox 12"/>
          <p:cNvSpPr txBox="1"/>
          <p:nvPr/>
        </p:nvSpPr>
        <p:spPr>
          <a:xfrm>
            <a:off x="2934630" y="571480"/>
            <a:ext cx="642942" cy="461665"/>
          </a:xfrm>
          <a:prstGeom prst="rect">
            <a:avLst/>
          </a:prstGeom>
          <a:noFill/>
        </p:spPr>
        <p:txBody>
          <a:bodyPr wrap="square" rtlCol="1">
            <a:spAutoFit/>
          </a:bodyPr>
          <a:lstStyle/>
          <a:p>
            <a:pPr algn="l" rtl="0"/>
            <a:r>
              <a:rPr lang="en-US" sz="2400" b="1" i="1" dirty="0" smtClean="0"/>
              <a:t>U</a:t>
            </a:r>
            <a:r>
              <a:rPr lang="en-US" sz="2400" b="1" baseline="-25000" dirty="0" smtClean="0"/>
              <a:t>0</a:t>
            </a:r>
            <a:endParaRPr lang="he-IL" sz="2400" b="1" baseline="-25000" dirty="0"/>
          </a:p>
        </p:txBody>
      </p:sp>
      <p:cxnSp>
        <p:nvCxnSpPr>
          <p:cNvPr id="16" name="Straight Arrow Connector 15"/>
          <p:cNvCxnSpPr/>
          <p:nvPr/>
        </p:nvCxnSpPr>
        <p:spPr>
          <a:xfrm rot="16200000" flipH="1">
            <a:off x="3003132" y="1249283"/>
            <a:ext cx="357190" cy="171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42844" y="2928934"/>
            <a:ext cx="2071702" cy="1200329"/>
          </a:xfrm>
          <a:prstGeom prst="rect">
            <a:avLst/>
          </a:prstGeom>
          <a:noFill/>
          <a:ln>
            <a:solidFill>
              <a:schemeClr val="tx1"/>
            </a:solidFill>
          </a:ln>
        </p:spPr>
        <p:txBody>
          <a:bodyPr wrap="square" rtlCol="1">
            <a:spAutoFit/>
          </a:bodyPr>
          <a:lstStyle/>
          <a:p>
            <a:pPr algn="l" rtl="0"/>
            <a:r>
              <a:rPr lang="en-US" sz="2400" b="1" dirty="0" smtClean="0"/>
              <a:t>RPC solution is independent of </a:t>
            </a:r>
            <a:r>
              <a:rPr lang="en-US" sz="2400" b="1" i="1" dirty="0" smtClean="0"/>
              <a:t>n</a:t>
            </a:r>
            <a:r>
              <a:rPr lang="en-US" sz="2400" b="1" baseline="-25000" dirty="0" smtClean="0"/>
              <a:t>0</a:t>
            </a:r>
            <a:r>
              <a:rPr lang="en-US" sz="2400" b="1" dirty="0" smtClean="0"/>
              <a:t> or </a:t>
            </a:r>
            <a:r>
              <a:rPr lang="en-US" sz="2400" b="1" i="1" dirty="0" smtClean="0"/>
              <a:t>U</a:t>
            </a:r>
            <a:r>
              <a:rPr lang="en-US" sz="2400" b="1" baseline="-25000" dirty="0" smtClean="0"/>
              <a:t>0</a:t>
            </a:r>
            <a:endParaRPr lang="he-IL" sz="2400" b="1" u="sng" dirty="0"/>
          </a:p>
        </p:txBody>
      </p:sp>
      <p:grpSp>
        <p:nvGrpSpPr>
          <p:cNvPr id="3" name="Group 159"/>
          <p:cNvGrpSpPr/>
          <p:nvPr/>
        </p:nvGrpSpPr>
        <p:grpSpPr>
          <a:xfrm>
            <a:off x="3647422" y="571480"/>
            <a:ext cx="1573224" cy="971554"/>
            <a:chOff x="5070478" y="457976"/>
            <a:chExt cx="1573224" cy="971554"/>
          </a:xfrm>
        </p:grpSpPr>
        <p:cxnSp>
          <p:nvCxnSpPr>
            <p:cNvPr id="161" name="Straight Arrow Connector 160"/>
            <p:cNvCxnSpPr/>
            <p:nvPr/>
          </p:nvCxnSpPr>
          <p:spPr>
            <a:xfrm rot="5400000">
              <a:off x="6535751" y="1321579"/>
              <a:ext cx="214314" cy="15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5207358" y="457976"/>
              <a:ext cx="1285884" cy="738664"/>
            </a:xfrm>
            <a:prstGeom prst="rect">
              <a:avLst/>
            </a:prstGeom>
            <a:noFill/>
          </p:spPr>
          <p:txBody>
            <a:bodyPr wrap="square" rtlCol="1">
              <a:spAutoFit/>
            </a:bodyPr>
            <a:lstStyle/>
            <a:p>
              <a:pPr algn="ctr" rtl="0"/>
              <a:r>
                <a:rPr lang="en-US" dirty="0" smtClean="0"/>
                <a:t>ionization</a:t>
              </a:r>
              <a:br>
                <a:rPr lang="en-US" dirty="0" smtClean="0"/>
              </a:br>
              <a:r>
                <a:rPr lang="en-US" dirty="0" smtClean="0"/>
                <a:t>front (</a:t>
              </a:r>
              <a:r>
                <a:rPr lang="en-US" sz="2400" b="1" i="1" dirty="0" err="1" smtClean="0"/>
                <a:t>x</a:t>
              </a:r>
              <a:r>
                <a:rPr lang="en-US" sz="2400" b="1" baseline="-25000" dirty="0" err="1" smtClean="0"/>
                <a:t>f</a:t>
              </a:r>
              <a:r>
                <a:rPr lang="en-US" sz="2400" dirty="0" smtClean="0"/>
                <a:t>)</a:t>
              </a:r>
              <a:endParaRPr lang="he-IL" baseline="-25000" dirty="0"/>
            </a:p>
          </p:txBody>
        </p:sp>
        <p:cxnSp>
          <p:nvCxnSpPr>
            <p:cNvPr id="163" name="Straight Connector 162"/>
            <p:cNvCxnSpPr/>
            <p:nvPr/>
          </p:nvCxnSpPr>
          <p:spPr>
            <a:xfrm>
              <a:off x="5072066" y="1214422"/>
              <a:ext cx="1571636"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p:nvPr/>
          </p:nvCxnSpPr>
          <p:spPr>
            <a:xfrm rot="5400000">
              <a:off x="6278577" y="1320785"/>
              <a:ext cx="214314" cy="15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p:nvPr/>
          </p:nvCxnSpPr>
          <p:spPr>
            <a:xfrm rot="5400000">
              <a:off x="6008702" y="1320785"/>
              <a:ext cx="214314" cy="15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p:nvPr/>
          </p:nvCxnSpPr>
          <p:spPr>
            <a:xfrm rot="5400000">
              <a:off x="5794388" y="1320785"/>
              <a:ext cx="214314" cy="15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rot="5400000">
              <a:off x="5526093" y="1320785"/>
              <a:ext cx="214314" cy="15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rot="5400000">
              <a:off x="4964115" y="1320785"/>
              <a:ext cx="214314" cy="15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4" name="Group 183"/>
          <p:cNvGrpSpPr/>
          <p:nvPr/>
        </p:nvGrpSpPr>
        <p:grpSpPr>
          <a:xfrm>
            <a:off x="5406382" y="642918"/>
            <a:ext cx="1500198" cy="905680"/>
            <a:chOff x="5400678" y="523850"/>
            <a:chExt cx="1500198" cy="905680"/>
          </a:xfrm>
        </p:grpSpPr>
        <p:cxnSp>
          <p:nvCxnSpPr>
            <p:cNvPr id="118" name="Straight Arrow Connector 117"/>
            <p:cNvCxnSpPr/>
            <p:nvPr/>
          </p:nvCxnSpPr>
          <p:spPr>
            <a:xfrm rot="5400000">
              <a:off x="6750859" y="1321579"/>
              <a:ext cx="214314" cy="15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a:off x="5400678" y="523850"/>
              <a:ext cx="1500198" cy="646331"/>
            </a:xfrm>
            <a:prstGeom prst="rect">
              <a:avLst/>
            </a:prstGeom>
            <a:noFill/>
          </p:spPr>
          <p:txBody>
            <a:bodyPr wrap="square" rtlCol="1">
              <a:spAutoFit/>
            </a:bodyPr>
            <a:lstStyle/>
            <a:p>
              <a:pPr algn="ctr" rtl="0"/>
              <a:r>
                <a:rPr lang="en-US" dirty="0" smtClean="0"/>
                <a:t>illuminated</a:t>
              </a:r>
            </a:p>
            <a:p>
              <a:pPr algn="ctr" rtl="0"/>
              <a:r>
                <a:rPr lang="en-US" dirty="0" smtClean="0"/>
                <a:t> surface</a:t>
              </a:r>
              <a:endParaRPr lang="he-IL" baseline="-25000" dirty="0"/>
            </a:p>
          </p:txBody>
        </p:sp>
        <p:cxnSp>
          <p:nvCxnSpPr>
            <p:cNvPr id="142" name="Straight Connector 141"/>
            <p:cNvCxnSpPr/>
            <p:nvPr/>
          </p:nvCxnSpPr>
          <p:spPr>
            <a:xfrm flipV="1">
              <a:off x="5500694" y="1214422"/>
              <a:ext cx="1357322"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rot="5400000">
              <a:off x="6249999" y="1320785"/>
              <a:ext cx="214314" cy="15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rot="5400000">
              <a:off x="6027754" y="1320785"/>
              <a:ext cx="214314" cy="15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rot="5400000">
              <a:off x="5835660" y="1320785"/>
              <a:ext cx="214314" cy="15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p:nvPr/>
          </p:nvCxnSpPr>
          <p:spPr>
            <a:xfrm rot="5400000">
              <a:off x="5645154" y="1320785"/>
              <a:ext cx="214314" cy="15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rot="5400000">
              <a:off x="5394331" y="1320785"/>
              <a:ext cx="214314" cy="15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16200000" flipV="1">
              <a:off x="6076964" y="1147750"/>
              <a:ext cx="114285" cy="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85" name="Straight Connector 184"/>
          <p:cNvCxnSpPr/>
          <p:nvPr/>
        </p:nvCxnSpPr>
        <p:spPr>
          <a:xfrm rot="16200000" flipV="1">
            <a:off x="4430069" y="1281677"/>
            <a:ext cx="114285" cy="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 name="Group 187"/>
          <p:cNvGrpSpPr/>
          <p:nvPr/>
        </p:nvGrpSpPr>
        <p:grpSpPr>
          <a:xfrm>
            <a:off x="5402424" y="1214422"/>
            <a:ext cx="3098666" cy="5546876"/>
            <a:chOff x="5390756" y="333853"/>
            <a:chExt cx="3396086" cy="6415319"/>
          </a:xfrm>
        </p:grpSpPr>
        <p:sp>
          <p:nvSpPr>
            <p:cNvPr id="186" name="Rectangle 185"/>
            <p:cNvSpPr/>
            <p:nvPr/>
          </p:nvSpPr>
          <p:spPr>
            <a:xfrm>
              <a:off x="5390756" y="333853"/>
              <a:ext cx="3396086" cy="5700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7" name="Rectangle 186"/>
            <p:cNvSpPr/>
            <p:nvPr/>
          </p:nvSpPr>
          <p:spPr>
            <a:xfrm>
              <a:off x="5595444" y="6034815"/>
              <a:ext cx="2721628" cy="714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17" name="Group 194"/>
          <p:cNvGrpSpPr/>
          <p:nvPr/>
        </p:nvGrpSpPr>
        <p:grpSpPr>
          <a:xfrm>
            <a:off x="2857686" y="1428736"/>
            <a:ext cx="862762" cy="4407640"/>
            <a:chOff x="2851982" y="1357298"/>
            <a:chExt cx="862762" cy="4407640"/>
          </a:xfrm>
        </p:grpSpPr>
        <p:sp>
          <p:nvSpPr>
            <p:cNvPr id="7" name="TextBox 6"/>
            <p:cNvSpPr txBox="1"/>
            <p:nvPr/>
          </p:nvSpPr>
          <p:spPr>
            <a:xfrm>
              <a:off x="2851982" y="3286124"/>
              <a:ext cx="785818" cy="338554"/>
            </a:xfrm>
            <a:prstGeom prst="rect">
              <a:avLst/>
            </a:prstGeom>
            <a:noFill/>
          </p:spPr>
          <p:txBody>
            <a:bodyPr wrap="square" rtlCol="1">
              <a:spAutoFit/>
            </a:bodyPr>
            <a:lstStyle/>
            <a:p>
              <a:pPr algn="l" rtl="0"/>
              <a:r>
                <a:rPr lang="en-US" sz="1600" dirty="0" smtClean="0"/>
                <a:t>1000</a:t>
              </a:r>
              <a:endParaRPr lang="he-IL" sz="1600" dirty="0"/>
            </a:p>
          </p:txBody>
        </p:sp>
        <p:sp>
          <p:nvSpPr>
            <p:cNvPr id="8" name="TextBox 7"/>
            <p:cNvSpPr txBox="1"/>
            <p:nvPr/>
          </p:nvSpPr>
          <p:spPr>
            <a:xfrm>
              <a:off x="2878080" y="2857496"/>
              <a:ext cx="571504" cy="338554"/>
            </a:xfrm>
            <a:prstGeom prst="rect">
              <a:avLst/>
            </a:prstGeom>
            <a:noFill/>
          </p:spPr>
          <p:txBody>
            <a:bodyPr wrap="square" rtlCol="1">
              <a:spAutoFit/>
            </a:bodyPr>
            <a:lstStyle/>
            <a:p>
              <a:pPr algn="l" rtl="0"/>
              <a:r>
                <a:rPr lang="en-US" sz="1600" dirty="0" smtClean="0"/>
                <a:t>100</a:t>
              </a:r>
              <a:endParaRPr lang="he-IL" sz="1600" dirty="0"/>
            </a:p>
          </p:txBody>
        </p:sp>
        <p:sp>
          <p:nvSpPr>
            <p:cNvPr id="9" name="TextBox 8"/>
            <p:cNvSpPr txBox="1"/>
            <p:nvPr/>
          </p:nvSpPr>
          <p:spPr>
            <a:xfrm>
              <a:off x="2925134" y="2500306"/>
              <a:ext cx="785818" cy="338554"/>
            </a:xfrm>
            <a:prstGeom prst="rect">
              <a:avLst/>
            </a:prstGeom>
            <a:noFill/>
          </p:spPr>
          <p:txBody>
            <a:bodyPr wrap="square" rtlCol="1">
              <a:spAutoFit/>
            </a:bodyPr>
            <a:lstStyle/>
            <a:p>
              <a:pPr algn="l" rtl="0"/>
              <a:r>
                <a:rPr lang="en-US" sz="1600" dirty="0" smtClean="0"/>
                <a:t>10</a:t>
              </a:r>
              <a:endParaRPr lang="he-IL" sz="1600" dirty="0"/>
            </a:p>
          </p:txBody>
        </p:sp>
        <p:sp>
          <p:nvSpPr>
            <p:cNvPr id="10" name="TextBox 9"/>
            <p:cNvSpPr txBox="1"/>
            <p:nvPr/>
          </p:nvSpPr>
          <p:spPr>
            <a:xfrm>
              <a:off x="3007050" y="2071678"/>
              <a:ext cx="285752" cy="338554"/>
            </a:xfrm>
            <a:prstGeom prst="rect">
              <a:avLst/>
            </a:prstGeom>
            <a:noFill/>
          </p:spPr>
          <p:txBody>
            <a:bodyPr wrap="square" rtlCol="1">
              <a:spAutoFit/>
            </a:bodyPr>
            <a:lstStyle/>
            <a:p>
              <a:pPr algn="l" rtl="0"/>
              <a:r>
                <a:rPr lang="en-US" sz="1600" dirty="0" smtClean="0"/>
                <a:t>1</a:t>
              </a:r>
              <a:endParaRPr lang="he-IL" sz="1600" dirty="0"/>
            </a:p>
          </p:txBody>
        </p:sp>
        <p:sp>
          <p:nvSpPr>
            <p:cNvPr id="11" name="TextBox 10"/>
            <p:cNvSpPr txBox="1"/>
            <p:nvPr/>
          </p:nvSpPr>
          <p:spPr>
            <a:xfrm>
              <a:off x="2923420" y="1714488"/>
              <a:ext cx="571504" cy="338554"/>
            </a:xfrm>
            <a:prstGeom prst="rect">
              <a:avLst/>
            </a:prstGeom>
            <a:noFill/>
          </p:spPr>
          <p:txBody>
            <a:bodyPr wrap="square" rtlCol="1">
              <a:spAutoFit/>
            </a:bodyPr>
            <a:lstStyle/>
            <a:p>
              <a:pPr algn="l" rtl="0"/>
              <a:r>
                <a:rPr lang="en-US" sz="1600" dirty="0" smtClean="0"/>
                <a:t>0.1</a:t>
              </a:r>
              <a:endParaRPr lang="he-IL" sz="1600" dirty="0"/>
            </a:p>
          </p:txBody>
        </p:sp>
        <p:sp>
          <p:nvSpPr>
            <p:cNvPr id="12" name="TextBox 11"/>
            <p:cNvSpPr txBox="1"/>
            <p:nvPr/>
          </p:nvSpPr>
          <p:spPr>
            <a:xfrm>
              <a:off x="2855410" y="1357298"/>
              <a:ext cx="642942" cy="338554"/>
            </a:xfrm>
            <a:prstGeom prst="rect">
              <a:avLst/>
            </a:prstGeom>
            <a:noFill/>
          </p:spPr>
          <p:txBody>
            <a:bodyPr wrap="square" rtlCol="1">
              <a:spAutoFit/>
            </a:bodyPr>
            <a:lstStyle/>
            <a:p>
              <a:pPr algn="l" rtl="0"/>
              <a:r>
                <a:rPr lang="en-US" sz="1600" dirty="0" smtClean="0"/>
                <a:t>0.01</a:t>
              </a:r>
              <a:endParaRPr lang="he-IL" sz="1600" dirty="0"/>
            </a:p>
          </p:txBody>
        </p:sp>
        <p:sp>
          <p:nvSpPr>
            <p:cNvPr id="189" name="TextBox 188"/>
            <p:cNvSpPr txBox="1"/>
            <p:nvPr/>
          </p:nvSpPr>
          <p:spPr>
            <a:xfrm>
              <a:off x="2855774" y="3743627"/>
              <a:ext cx="785818" cy="338554"/>
            </a:xfrm>
            <a:prstGeom prst="rect">
              <a:avLst/>
            </a:prstGeom>
            <a:noFill/>
          </p:spPr>
          <p:txBody>
            <a:bodyPr wrap="square" rtlCol="1">
              <a:spAutoFit/>
            </a:bodyPr>
            <a:lstStyle/>
            <a:p>
              <a:pPr algn="l" rtl="0"/>
              <a:r>
                <a:rPr lang="en-US" sz="1600" dirty="0" smtClean="0"/>
                <a:t>1000</a:t>
              </a:r>
              <a:endParaRPr lang="he-IL" sz="1600" dirty="0"/>
            </a:p>
          </p:txBody>
        </p:sp>
        <p:sp>
          <p:nvSpPr>
            <p:cNvPr id="190" name="TextBox 189"/>
            <p:cNvSpPr txBox="1"/>
            <p:nvPr/>
          </p:nvSpPr>
          <p:spPr>
            <a:xfrm>
              <a:off x="2881872" y="3939966"/>
              <a:ext cx="571504" cy="338554"/>
            </a:xfrm>
            <a:prstGeom prst="rect">
              <a:avLst/>
            </a:prstGeom>
            <a:noFill/>
          </p:spPr>
          <p:txBody>
            <a:bodyPr wrap="square" rtlCol="1">
              <a:spAutoFit/>
            </a:bodyPr>
            <a:lstStyle/>
            <a:p>
              <a:pPr algn="l" rtl="0"/>
              <a:r>
                <a:rPr lang="en-US" sz="1600" dirty="0" smtClean="0"/>
                <a:t>100</a:t>
              </a:r>
              <a:endParaRPr lang="he-IL" sz="1600" dirty="0"/>
            </a:p>
          </p:txBody>
        </p:sp>
        <p:sp>
          <p:nvSpPr>
            <p:cNvPr id="191" name="TextBox 190"/>
            <p:cNvSpPr txBox="1"/>
            <p:nvPr/>
          </p:nvSpPr>
          <p:spPr>
            <a:xfrm>
              <a:off x="2928926" y="4274778"/>
              <a:ext cx="785818" cy="338554"/>
            </a:xfrm>
            <a:prstGeom prst="rect">
              <a:avLst/>
            </a:prstGeom>
            <a:noFill/>
          </p:spPr>
          <p:txBody>
            <a:bodyPr wrap="square" rtlCol="1">
              <a:spAutoFit/>
            </a:bodyPr>
            <a:lstStyle/>
            <a:p>
              <a:pPr algn="l" rtl="0"/>
              <a:r>
                <a:rPr lang="en-US" sz="1600" dirty="0" smtClean="0"/>
                <a:t>10</a:t>
              </a:r>
              <a:endParaRPr lang="he-IL" sz="1600" dirty="0"/>
            </a:p>
          </p:txBody>
        </p:sp>
        <p:sp>
          <p:nvSpPr>
            <p:cNvPr id="192" name="TextBox 191"/>
            <p:cNvSpPr txBox="1"/>
            <p:nvPr/>
          </p:nvSpPr>
          <p:spPr>
            <a:xfrm>
              <a:off x="3010842" y="4752664"/>
              <a:ext cx="285752" cy="338554"/>
            </a:xfrm>
            <a:prstGeom prst="rect">
              <a:avLst/>
            </a:prstGeom>
            <a:noFill/>
          </p:spPr>
          <p:txBody>
            <a:bodyPr wrap="square" rtlCol="1">
              <a:spAutoFit/>
            </a:bodyPr>
            <a:lstStyle/>
            <a:p>
              <a:pPr algn="l" rtl="0"/>
              <a:r>
                <a:rPr lang="en-US" sz="1600" dirty="0" smtClean="0"/>
                <a:t>1</a:t>
              </a:r>
              <a:endParaRPr lang="he-IL" sz="1600" dirty="0"/>
            </a:p>
          </p:txBody>
        </p:sp>
        <p:sp>
          <p:nvSpPr>
            <p:cNvPr id="193" name="TextBox 192"/>
            <p:cNvSpPr txBox="1"/>
            <p:nvPr/>
          </p:nvSpPr>
          <p:spPr>
            <a:xfrm>
              <a:off x="2927212" y="5060183"/>
              <a:ext cx="571504" cy="338554"/>
            </a:xfrm>
            <a:prstGeom prst="rect">
              <a:avLst/>
            </a:prstGeom>
            <a:noFill/>
          </p:spPr>
          <p:txBody>
            <a:bodyPr wrap="square" rtlCol="1">
              <a:spAutoFit/>
            </a:bodyPr>
            <a:lstStyle/>
            <a:p>
              <a:pPr algn="l" rtl="0"/>
              <a:r>
                <a:rPr lang="en-US" sz="1600" dirty="0" smtClean="0"/>
                <a:t>0.1</a:t>
              </a:r>
              <a:endParaRPr lang="he-IL" sz="1600" dirty="0"/>
            </a:p>
          </p:txBody>
        </p:sp>
        <p:sp>
          <p:nvSpPr>
            <p:cNvPr id="194" name="TextBox 193"/>
            <p:cNvSpPr txBox="1"/>
            <p:nvPr/>
          </p:nvSpPr>
          <p:spPr>
            <a:xfrm>
              <a:off x="2859202" y="5426384"/>
              <a:ext cx="642942" cy="338554"/>
            </a:xfrm>
            <a:prstGeom prst="rect">
              <a:avLst/>
            </a:prstGeom>
            <a:noFill/>
          </p:spPr>
          <p:txBody>
            <a:bodyPr wrap="square" rtlCol="1">
              <a:spAutoFit/>
            </a:bodyPr>
            <a:lstStyle/>
            <a:p>
              <a:pPr algn="l" rtl="0"/>
              <a:r>
                <a:rPr lang="en-US" sz="1600" dirty="0" smtClean="0"/>
                <a:t>0.01</a:t>
              </a:r>
              <a:endParaRPr lang="he-IL" sz="1600" dirty="0"/>
            </a:p>
          </p:txBody>
        </p:sp>
      </p:grpSp>
      <p:grpSp>
        <p:nvGrpSpPr>
          <p:cNvPr id="18" name="Group 200"/>
          <p:cNvGrpSpPr/>
          <p:nvPr/>
        </p:nvGrpSpPr>
        <p:grpSpPr>
          <a:xfrm>
            <a:off x="7072330" y="401848"/>
            <a:ext cx="1857388" cy="1241202"/>
            <a:chOff x="6778962" y="401848"/>
            <a:chExt cx="1857388" cy="1241202"/>
          </a:xfrm>
        </p:grpSpPr>
        <p:cxnSp>
          <p:nvCxnSpPr>
            <p:cNvPr id="196" name="Straight Arrow Connector 195"/>
            <p:cNvCxnSpPr/>
            <p:nvPr/>
          </p:nvCxnSpPr>
          <p:spPr>
            <a:xfrm rot="5400000">
              <a:off x="6993276" y="1285860"/>
              <a:ext cx="428628" cy="285752"/>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9" name="TextBox 198"/>
            <p:cNvSpPr txBox="1"/>
            <p:nvPr/>
          </p:nvSpPr>
          <p:spPr>
            <a:xfrm>
              <a:off x="6778962" y="401848"/>
              <a:ext cx="1857388" cy="707886"/>
            </a:xfrm>
            <a:prstGeom prst="rect">
              <a:avLst/>
            </a:prstGeom>
            <a:noFill/>
          </p:spPr>
          <p:txBody>
            <a:bodyPr wrap="square" rtlCol="1">
              <a:spAutoFit/>
            </a:bodyPr>
            <a:lstStyle/>
            <a:p>
              <a:pPr algn="ctr" rtl="0"/>
              <a:r>
                <a:rPr lang="en-US" sz="2000" dirty="0" smtClean="0"/>
                <a:t>not RPC</a:t>
              </a:r>
              <a:br>
                <a:rPr lang="en-US" sz="2000" dirty="0" smtClean="0"/>
              </a:br>
              <a:r>
                <a:rPr lang="en-US" sz="2000" dirty="0" smtClean="0"/>
                <a:t> </a:t>
              </a:r>
              <a:r>
                <a:rPr lang="en-US" sz="2000" b="1" i="1" dirty="0" err="1" smtClean="0"/>
                <a:t>P</a:t>
              </a:r>
              <a:r>
                <a:rPr lang="en-US" sz="2000" b="1" baseline="-25000" dirty="0" err="1" smtClean="0"/>
                <a:t>gas</a:t>
              </a:r>
              <a:r>
                <a:rPr lang="en-US" sz="2000" dirty="0" smtClean="0"/>
                <a:t>(0)&gt;</a:t>
              </a:r>
              <a:r>
                <a:rPr lang="en-US" sz="2000" b="1" i="1" dirty="0" err="1" smtClean="0"/>
                <a:t>P</a:t>
              </a:r>
              <a:r>
                <a:rPr lang="en-US" sz="2000" b="1" baseline="-25000" dirty="0" err="1" smtClean="0"/>
                <a:t>rad</a:t>
              </a:r>
              <a:endParaRPr lang="he-IL" sz="2000" baseline="-25000" dirty="0"/>
            </a:p>
          </p:txBody>
        </p:sp>
      </p:grpSp>
      <p:sp>
        <p:nvSpPr>
          <p:cNvPr id="65" name="Oval 64"/>
          <p:cNvSpPr/>
          <p:nvPr/>
        </p:nvSpPr>
        <p:spPr>
          <a:xfrm>
            <a:off x="7072330" y="390416"/>
            <a:ext cx="1857388" cy="857256"/>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Date Placeholder 18"/>
          <p:cNvSpPr>
            <a:spLocks noGrp="1"/>
          </p:cNvSpPr>
          <p:nvPr>
            <p:ph type="dt" sz="half" idx="10"/>
          </p:nvPr>
        </p:nvSpPr>
        <p:spPr/>
        <p:txBody>
          <a:bodyPr/>
          <a:lstStyle/>
          <a:p>
            <a:r>
              <a:rPr lang="de-DE" smtClean="0"/>
              <a:t>Jonathan Stern, MPIA</a:t>
            </a:r>
            <a:endParaRPr lang="en-US"/>
          </a:p>
        </p:txBody>
      </p:sp>
      <p:sp>
        <p:nvSpPr>
          <p:cNvPr id="20" name="Footer Placeholder 19"/>
          <p:cNvSpPr>
            <a:spLocks noGrp="1"/>
          </p:cNvSpPr>
          <p:nvPr>
            <p:ph type="ftr" sz="quarter" idx="11"/>
          </p:nvPr>
        </p:nvSpPr>
        <p:spPr/>
        <p:txBody>
          <a:bodyPr/>
          <a:lstStyle/>
          <a:p>
            <a:r>
              <a:rPr lang="en-US" smtClean="0"/>
              <a:t>Photoionized gas</a:t>
            </a:r>
            <a:endParaRPr lang="en-US"/>
          </a:p>
        </p:txBody>
      </p:sp>
      <p:sp>
        <p:nvSpPr>
          <p:cNvPr id="21" name="Slide Number Placeholder 20"/>
          <p:cNvSpPr>
            <a:spLocks noGrp="1"/>
          </p:cNvSpPr>
          <p:nvPr>
            <p:ph type="sldNum" sz="quarter" idx="12"/>
          </p:nvPr>
        </p:nvSpPr>
        <p:spPr/>
        <p:txBody>
          <a:bodyPr/>
          <a:lstStyle/>
          <a:p>
            <a:fld id="{6A89B9C6-FAC9-4191-A936-FB59B15A07B7}" type="slidenum">
              <a:rPr lang="en-US" smtClean="0"/>
              <a:t>37</a:t>
            </a:fld>
            <a:endParaRPr lang="en-US"/>
          </a:p>
        </p:txBody>
      </p:sp>
    </p:spTree>
    <p:custDataLst>
      <p:tags r:id="rId1"/>
    </p:custDataLst>
    <p:extLst>
      <p:ext uri="{BB962C8B-B14F-4D97-AF65-F5344CB8AC3E}">
        <p14:creationId xmlns:p14="http://schemas.microsoft.com/office/powerpoint/2010/main" val="1632130529"/>
      </p:ext>
    </p:extLst>
  </p:cSld>
  <p:clrMapOvr>
    <a:masterClrMapping/>
  </p:clrMapOvr>
  <p:transition advTm="20667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6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Liu13_fig6.PNG"/>
          <p:cNvPicPr>
            <a:picLocks noGrp="1" noChangeAspect="1"/>
          </p:cNvPicPr>
          <p:nvPr>
            <p:ph idx="1"/>
          </p:nvPr>
        </p:nvPicPr>
        <p:blipFill>
          <a:blip r:embed="rId4"/>
          <a:stretch>
            <a:fillRect/>
          </a:stretch>
        </p:blipFill>
        <p:spPr>
          <a:xfrm>
            <a:off x="2579248" y="762000"/>
            <a:ext cx="3714776" cy="5562600"/>
          </a:xfrm>
        </p:spPr>
      </p:pic>
      <p:sp>
        <p:nvSpPr>
          <p:cNvPr id="19" name="TextBox 18"/>
          <p:cNvSpPr txBox="1"/>
          <p:nvPr/>
        </p:nvSpPr>
        <p:spPr>
          <a:xfrm rot="16200000">
            <a:off x="1237737" y="3086753"/>
            <a:ext cx="2071702" cy="584775"/>
          </a:xfrm>
          <a:prstGeom prst="rect">
            <a:avLst/>
          </a:prstGeom>
          <a:noFill/>
        </p:spPr>
        <p:txBody>
          <a:bodyPr wrap="square" rtlCol="1">
            <a:spAutoFit/>
          </a:bodyPr>
          <a:lstStyle/>
          <a:p>
            <a:pPr algn="l" rtl="0"/>
            <a:r>
              <a:rPr lang="en-US" sz="2800" dirty="0" smtClean="0"/>
              <a:t> </a:t>
            </a:r>
            <a:r>
              <a:rPr lang="en-US" sz="3200" dirty="0" smtClean="0"/>
              <a:t>[OIII] / H</a:t>
            </a:r>
            <a:r>
              <a:rPr lang="el-GR" sz="3200" dirty="0" smtClean="0"/>
              <a:t>β</a:t>
            </a:r>
            <a:endParaRPr lang="en-US" sz="3200" dirty="0" smtClean="0"/>
          </a:p>
        </p:txBody>
      </p:sp>
      <p:sp>
        <p:nvSpPr>
          <p:cNvPr id="20" name="TextBox 19"/>
          <p:cNvSpPr txBox="1"/>
          <p:nvPr/>
        </p:nvSpPr>
        <p:spPr>
          <a:xfrm>
            <a:off x="3109890" y="5867400"/>
            <a:ext cx="3214710" cy="461665"/>
          </a:xfrm>
          <a:prstGeom prst="rect">
            <a:avLst/>
          </a:prstGeom>
          <a:solidFill>
            <a:schemeClr val="bg1"/>
          </a:solidFill>
        </p:spPr>
        <p:txBody>
          <a:bodyPr wrap="square" rtlCol="1">
            <a:spAutoFit/>
          </a:bodyPr>
          <a:lstStyle/>
          <a:p>
            <a:pPr algn="l" rtl="0"/>
            <a:r>
              <a:rPr lang="en-US" sz="2400" dirty="0" smtClean="0"/>
              <a:t> 1               3             10</a:t>
            </a:r>
            <a:endParaRPr lang="en-US" sz="2800" dirty="0" smtClean="0"/>
          </a:p>
        </p:txBody>
      </p:sp>
      <p:sp>
        <p:nvSpPr>
          <p:cNvPr id="21" name="TextBox 20"/>
          <p:cNvSpPr txBox="1"/>
          <p:nvPr/>
        </p:nvSpPr>
        <p:spPr>
          <a:xfrm>
            <a:off x="4164497" y="6249226"/>
            <a:ext cx="1162567" cy="523220"/>
          </a:xfrm>
          <a:prstGeom prst="rect">
            <a:avLst/>
          </a:prstGeom>
          <a:noFill/>
        </p:spPr>
        <p:txBody>
          <a:bodyPr wrap="square" rtlCol="1">
            <a:spAutoFit/>
          </a:bodyPr>
          <a:lstStyle/>
          <a:p>
            <a:pPr algn="l" rtl="0"/>
            <a:r>
              <a:rPr lang="en-US" sz="2800" b="1" i="1" dirty="0" smtClean="0"/>
              <a:t>r</a:t>
            </a:r>
            <a:r>
              <a:rPr lang="en-US" sz="2800" dirty="0" smtClean="0"/>
              <a:t> (</a:t>
            </a:r>
            <a:r>
              <a:rPr lang="en-US" sz="2800" dirty="0" err="1" smtClean="0"/>
              <a:t>kpc</a:t>
            </a:r>
            <a:r>
              <a:rPr lang="en-US" sz="2800" dirty="0" smtClean="0"/>
              <a:t>)</a:t>
            </a:r>
            <a:endParaRPr lang="en-US" sz="3200" dirty="0" smtClean="0"/>
          </a:p>
        </p:txBody>
      </p:sp>
      <p:sp>
        <p:nvSpPr>
          <p:cNvPr id="25" name="Title 1"/>
          <p:cNvSpPr>
            <a:spLocks noGrp="1"/>
          </p:cNvSpPr>
          <p:nvPr>
            <p:ph type="title"/>
          </p:nvPr>
        </p:nvSpPr>
        <p:spPr>
          <a:xfrm>
            <a:off x="457200" y="-152400"/>
            <a:ext cx="8229600" cy="1143000"/>
          </a:xfrm>
        </p:spPr>
        <p:txBody>
          <a:bodyPr>
            <a:normAutofit/>
          </a:bodyPr>
          <a:lstStyle/>
          <a:p>
            <a:r>
              <a:rPr lang="en-US" sz="3600" dirty="0"/>
              <a:t>Type 2 quasars </a:t>
            </a:r>
            <a:r>
              <a:rPr lang="en-US" sz="3200" dirty="0"/>
              <a:t>(Liu+13)</a:t>
            </a:r>
            <a:endParaRPr lang="he-IL" sz="3600" dirty="0"/>
          </a:p>
        </p:txBody>
      </p:sp>
    </p:spTree>
    <p:custDataLst>
      <p:tags r:id="rId1"/>
    </p:custDataLst>
    <p:extLst>
      <p:ext uri="{BB962C8B-B14F-4D97-AF65-F5344CB8AC3E}">
        <p14:creationId xmlns:p14="http://schemas.microsoft.com/office/powerpoint/2010/main" val="2718681126"/>
      </p:ext>
    </p:extLst>
  </p:cSld>
  <p:clrMapOvr>
    <a:masterClrMapping/>
  </p:clrMapOvr>
  <p:transition advTm="124299"/>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066800"/>
                <a:ext cx="8229600" cy="5562601"/>
              </a:xfrm>
            </p:spPr>
            <p:txBody>
              <a:bodyPr>
                <a:noAutofit/>
              </a:bodyPr>
              <a:lstStyle/>
              <a:p>
                <a:pPr algn="l" rtl="0"/>
                <a14:m>
                  <m:oMath xmlns:m="http://schemas.openxmlformats.org/officeDocument/2006/math">
                    <m:f>
                      <m:fPr>
                        <m:ctrlPr>
                          <a:rPr lang="en-US" sz="2800" i="1" smtClean="0">
                            <a:latin typeface="Cambria Math"/>
                          </a:rPr>
                        </m:ctrlPr>
                      </m:fPr>
                      <m:num>
                        <m:r>
                          <m:rPr>
                            <m:sty m:val="p"/>
                          </m:rPr>
                          <a:rPr lang="en-US" sz="2800" i="0">
                            <a:latin typeface="Cambria Math"/>
                          </a:rPr>
                          <m:t>d</m:t>
                        </m:r>
                        <m:r>
                          <a:rPr lang="en-US" sz="2800" i="1">
                            <a:latin typeface="Cambria Math"/>
                          </a:rPr>
                          <m:t>𝑁</m:t>
                        </m:r>
                      </m:num>
                      <m:den>
                        <m:r>
                          <m:rPr>
                            <m:sty m:val="p"/>
                          </m:rPr>
                          <a:rPr lang="en-US" sz="2800" i="0">
                            <a:latin typeface="Cambria Math"/>
                          </a:rPr>
                          <m:t>d</m:t>
                        </m:r>
                        <m:func>
                          <m:funcPr>
                            <m:ctrlPr>
                              <a:rPr lang="en-US" sz="2800" i="1">
                                <a:latin typeface="Cambria Math"/>
                              </a:rPr>
                            </m:ctrlPr>
                          </m:funcPr>
                          <m:fName>
                            <m:r>
                              <m:rPr>
                                <m:sty m:val="p"/>
                              </m:rPr>
                              <a:rPr lang="en-US" sz="2800">
                                <a:latin typeface="Cambria Math"/>
                              </a:rPr>
                              <m:t>log</m:t>
                            </m:r>
                          </m:fName>
                          <m:e>
                            <m:r>
                              <a:rPr lang="en-US" sz="2800" i="1">
                                <a:latin typeface="Cambria Math"/>
                              </a:rPr>
                              <m:t>𝑈</m:t>
                            </m:r>
                          </m:e>
                        </m:func>
                      </m:den>
                    </m:f>
                    <m:r>
                      <a:rPr lang="en-US" sz="2800" i="1">
                        <a:latin typeface="Cambria Math"/>
                      </a:rPr>
                      <m:t>=</m:t>
                    </m:r>
                    <m:acc>
                      <m:accPr>
                        <m:chr m:val="̅"/>
                        <m:ctrlPr>
                          <a:rPr lang="en-US" sz="2800" i="1">
                            <a:latin typeface="Cambria Math"/>
                          </a:rPr>
                        </m:ctrlPr>
                      </m:accPr>
                      <m:e>
                        <m:r>
                          <a:rPr lang="en-US" sz="2800" i="1">
                            <a:latin typeface="Cambria Math"/>
                          </a:rPr>
                          <m:t>𝜎</m:t>
                        </m:r>
                      </m:e>
                    </m:acc>
                    <m:sSup>
                      <m:sSupPr>
                        <m:ctrlPr>
                          <a:rPr lang="en-US" sz="2800" b="0" i="1" smtClean="0">
                            <a:latin typeface="Cambria Math"/>
                          </a:rPr>
                        </m:ctrlPr>
                      </m:sSupPr>
                      <m:e>
                        <m:d>
                          <m:dPr>
                            <m:ctrlPr>
                              <a:rPr lang="en-US" sz="2800" b="0" i="1" smtClean="0">
                                <a:latin typeface="Cambria Math"/>
                              </a:rPr>
                            </m:ctrlPr>
                          </m:dPr>
                          <m:e>
                            <m:r>
                              <a:rPr lang="en-US" sz="2800" b="0" i="1" smtClean="0">
                                <a:latin typeface="Cambria Math"/>
                              </a:rPr>
                              <m:t>𝑈</m:t>
                            </m:r>
                          </m:e>
                        </m:d>
                      </m:e>
                      <m:sup>
                        <m:r>
                          <a:rPr lang="en-US" sz="2800" b="0" i="1" smtClean="0">
                            <a:latin typeface="Cambria Math"/>
                          </a:rPr>
                          <m:t>−</m:t>
                        </m:r>
                        <m:r>
                          <a:rPr lang="en-US" sz="2800" b="0" i="1" smtClean="0">
                            <a:latin typeface="Cambria Math"/>
                          </a:rPr>
                          <m:t>1</m:t>
                        </m:r>
                      </m:sup>
                    </m:sSup>
                    <m:r>
                      <a:rPr lang="en-US" sz="2800" i="1">
                        <a:latin typeface="Cambria Math"/>
                        <a:ea typeface="Cambria Math"/>
                      </a:rPr>
                      <m:t>∙</m:t>
                    </m:r>
                    <m:f>
                      <m:fPr>
                        <m:ctrlPr>
                          <a:rPr lang="en-US" sz="2800" i="1">
                            <a:latin typeface="Cambria Math"/>
                          </a:rPr>
                        </m:ctrlPr>
                      </m:fPr>
                      <m:num>
                        <m:r>
                          <a:rPr lang="en-US" sz="2800" i="1">
                            <a:latin typeface="Cambria Math"/>
                          </a:rPr>
                          <m:t>𝑇</m:t>
                        </m:r>
                        <m:d>
                          <m:dPr>
                            <m:ctrlPr>
                              <a:rPr lang="en-US" sz="2800" i="1">
                                <a:latin typeface="Cambria Math"/>
                              </a:rPr>
                            </m:ctrlPr>
                          </m:dPr>
                          <m:e>
                            <m:r>
                              <a:rPr lang="en-US" sz="2800" i="1">
                                <a:latin typeface="Cambria Math"/>
                              </a:rPr>
                              <m:t>𝑈</m:t>
                            </m:r>
                          </m:e>
                        </m:d>
                      </m:num>
                      <m:den>
                        <m:sSup>
                          <m:sSupPr>
                            <m:ctrlPr>
                              <a:rPr lang="en-US" sz="2800" i="1">
                                <a:latin typeface="Cambria Math"/>
                              </a:rPr>
                            </m:ctrlPr>
                          </m:sSupPr>
                          <m:e>
                            <m:r>
                              <a:rPr lang="en-US" sz="2800" i="1">
                                <a:latin typeface="Cambria Math"/>
                              </a:rPr>
                              <m:t>10</m:t>
                            </m:r>
                          </m:e>
                          <m:sup>
                            <m:r>
                              <a:rPr lang="en-US" sz="2800" i="1">
                                <a:latin typeface="Cambria Math"/>
                              </a:rPr>
                              <m:t>4</m:t>
                            </m:r>
                          </m:sup>
                        </m:sSup>
                        <m:r>
                          <m:rPr>
                            <m:sty m:val="p"/>
                          </m:rPr>
                          <a:rPr lang="en-US" sz="2800" i="0">
                            <a:latin typeface="Cambria Math"/>
                          </a:rPr>
                          <m:t>K</m:t>
                        </m:r>
                      </m:den>
                    </m:f>
                    <m:r>
                      <a:rPr lang="en-US" sz="2800" i="1">
                        <a:latin typeface="Cambria Math"/>
                        <a:ea typeface="Cambria Math"/>
                      </a:rPr>
                      <m:t>∙</m:t>
                    </m:r>
                    <m:sSup>
                      <m:sSupPr>
                        <m:ctrlPr>
                          <a:rPr lang="en-US" sz="2800" i="1">
                            <a:latin typeface="Cambria Math"/>
                            <a:ea typeface="Cambria Math"/>
                          </a:rPr>
                        </m:ctrlPr>
                      </m:sSupPr>
                      <m:e>
                        <m:d>
                          <m:dPr>
                            <m:ctrlPr>
                              <a:rPr lang="en-US" sz="2800" i="1">
                                <a:latin typeface="Cambria Math"/>
                                <a:ea typeface="Cambria Math"/>
                              </a:rPr>
                            </m:ctrlPr>
                          </m:dPr>
                          <m:e>
                            <m:f>
                              <m:fPr>
                                <m:ctrlPr>
                                  <a:rPr lang="en-US" sz="2800" i="1">
                                    <a:latin typeface="Cambria Math"/>
                                  </a:rPr>
                                </m:ctrlPr>
                              </m:fPr>
                              <m:num>
                                <m:r>
                                  <a:rPr lang="en-US" sz="2800" i="1">
                                    <a:latin typeface="Cambria Math"/>
                                  </a:rPr>
                                  <m:t>𝑈</m:t>
                                </m:r>
                              </m:num>
                              <m:den>
                                <m:r>
                                  <a:rPr lang="en-US" sz="2800" i="1">
                                    <a:latin typeface="Cambria Math"/>
                                  </a:rPr>
                                  <m:t>0</m:t>
                                </m:r>
                                <m:r>
                                  <a:rPr lang="en-US" sz="2800" i="1">
                                    <a:latin typeface="Cambria Math"/>
                                  </a:rPr>
                                  <m:t>.</m:t>
                                </m:r>
                                <m:r>
                                  <a:rPr lang="en-US" sz="2800" i="1">
                                    <a:latin typeface="Cambria Math"/>
                                  </a:rPr>
                                  <m:t>03</m:t>
                                </m:r>
                              </m:den>
                            </m:f>
                          </m:e>
                        </m:d>
                      </m:e>
                      <m:sup>
                        <m:r>
                          <a:rPr lang="en-US" sz="2800" i="1">
                            <a:latin typeface="Cambria Math"/>
                            <a:ea typeface="Cambria Math"/>
                          </a:rPr>
                          <m:t>−</m:t>
                        </m:r>
                        <m:r>
                          <a:rPr lang="en-US" sz="2800" i="1">
                            <a:latin typeface="Cambria Math"/>
                            <a:ea typeface="Cambria Math"/>
                          </a:rPr>
                          <m:t>1</m:t>
                        </m:r>
                      </m:sup>
                    </m:sSup>
                    <m:r>
                      <a:rPr lang="en-US" sz="2800" i="1">
                        <a:latin typeface="Cambria Math"/>
                        <a:ea typeface="Cambria Math"/>
                      </a:rPr>
                      <m:t>∙</m:t>
                    </m:r>
                    <m:d>
                      <m:dPr>
                        <m:ctrlPr>
                          <a:rPr lang="en-US" sz="2800" i="1">
                            <a:latin typeface="Cambria Math"/>
                            <a:ea typeface="Cambria Math"/>
                          </a:rPr>
                        </m:ctrlPr>
                      </m:dPr>
                      <m:e>
                        <m:r>
                          <a:rPr lang="en-US" sz="2800" i="1">
                            <a:latin typeface="Cambria Math"/>
                            <a:ea typeface="Cambria Math"/>
                          </a:rPr>
                          <m:t>1</m:t>
                        </m:r>
                        <m:r>
                          <a:rPr lang="en-US" sz="2800" i="1">
                            <a:latin typeface="Cambria Math"/>
                            <a:ea typeface="Cambria Math"/>
                          </a:rPr>
                          <m:t>−</m:t>
                        </m:r>
                        <m:f>
                          <m:fPr>
                            <m:ctrlPr>
                              <a:rPr lang="en-US" sz="2800" i="1">
                                <a:latin typeface="Cambria Math"/>
                                <a:ea typeface="Cambria Math"/>
                              </a:rPr>
                            </m:ctrlPr>
                          </m:fPr>
                          <m:num>
                            <m:r>
                              <m:rPr>
                                <m:sty m:val="p"/>
                              </m:rPr>
                              <a:rPr lang="en-US" sz="2800" i="0">
                                <a:latin typeface="Cambria Math"/>
                                <a:ea typeface="Cambria Math"/>
                              </a:rPr>
                              <m:t>d</m:t>
                            </m:r>
                            <m:func>
                              <m:funcPr>
                                <m:ctrlPr>
                                  <a:rPr lang="en-US" sz="2800" i="1">
                                    <a:latin typeface="Cambria Math"/>
                                    <a:ea typeface="Cambria Math"/>
                                  </a:rPr>
                                </m:ctrlPr>
                              </m:funcPr>
                              <m:fName>
                                <m:r>
                                  <m:rPr>
                                    <m:sty m:val="p"/>
                                  </m:rPr>
                                  <a:rPr lang="en-US" sz="2800">
                                    <a:latin typeface="Cambria Math"/>
                                    <a:ea typeface="Cambria Math"/>
                                  </a:rPr>
                                  <m:t>log</m:t>
                                </m:r>
                              </m:fName>
                              <m:e>
                                <m:r>
                                  <a:rPr lang="en-US" sz="2800" i="1">
                                    <a:latin typeface="Cambria Math"/>
                                    <a:ea typeface="Cambria Math"/>
                                  </a:rPr>
                                  <m:t>𝑇</m:t>
                                </m:r>
                              </m:e>
                            </m:func>
                          </m:num>
                          <m:den>
                            <m:r>
                              <m:rPr>
                                <m:sty m:val="p"/>
                              </m:rPr>
                              <a:rPr lang="en-US" sz="2800" i="0">
                                <a:latin typeface="Cambria Math"/>
                                <a:ea typeface="Cambria Math"/>
                              </a:rPr>
                              <m:t>d</m:t>
                            </m:r>
                            <m:func>
                              <m:funcPr>
                                <m:ctrlPr>
                                  <a:rPr lang="en-US" sz="2800" i="1">
                                    <a:latin typeface="Cambria Math"/>
                                    <a:ea typeface="Cambria Math"/>
                                  </a:rPr>
                                </m:ctrlPr>
                              </m:funcPr>
                              <m:fName>
                                <m:r>
                                  <m:rPr>
                                    <m:sty m:val="p"/>
                                  </m:rPr>
                                  <a:rPr lang="en-US" sz="2800">
                                    <a:latin typeface="Cambria Math"/>
                                    <a:ea typeface="Cambria Math"/>
                                  </a:rPr>
                                  <m:t>log</m:t>
                                </m:r>
                              </m:fName>
                              <m:e>
                                <m:r>
                                  <a:rPr lang="en-US" sz="2800" i="1">
                                    <a:latin typeface="Cambria Math"/>
                                    <a:ea typeface="Cambria Math"/>
                                  </a:rPr>
                                  <m:t>𝑈</m:t>
                                </m:r>
                              </m:e>
                            </m:func>
                          </m:den>
                        </m:f>
                      </m:e>
                    </m:d>
                  </m:oMath>
                </a14:m>
                <a:endParaRPr lang="en-US" sz="2800" i="1" dirty="0">
                  <a:latin typeface="Cambria Math"/>
                  <a:ea typeface="Cambria Math"/>
                </a:endParaRPr>
              </a:p>
              <a:p>
                <a:pPr algn="l" rtl="0"/>
                <a:endParaRPr lang="en-US" sz="1100" dirty="0" smtClean="0"/>
              </a:p>
              <a:p>
                <a:pPr algn="l" rtl="0"/>
                <a:r>
                  <a:rPr lang="en-US" sz="2400" dirty="0" smtClean="0"/>
                  <a:t>What are </a:t>
                </a:r>
                <a14:m>
                  <m:oMath xmlns:m="http://schemas.openxmlformats.org/officeDocument/2006/math">
                    <m:acc>
                      <m:accPr>
                        <m:chr m:val="̅"/>
                        <m:ctrlPr>
                          <a:rPr lang="en-US" sz="2400" b="0" i="1" smtClean="0">
                            <a:latin typeface="Cambria Math"/>
                          </a:rPr>
                        </m:ctrlPr>
                      </m:accPr>
                      <m:e>
                        <m:r>
                          <a:rPr lang="en-US" sz="2400" i="1">
                            <a:latin typeface="Cambria Math"/>
                          </a:rPr>
                          <m:t>𝜎</m:t>
                        </m:r>
                      </m:e>
                    </m:acc>
                    <m:r>
                      <a:rPr lang="en-US" sz="2400" b="0" i="1" smtClean="0">
                        <a:latin typeface="Cambria Math"/>
                      </a:rPr>
                      <m:t>(</m:t>
                    </m:r>
                    <m:r>
                      <a:rPr lang="en-US" sz="2400" b="0" i="1" smtClean="0">
                        <a:latin typeface="Cambria Math"/>
                      </a:rPr>
                      <m:t>𝑈</m:t>
                    </m:r>
                    <m:r>
                      <a:rPr lang="en-US" sz="2400" b="0" i="1" smtClean="0">
                        <a:latin typeface="Cambria Math"/>
                      </a:rPr>
                      <m:t>)</m:t>
                    </m:r>
                  </m:oMath>
                </a14:m>
                <a:r>
                  <a:rPr lang="en-US" sz="2400" dirty="0" smtClean="0"/>
                  <a:t> and </a:t>
                </a:r>
                <a14:m>
                  <m:oMath xmlns:m="http://schemas.openxmlformats.org/officeDocument/2006/math">
                    <m:r>
                      <a:rPr lang="en-US" sz="2400" b="0" i="1" smtClean="0">
                        <a:latin typeface="Cambria Math"/>
                      </a:rPr>
                      <m:t>𝑇</m:t>
                    </m:r>
                    <m:r>
                      <a:rPr lang="en-US" sz="2400" i="1">
                        <a:latin typeface="Cambria Math"/>
                      </a:rPr>
                      <m:t>(</m:t>
                    </m:r>
                    <m:r>
                      <a:rPr lang="en-US" sz="2400" i="1">
                        <a:latin typeface="Cambria Math"/>
                      </a:rPr>
                      <m:t>𝑈</m:t>
                    </m:r>
                    <m:r>
                      <a:rPr lang="en-US" sz="2400" i="1">
                        <a:latin typeface="Cambria Math"/>
                      </a:rPr>
                      <m:t>)</m:t>
                    </m:r>
                  </m:oMath>
                </a14:m>
                <a:r>
                  <a:rPr lang="en-US" sz="2400" dirty="0" smtClean="0"/>
                  <a:t>?</a:t>
                </a:r>
              </a:p>
              <a:p>
                <a:pPr algn="l" rtl="0"/>
                <a:endParaRPr lang="en-US" sz="1100" dirty="0" smtClean="0"/>
              </a:p>
              <a:p>
                <a:pPr lvl="1" algn="l" rtl="0"/>
                <a:r>
                  <a:rPr lang="en-US" sz="2000" dirty="0" smtClean="0"/>
                  <a:t>At </a:t>
                </a:r>
                <a14:m>
                  <m:oMath xmlns:m="http://schemas.openxmlformats.org/officeDocument/2006/math">
                    <m:r>
                      <a:rPr lang="en-US" sz="2000" b="0" i="1" smtClean="0">
                        <a:latin typeface="Cambria Math"/>
                      </a:rPr>
                      <m:t>𝑈</m:t>
                    </m:r>
                    <m:r>
                      <a:rPr lang="en-US" sz="2000" b="0" i="1" smtClean="0">
                        <a:latin typeface="Cambria Math"/>
                      </a:rPr>
                      <m:t>=</m:t>
                    </m:r>
                    <m:r>
                      <a:rPr lang="en-US" sz="2000" b="0" i="1" smtClean="0">
                        <a:latin typeface="Cambria Math"/>
                      </a:rPr>
                      <m:t>1000</m:t>
                    </m:r>
                  </m:oMath>
                </a14:m>
                <a:r>
                  <a:rPr lang="en-US" sz="2000" dirty="0" smtClean="0"/>
                  <a:t>, the gas is fully ionized, so</a:t>
                </a:r>
                <a:br>
                  <a:rPr lang="en-US" sz="2000" dirty="0" smtClean="0"/>
                </a:br>
                <a:r>
                  <a:rPr lang="en-US" sz="800" dirty="0" smtClean="0"/>
                  <a:t>     </a:t>
                </a:r>
                <a:r>
                  <a:rPr lang="en-US" sz="500" dirty="0" smtClean="0"/>
                  <a:t/>
                </a:r>
                <a:br>
                  <a:rPr lang="en-US" sz="500" dirty="0" smtClean="0"/>
                </a:br>
                <a:r>
                  <a:rPr lang="en-US" sz="2000" dirty="0" smtClean="0"/>
                  <a:t>     </a:t>
                </a:r>
                <a14:m>
                  <m:oMath xmlns:m="http://schemas.openxmlformats.org/officeDocument/2006/math">
                    <m:acc>
                      <m:accPr>
                        <m:chr m:val="̅"/>
                        <m:ctrlPr>
                          <a:rPr lang="en-US" sz="2000" i="1">
                            <a:latin typeface="Cambria Math"/>
                          </a:rPr>
                        </m:ctrlPr>
                      </m:accPr>
                      <m:e>
                        <m:r>
                          <a:rPr lang="en-US" sz="2000" i="1">
                            <a:latin typeface="Cambria Math"/>
                          </a:rPr>
                          <m:t>𝜎</m:t>
                        </m:r>
                      </m:e>
                    </m:acc>
                    <m:r>
                      <a:rPr lang="en-US" sz="2000" b="0" i="1" smtClean="0">
                        <a:latin typeface="Cambria Math"/>
                      </a:rPr>
                      <m:t>=</m:t>
                    </m:r>
                    <m:sSub>
                      <m:sSubPr>
                        <m:ctrlPr>
                          <a:rPr lang="en-US" sz="2000" b="0" i="1" smtClean="0">
                            <a:latin typeface="Cambria Math"/>
                          </a:rPr>
                        </m:ctrlPr>
                      </m:sSubPr>
                      <m:e>
                        <m:r>
                          <a:rPr lang="en-US" sz="2000" b="0" i="1" smtClean="0">
                            <a:latin typeface="Cambria Math"/>
                          </a:rPr>
                          <m:t>𝜎</m:t>
                        </m:r>
                      </m:e>
                      <m:sub>
                        <m:r>
                          <m:rPr>
                            <m:sty m:val="p"/>
                          </m:rPr>
                          <a:rPr lang="en-US" sz="2000" b="0" i="0" smtClean="0">
                            <a:latin typeface="Cambria Math"/>
                          </a:rPr>
                          <m:t>Thompson</m:t>
                        </m:r>
                      </m:sub>
                    </m:sSub>
                    <m:r>
                      <a:rPr lang="en-US" sz="2000" b="0" i="1" smtClean="0">
                        <a:latin typeface="Cambria Math"/>
                      </a:rPr>
                      <m:t>=</m:t>
                    </m:r>
                    <m:sSup>
                      <m:sSupPr>
                        <m:ctrlPr>
                          <a:rPr lang="en-US" sz="2000" b="0" i="1" smtClean="0">
                            <a:latin typeface="Cambria Math"/>
                          </a:rPr>
                        </m:ctrlPr>
                      </m:sSupPr>
                      <m:e>
                        <m:r>
                          <a:rPr lang="en-US" sz="2000" b="0" i="1" smtClean="0">
                            <a:latin typeface="Cambria Math"/>
                          </a:rPr>
                          <m:t>10</m:t>
                        </m:r>
                      </m:e>
                      <m:sup>
                        <m:r>
                          <a:rPr lang="en-US" sz="2000" b="0" i="1" smtClean="0">
                            <a:latin typeface="Cambria Math"/>
                          </a:rPr>
                          <m:t>−</m:t>
                        </m:r>
                        <m:r>
                          <a:rPr lang="en-US" sz="2000" b="0" i="1" smtClean="0">
                            <a:latin typeface="Cambria Math"/>
                          </a:rPr>
                          <m:t>24</m:t>
                        </m:r>
                        <m:r>
                          <a:rPr lang="en-US" sz="2000" b="0" i="1" smtClean="0">
                            <a:latin typeface="Cambria Math"/>
                          </a:rPr>
                          <m:t>.</m:t>
                        </m:r>
                        <m:r>
                          <a:rPr lang="en-US" sz="2000" b="0" i="1" smtClean="0">
                            <a:latin typeface="Cambria Math"/>
                          </a:rPr>
                          <m:t>2</m:t>
                        </m:r>
                      </m:sup>
                    </m:sSup>
                    <m:r>
                      <m:rPr>
                        <m:sty m:val="p"/>
                      </m:rPr>
                      <a:rPr lang="en-US" sz="2000" b="0" i="0" smtClean="0">
                        <a:latin typeface="Cambria Math"/>
                      </a:rPr>
                      <m:t>c</m:t>
                    </m:r>
                    <m:sSup>
                      <m:sSupPr>
                        <m:ctrlPr>
                          <a:rPr lang="en-US" sz="2000" b="0" i="1" smtClean="0">
                            <a:latin typeface="Cambria Math"/>
                          </a:rPr>
                        </m:ctrlPr>
                      </m:sSupPr>
                      <m:e>
                        <m:r>
                          <m:rPr>
                            <m:sty m:val="p"/>
                          </m:rPr>
                          <a:rPr lang="en-US" sz="2000" b="0" i="0" smtClean="0">
                            <a:latin typeface="Cambria Math"/>
                          </a:rPr>
                          <m:t>m</m:t>
                        </m:r>
                      </m:e>
                      <m:sup>
                        <m:r>
                          <a:rPr lang="en-US" sz="2000" b="0" i="0" smtClean="0">
                            <a:latin typeface="Cambria Math"/>
                          </a:rPr>
                          <m:t>2</m:t>
                        </m:r>
                      </m:sup>
                    </m:sSup>
                    <m:r>
                      <a:rPr lang="en-US" sz="2000" b="0" i="1" smtClean="0">
                        <a:latin typeface="Cambria Math"/>
                      </a:rPr>
                      <m:t>,     </m:t>
                    </m:r>
                    <m:r>
                      <a:rPr lang="en-US" sz="2000" b="0" i="1" smtClean="0">
                        <a:latin typeface="Cambria Math"/>
                      </a:rPr>
                      <m:t>𝑇</m:t>
                    </m:r>
                    <m:r>
                      <a:rPr lang="en-US" sz="2000" b="0" i="1" smtClean="0">
                        <a:latin typeface="Cambria Math"/>
                      </a:rPr>
                      <m:t>=</m:t>
                    </m:r>
                    <m:sSub>
                      <m:sSubPr>
                        <m:ctrlPr>
                          <a:rPr lang="en-US" sz="2000" b="0" i="1" smtClean="0">
                            <a:latin typeface="Cambria Math"/>
                          </a:rPr>
                        </m:ctrlPr>
                      </m:sSubPr>
                      <m:e>
                        <m:r>
                          <a:rPr lang="en-US" sz="2000" b="0" i="1" smtClean="0">
                            <a:latin typeface="Cambria Math"/>
                          </a:rPr>
                          <m:t>𝑇</m:t>
                        </m:r>
                      </m:e>
                      <m:sub>
                        <m:r>
                          <m:rPr>
                            <m:sty m:val="p"/>
                          </m:rPr>
                          <a:rPr lang="en-US" sz="2000" b="0" i="0" smtClean="0">
                            <a:latin typeface="Cambria Math"/>
                          </a:rPr>
                          <m:t>Compton</m:t>
                        </m:r>
                      </m:sub>
                    </m:sSub>
                    <m:r>
                      <a:rPr lang="en-US" sz="2000" b="0" i="1" smtClean="0">
                        <a:latin typeface="Cambria Math"/>
                      </a:rPr>
                      <m:t>=</m:t>
                    </m:r>
                    <m:sSup>
                      <m:sSupPr>
                        <m:ctrlPr>
                          <a:rPr lang="en-US" sz="2000" b="0" i="1" smtClean="0">
                            <a:latin typeface="Cambria Math"/>
                          </a:rPr>
                        </m:ctrlPr>
                      </m:sSupPr>
                      <m:e>
                        <m:r>
                          <a:rPr lang="en-US" sz="2000" b="0" i="1" smtClean="0">
                            <a:latin typeface="Cambria Math"/>
                          </a:rPr>
                          <m:t>10</m:t>
                        </m:r>
                      </m:e>
                      <m:sup>
                        <m:r>
                          <a:rPr lang="en-US" sz="2000" b="0" i="1" smtClean="0">
                            <a:latin typeface="Cambria Math"/>
                          </a:rPr>
                          <m:t>6</m:t>
                        </m:r>
                        <m:r>
                          <a:rPr lang="en-US" sz="2000" b="0" i="1" smtClean="0">
                            <a:latin typeface="Cambria Math"/>
                          </a:rPr>
                          <m:t>.</m:t>
                        </m:r>
                        <m:r>
                          <a:rPr lang="en-US" sz="2000" b="0" i="1" smtClean="0">
                            <a:latin typeface="Cambria Math"/>
                          </a:rPr>
                          <m:t>5</m:t>
                        </m:r>
                      </m:sup>
                    </m:sSup>
                    <m:r>
                      <m:rPr>
                        <m:sty m:val="p"/>
                      </m:rPr>
                      <a:rPr lang="en-US" sz="2000" b="0" i="0" smtClean="0">
                        <a:latin typeface="Cambria Math"/>
                      </a:rPr>
                      <m:t>K</m:t>
                    </m:r>
                    <m:r>
                      <a:rPr lang="en-US" sz="2000" b="0" i="1" smtClean="0">
                        <a:latin typeface="Cambria Math"/>
                      </a:rPr>
                      <m:t> </m:t>
                    </m:r>
                  </m:oMath>
                </a14:m>
                <a:endParaRPr lang="en-US" sz="2000" dirty="0" smtClean="0"/>
              </a:p>
              <a:p>
                <a:pPr algn="l" rtl="0"/>
                <a:endParaRPr lang="en-US" sz="900" dirty="0" smtClean="0"/>
              </a:p>
              <a:p>
                <a:pPr lvl="1" algn="l" rtl="0"/>
                <a:r>
                  <a:rPr lang="en-US" sz="2000" dirty="0" smtClean="0"/>
                  <a:t>At </a:t>
                </a:r>
                <a14:m>
                  <m:oMath xmlns:m="http://schemas.openxmlformats.org/officeDocument/2006/math">
                    <m:r>
                      <a:rPr lang="en-US" sz="2000" i="1">
                        <a:latin typeface="Cambria Math"/>
                      </a:rPr>
                      <m:t>𝑈</m:t>
                    </m:r>
                    <m:r>
                      <a:rPr lang="en-US" sz="2000" i="1">
                        <a:latin typeface="Cambria Math"/>
                      </a:rPr>
                      <m:t>=</m:t>
                    </m:r>
                    <m:r>
                      <a:rPr lang="en-US" sz="2000" b="0" i="1" smtClean="0">
                        <a:latin typeface="Cambria Math"/>
                      </a:rPr>
                      <m:t>0</m:t>
                    </m:r>
                    <m:r>
                      <a:rPr lang="en-US" sz="2000" b="0" i="1" smtClean="0">
                        <a:latin typeface="Cambria Math"/>
                      </a:rPr>
                      <m:t>.</m:t>
                    </m:r>
                    <m:r>
                      <a:rPr lang="en-US" sz="2000" b="0" i="1" smtClean="0">
                        <a:latin typeface="Cambria Math"/>
                      </a:rPr>
                      <m:t>03</m:t>
                    </m:r>
                  </m:oMath>
                </a14:m>
                <a:r>
                  <a:rPr lang="en-US" sz="2000" dirty="0"/>
                  <a:t/>
                </a:r>
                <a:br>
                  <a:rPr lang="en-US" sz="2000" dirty="0"/>
                </a:br>
                <a:r>
                  <a:rPr lang="en-US" sz="2000" dirty="0" smtClean="0"/>
                  <a:t>                           </a:t>
                </a:r>
                <a14:m>
                  <m:oMath xmlns:m="http://schemas.openxmlformats.org/officeDocument/2006/math">
                    <m:acc>
                      <m:accPr>
                        <m:chr m:val="̅"/>
                        <m:ctrlPr>
                          <a:rPr lang="en-US" sz="2000" i="1">
                            <a:latin typeface="Cambria Math"/>
                          </a:rPr>
                        </m:ctrlPr>
                      </m:accPr>
                      <m:e>
                        <m:r>
                          <a:rPr lang="en-US" sz="2000" i="1">
                            <a:latin typeface="Cambria Math"/>
                          </a:rPr>
                          <m:t>𝜎</m:t>
                        </m:r>
                      </m:e>
                    </m:acc>
                    <m:r>
                      <a:rPr lang="en-US" sz="2000" i="1">
                        <a:latin typeface="Cambria Math"/>
                      </a:rPr>
                      <m:t>=</m:t>
                    </m:r>
                    <m:sSup>
                      <m:sSupPr>
                        <m:ctrlPr>
                          <a:rPr lang="en-US" sz="2000" i="1">
                            <a:latin typeface="Cambria Math"/>
                          </a:rPr>
                        </m:ctrlPr>
                      </m:sSupPr>
                      <m:e>
                        <m:r>
                          <a:rPr lang="en-US" sz="2000" i="1">
                            <a:latin typeface="Cambria Math"/>
                          </a:rPr>
                          <m:t>10</m:t>
                        </m:r>
                      </m:e>
                      <m:sup>
                        <m:r>
                          <a:rPr lang="en-US" sz="2000" i="1">
                            <a:latin typeface="Cambria Math"/>
                          </a:rPr>
                          <m:t>−</m:t>
                        </m:r>
                        <m:r>
                          <a:rPr lang="en-US" sz="2000" i="1">
                            <a:latin typeface="Cambria Math"/>
                          </a:rPr>
                          <m:t>22</m:t>
                        </m:r>
                      </m:sup>
                    </m:sSup>
                    <m:r>
                      <m:rPr>
                        <m:sty m:val="p"/>
                      </m:rPr>
                      <a:rPr lang="en-US" sz="2000" i="0">
                        <a:latin typeface="Cambria Math"/>
                      </a:rPr>
                      <m:t>c</m:t>
                    </m:r>
                    <m:sSup>
                      <m:sSupPr>
                        <m:ctrlPr>
                          <a:rPr lang="en-US" sz="2000" i="1">
                            <a:latin typeface="Cambria Math"/>
                          </a:rPr>
                        </m:ctrlPr>
                      </m:sSupPr>
                      <m:e>
                        <m:r>
                          <m:rPr>
                            <m:sty m:val="p"/>
                          </m:rPr>
                          <a:rPr lang="en-US" sz="2000" i="0">
                            <a:latin typeface="Cambria Math"/>
                          </a:rPr>
                          <m:t>m</m:t>
                        </m:r>
                      </m:e>
                      <m:sup>
                        <m:r>
                          <a:rPr lang="en-US" sz="2000" i="1">
                            <a:latin typeface="Cambria Math"/>
                          </a:rPr>
                          <m:t>2</m:t>
                        </m:r>
                      </m:sup>
                    </m:sSup>
                    <m:r>
                      <a:rPr lang="en-US" sz="2000" i="1">
                        <a:latin typeface="Cambria Math"/>
                      </a:rPr>
                      <m:t>,</m:t>
                    </m:r>
                    <m:r>
                      <a:rPr lang="en-US" sz="2000" b="0" i="1" smtClean="0">
                        <a:latin typeface="Cambria Math"/>
                      </a:rPr>
                      <m:t>     </m:t>
                    </m:r>
                    <m:r>
                      <a:rPr lang="en-US" sz="2000" i="1">
                        <a:latin typeface="Cambria Math"/>
                      </a:rPr>
                      <m:t>𝑇</m:t>
                    </m:r>
                    <m:r>
                      <a:rPr lang="en-US" sz="2000" i="1">
                        <a:latin typeface="Cambria Math"/>
                      </a:rPr>
                      <m:t>=</m:t>
                    </m:r>
                    <m:sSup>
                      <m:sSupPr>
                        <m:ctrlPr>
                          <a:rPr lang="en-US" sz="2000" b="0" i="1" smtClean="0">
                            <a:latin typeface="Cambria Math"/>
                          </a:rPr>
                        </m:ctrlPr>
                      </m:sSupPr>
                      <m:e>
                        <m:r>
                          <a:rPr lang="en-US" sz="2000" b="0" i="1" smtClean="0">
                            <a:latin typeface="Cambria Math"/>
                          </a:rPr>
                          <m:t>10</m:t>
                        </m:r>
                      </m:e>
                      <m:sup>
                        <m:r>
                          <a:rPr lang="en-US" sz="2000" b="0" i="1" smtClean="0">
                            <a:latin typeface="Cambria Math"/>
                          </a:rPr>
                          <m:t>4</m:t>
                        </m:r>
                      </m:sup>
                    </m:sSup>
                    <m:r>
                      <m:rPr>
                        <m:sty m:val="p"/>
                      </m:rPr>
                      <a:rPr lang="en-US" sz="2000" b="0" i="0" smtClean="0">
                        <a:latin typeface="Cambria Math"/>
                      </a:rPr>
                      <m:t>K</m:t>
                    </m:r>
                  </m:oMath>
                </a14:m>
                <a:r>
                  <a:rPr lang="en-US" sz="2000" dirty="0"/>
                  <a:t> </a:t>
                </a:r>
              </a:p>
              <a:p>
                <a:pPr algn="l" rtl="0"/>
                <a:r>
                  <a:rPr lang="en-US" sz="2400" dirty="0" smtClean="0"/>
                  <a:t>Power-law interpolation (justified numerically):</a:t>
                </a:r>
                <a:br>
                  <a:rPr lang="en-US" sz="2400" dirty="0" smtClean="0"/>
                </a:br>
                <a14:m>
                  <m:oMath xmlns:m="http://schemas.openxmlformats.org/officeDocument/2006/math">
                    <m:acc>
                      <m:accPr>
                        <m:chr m:val="̅"/>
                        <m:ctrlPr>
                          <a:rPr lang="en-US" sz="2000" i="1">
                            <a:latin typeface="Cambria Math"/>
                          </a:rPr>
                        </m:ctrlPr>
                      </m:accPr>
                      <m:e>
                        <m:r>
                          <a:rPr lang="en-US" sz="2000" i="1">
                            <a:latin typeface="Cambria Math"/>
                          </a:rPr>
                          <m:t>𝜎</m:t>
                        </m:r>
                      </m:e>
                    </m:acc>
                    <m:d>
                      <m:dPr>
                        <m:ctrlPr>
                          <a:rPr lang="en-US" sz="2000" i="1">
                            <a:latin typeface="Cambria Math"/>
                          </a:rPr>
                        </m:ctrlPr>
                      </m:dPr>
                      <m:e>
                        <m:r>
                          <a:rPr lang="en-US" sz="2000" i="1">
                            <a:latin typeface="Cambria Math"/>
                          </a:rPr>
                          <m:t>𝑈</m:t>
                        </m:r>
                      </m:e>
                    </m:d>
                    <m:r>
                      <a:rPr lang="en-US" sz="2000" b="0" i="1" smtClean="0">
                        <a:latin typeface="Cambria Math"/>
                      </a:rPr>
                      <m:t>~</m:t>
                    </m:r>
                    <m:sSup>
                      <m:sSupPr>
                        <m:ctrlPr>
                          <a:rPr lang="en-US" sz="2000" b="0" i="1" smtClean="0">
                            <a:latin typeface="Cambria Math"/>
                          </a:rPr>
                        </m:ctrlPr>
                      </m:sSupPr>
                      <m:e>
                        <m:r>
                          <a:rPr lang="en-US" sz="2000" b="0" i="1" smtClean="0">
                            <a:latin typeface="Cambria Math"/>
                          </a:rPr>
                          <m:t>10</m:t>
                        </m:r>
                      </m:e>
                      <m:sup>
                        <m:r>
                          <a:rPr lang="en-US" sz="2000" b="0" i="1" smtClean="0">
                            <a:latin typeface="Cambria Math"/>
                          </a:rPr>
                          <m:t>−</m:t>
                        </m:r>
                        <m:r>
                          <a:rPr lang="en-US" sz="2000" b="0" i="1" smtClean="0">
                            <a:latin typeface="Cambria Math"/>
                          </a:rPr>
                          <m:t>22</m:t>
                        </m:r>
                      </m:sup>
                    </m:sSup>
                    <m:sSup>
                      <m:sSupPr>
                        <m:ctrlPr>
                          <a:rPr lang="en-US" sz="2000" b="0" i="1" smtClean="0">
                            <a:latin typeface="Cambria Math"/>
                          </a:rPr>
                        </m:ctrlPr>
                      </m:sSupPr>
                      <m:e>
                        <m:d>
                          <m:dPr>
                            <m:ctrlPr>
                              <a:rPr lang="en-US" sz="2000" b="0" i="1" smtClean="0">
                                <a:latin typeface="Cambria Math"/>
                              </a:rPr>
                            </m:ctrlPr>
                          </m:dPr>
                          <m:e>
                            <m:f>
                              <m:fPr>
                                <m:ctrlPr>
                                  <a:rPr lang="en-US" sz="2000" i="1">
                                    <a:latin typeface="Cambria Math"/>
                                  </a:rPr>
                                </m:ctrlPr>
                              </m:fPr>
                              <m:num>
                                <m:r>
                                  <a:rPr lang="en-US" sz="2000" i="1">
                                    <a:latin typeface="Cambria Math"/>
                                  </a:rPr>
                                  <m:t>𝑈</m:t>
                                </m:r>
                              </m:num>
                              <m:den>
                                <m:r>
                                  <a:rPr lang="en-US" sz="2000" i="1">
                                    <a:latin typeface="Cambria Math"/>
                                  </a:rPr>
                                  <m:t>0</m:t>
                                </m:r>
                                <m:r>
                                  <a:rPr lang="en-US" sz="2000" i="1">
                                    <a:latin typeface="Cambria Math"/>
                                  </a:rPr>
                                  <m:t>.</m:t>
                                </m:r>
                                <m:r>
                                  <a:rPr lang="en-US" sz="2000" i="1">
                                    <a:latin typeface="Cambria Math"/>
                                  </a:rPr>
                                  <m:t>03</m:t>
                                </m:r>
                              </m:den>
                            </m:f>
                          </m:e>
                        </m:d>
                      </m:e>
                      <m:sup>
                        <m:r>
                          <a:rPr lang="en-US" sz="2000" b="0" i="0" smtClean="0">
                            <a:latin typeface="Cambria Math"/>
                          </a:rPr>
                          <m:t>−</m:t>
                        </m:r>
                        <m:r>
                          <a:rPr lang="en-US" sz="2000" b="0" i="0" smtClean="0">
                            <a:latin typeface="Cambria Math"/>
                          </a:rPr>
                          <m:t>0</m:t>
                        </m:r>
                        <m:r>
                          <a:rPr lang="en-US" sz="2000" b="0" i="0" smtClean="0">
                            <a:latin typeface="Cambria Math"/>
                          </a:rPr>
                          <m:t>.</m:t>
                        </m:r>
                        <m:r>
                          <a:rPr lang="en-US" sz="2000" b="0" i="0" smtClean="0">
                            <a:latin typeface="Cambria Math"/>
                          </a:rPr>
                          <m:t>49</m:t>
                        </m:r>
                      </m:sup>
                    </m:sSup>
                    <m:sSup>
                      <m:sSupPr>
                        <m:ctrlPr>
                          <a:rPr lang="en-US" sz="2000" b="0" i="1" smtClean="0">
                            <a:latin typeface="Cambria Math"/>
                          </a:rPr>
                        </m:ctrlPr>
                      </m:sSupPr>
                      <m:e>
                        <m:r>
                          <m:rPr>
                            <m:sty m:val="p"/>
                          </m:rPr>
                          <a:rPr lang="en-US" sz="2000" b="0" i="0" smtClean="0">
                            <a:latin typeface="Cambria Math"/>
                          </a:rPr>
                          <m:t>cm</m:t>
                        </m:r>
                      </m:e>
                      <m:sup>
                        <m:r>
                          <a:rPr lang="en-US" sz="2000" b="0" i="0" smtClean="0">
                            <a:latin typeface="Cambria Math"/>
                          </a:rPr>
                          <m:t>2</m:t>
                        </m:r>
                      </m:sup>
                    </m:sSup>
                    <m:r>
                      <a:rPr lang="en-US" sz="2000" b="0" i="0" smtClean="0">
                        <a:latin typeface="Cambria Math"/>
                      </a:rPr>
                      <m:t>,  </m:t>
                    </m:r>
                    <m:r>
                      <a:rPr lang="en-US" sz="2000" b="0" i="1" smtClean="0">
                        <a:latin typeface="Cambria Math"/>
                      </a:rPr>
                      <m:t>𝑇</m:t>
                    </m:r>
                    <m:d>
                      <m:dPr>
                        <m:ctrlPr>
                          <a:rPr lang="en-US" sz="2000" b="0" i="1" smtClean="0">
                            <a:latin typeface="Cambria Math"/>
                          </a:rPr>
                        </m:ctrlPr>
                      </m:dPr>
                      <m:e>
                        <m:r>
                          <a:rPr lang="en-US" sz="2000" b="0" i="1" smtClean="0">
                            <a:latin typeface="Cambria Math"/>
                          </a:rPr>
                          <m:t>𝑈</m:t>
                        </m:r>
                      </m:e>
                    </m:d>
                    <m:r>
                      <a:rPr lang="en-US" sz="2000" b="0" i="0" smtClean="0">
                        <a:latin typeface="Cambria Math"/>
                      </a:rPr>
                      <m:t>~</m:t>
                    </m:r>
                    <m:sSup>
                      <m:sSupPr>
                        <m:ctrlPr>
                          <a:rPr lang="en-US" sz="2000" b="0" i="1" smtClean="0">
                            <a:latin typeface="Cambria Math"/>
                          </a:rPr>
                        </m:ctrlPr>
                      </m:sSupPr>
                      <m:e>
                        <m:r>
                          <a:rPr lang="en-US" sz="2000" b="0" i="0" smtClean="0">
                            <a:latin typeface="Cambria Math"/>
                          </a:rPr>
                          <m:t>10</m:t>
                        </m:r>
                      </m:e>
                      <m:sup>
                        <m:r>
                          <a:rPr lang="en-US" sz="2000" b="0" i="0" smtClean="0">
                            <a:latin typeface="Cambria Math"/>
                          </a:rPr>
                          <m:t>4</m:t>
                        </m:r>
                      </m:sup>
                    </m:sSup>
                    <m:sSup>
                      <m:sSupPr>
                        <m:ctrlPr>
                          <a:rPr lang="en-US" sz="2000" b="0" i="1" smtClean="0">
                            <a:latin typeface="Cambria Math"/>
                          </a:rPr>
                        </m:ctrlPr>
                      </m:sSupPr>
                      <m:e>
                        <m:d>
                          <m:dPr>
                            <m:ctrlPr>
                              <a:rPr lang="en-US" sz="2000" i="1">
                                <a:latin typeface="Cambria Math"/>
                              </a:rPr>
                            </m:ctrlPr>
                          </m:dPr>
                          <m:e>
                            <m:f>
                              <m:fPr>
                                <m:ctrlPr>
                                  <a:rPr lang="en-US" sz="2000" i="1">
                                    <a:latin typeface="Cambria Math"/>
                                  </a:rPr>
                                </m:ctrlPr>
                              </m:fPr>
                              <m:num>
                                <m:r>
                                  <a:rPr lang="en-US" sz="2000" i="1">
                                    <a:latin typeface="Cambria Math"/>
                                  </a:rPr>
                                  <m:t>𝑈</m:t>
                                </m:r>
                              </m:num>
                              <m:den>
                                <m:r>
                                  <a:rPr lang="en-US" sz="2000" i="1">
                                    <a:latin typeface="Cambria Math"/>
                                  </a:rPr>
                                  <m:t>0</m:t>
                                </m:r>
                                <m:r>
                                  <a:rPr lang="en-US" sz="2000" i="1">
                                    <a:latin typeface="Cambria Math"/>
                                  </a:rPr>
                                  <m:t>.</m:t>
                                </m:r>
                                <m:r>
                                  <a:rPr lang="en-US" sz="2000" i="1">
                                    <a:latin typeface="Cambria Math"/>
                                  </a:rPr>
                                  <m:t>03</m:t>
                                </m:r>
                              </m:den>
                            </m:f>
                          </m:e>
                        </m:d>
                      </m:e>
                      <m:sup>
                        <m:r>
                          <a:rPr lang="en-US" sz="2000" b="0" i="1" smtClean="0">
                            <a:latin typeface="Cambria Math"/>
                          </a:rPr>
                          <m:t>0</m:t>
                        </m:r>
                        <m:r>
                          <a:rPr lang="en-US" sz="2000" b="0" i="1" smtClean="0">
                            <a:latin typeface="Cambria Math"/>
                          </a:rPr>
                          <m:t>.</m:t>
                        </m:r>
                        <m:r>
                          <a:rPr lang="en-US" sz="2000" b="0" i="1" smtClean="0">
                            <a:latin typeface="Cambria Math"/>
                          </a:rPr>
                          <m:t>56</m:t>
                        </m:r>
                      </m:sup>
                    </m:sSup>
                    <m:r>
                      <m:rPr>
                        <m:sty m:val="p"/>
                      </m:rPr>
                      <a:rPr lang="en-US" sz="2000" b="0" i="0" smtClean="0">
                        <a:latin typeface="Cambria Math"/>
                      </a:rPr>
                      <m:t>K</m:t>
                    </m:r>
                  </m:oMath>
                </a14:m>
                <a:endParaRPr lang="en-US" sz="2000" dirty="0" smtClean="0"/>
              </a:p>
              <a:p>
                <a:pPr algn="l" rtl="0"/>
                <a:r>
                  <a:rPr lang="en-US" sz="2400" dirty="0" smtClean="0"/>
                  <a:t>Therefore,</a:t>
                </a:r>
                <a:br>
                  <a:rPr lang="en-US" sz="2400" dirty="0" smtClean="0"/>
                </a:br>
                <a:r>
                  <a:rPr lang="en-US" sz="2400" dirty="0" smtClean="0"/>
                  <a:t> </a:t>
                </a:r>
                <a14:m>
                  <m:oMath xmlns:m="http://schemas.openxmlformats.org/officeDocument/2006/math">
                    <m:r>
                      <a:rPr lang="en-US" sz="2400" b="0" i="0" smtClean="0">
                        <a:latin typeface="Cambria Math"/>
                      </a:rPr>
                      <m:t>                              </m:t>
                    </m:r>
                    <m:f>
                      <m:fPr>
                        <m:ctrlPr>
                          <a:rPr lang="en-US" sz="2400" i="1">
                            <a:latin typeface="Cambria Math"/>
                          </a:rPr>
                        </m:ctrlPr>
                      </m:fPr>
                      <m:num>
                        <m:r>
                          <m:rPr>
                            <m:sty m:val="p"/>
                          </m:rPr>
                          <a:rPr lang="en-US" sz="2400" i="0">
                            <a:latin typeface="Cambria Math"/>
                          </a:rPr>
                          <m:t>d</m:t>
                        </m:r>
                        <m:r>
                          <a:rPr lang="en-US" sz="2400" i="1">
                            <a:latin typeface="Cambria Math"/>
                          </a:rPr>
                          <m:t>𝑁</m:t>
                        </m:r>
                      </m:num>
                      <m:den>
                        <m:r>
                          <m:rPr>
                            <m:sty m:val="p"/>
                          </m:rPr>
                          <a:rPr lang="en-US" sz="2400" i="0">
                            <a:latin typeface="Cambria Math"/>
                          </a:rPr>
                          <m:t>d</m:t>
                        </m:r>
                        <m:func>
                          <m:funcPr>
                            <m:ctrlPr>
                              <a:rPr lang="en-US" sz="2400" i="1">
                                <a:latin typeface="Cambria Math"/>
                              </a:rPr>
                            </m:ctrlPr>
                          </m:funcPr>
                          <m:fName>
                            <m:r>
                              <m:rPr>
                                <m:sty m:val="p"/>
                              </m:rPr>
                              <a:rPr lang="en-US" sz="2400">
                                <a:latin typeface="Cambria Math"/>
                              </a:rPr>
                              <m:t>log</m:t>
                            </m:r>
                          </m:fName>
                          <m:e>
                            <m:r>
                              <a:rPr lang="en-US" sz="2400" i="1">
                                <a:latin typeface="Cambria Math"/>
                              </a:rPr>
                              <m:t>𝑈</m:t>
                            </m:r>
                          </m:e>
                        </m:func>
                      </m:den>
                    </m:f>
                    <m:r>
                      <a:rPr lang="en-US" sz="2400" b="0" i="1" smtClean="0">
                        <a:latin typeface="Cambria Math"/>
                      </a:rPr>
                      <m:t>~ </m:t>
                    </m:r>
                    <m:sSup>
                      <m:sSupPr>
                        <m:ctrlPr>
                          <a:rPr lang="en-US" sz="2400" i="1">
                            <a:latin typeface="Cambria Math"/>
                            <a:ea typeface="Cambria Math"/>
                          </a:rPr>
                        </m:ctrlPr>
                      </m:sSupPr>
                      <m:e>
                        <m:sSup>
                          <m:sSupPr>
                            <m:ctrlPr>
                              <a:rPr lang="en-US" sz="2400" b="0" i="1" smtClean="0">
                                <a:latin typeface="Cambria Math"/>
                                <a:ea typeface="Cambria Math"/>
                              </a:rPr>
                            </m:ctrlPr>
                          </m:sSupPr>
                          <m:e>
                            <m:r>
                              <a:rPr lang="en-US" sz="2400" b="0" i="1" smtClean="0">
                                <a:latin typeface="Cambria Math"/>
                                <a:ea typeface="Cambria Math"/>
                              </a:rPr>
                              <m:t>4</m:t>
                            </m:r>
                            <m:r>
                              <a:rPr lang="en-US" sz="2400" b="0" i="1" smtClean="0">
                                <a:latin typeface="Cambria Math"/>
                                <a:ea typeface="Cambria Math"/>
                              </a:rPr>
                              <m:t>𝑥</m:t>
                            </m:r>
                            <m:r>
                              <a:rPr lang="en-US" sz="2400" b="0" i="1" smtClean="0">
                                <a:latin typeface="Cambria Math"/>
                                <a:ea typeface="Cambria Math"/>
                              </a:rPr>
                              <m:t>10</m:t>
                            </m:r>
                          </m:e>
                          <m:sup>
                            <m:r>
                              <a:rPr lang="en-US" sz="2400" b="0" i="1" smtClean="0">
                                <a:latin typeface="Cambria Math"/>
                                <a:ea typeface="Cambria Math"/>
                              </a:rPr>
                              <m:t>21</m:t>
                            </m:r>
                          </m:sup>
                        </m:sSup>
                        <m:d>
                          <m:dPr>
                            <m:ctrlPr>
                              <a:rPr lang="en-US" sz="2400" i="1">
                                <a:latin typeface="Cambria Math"/>
                                <a:ea typeface="Cambria Math"/>
                              </a:rPr>
                            </m:ctrlPr>
                          </m:dPr>
                          <m:e>
                            <m:f>
                              <m:fPr>
                                <m:ctrlPr>
                                  <a:rPr lang="en-US" sz="2400" i="1">
                                    <a:latin typeface="Cambria Math"/>
                                  </a:rPr>
                                </m:ctrlPr>
                              </m:fPr>
                              <m:num>
                                <m:r>
                                  <a:rPr lang="en-US" sz="2400" i="1">
                                    <a:latin typeface="Cambria Math"/>
                                  </a:rPr>
                                  <m:t>𝑈</m:t>
                                </m:r>
                              </m:num>
                              <m:den>
                                <m:r>
                                  <a:rPr lang="en-US" sz="2400" i="1">
                                    <a:latin typeface="Cambria Math"/>
                                  </a:rPr>
                                  <m:t>0</m:t>
                                </m:r>
                                <m:r>
                                  <a:rPr lang="en-US" sz="2400" i="1">
                                    <a:latin typeface="Cambria Math"/>
                                  </a:rPr>
                                  <m:t>.</m:t>
                                </m:r>
                                <m:r>
                                  <a:rPr lang="en-US" sz="2400" i="1">
                                    <a:latin typeface="Cambria Math"/>
                                  </a:rPr>
                                  <m:t>03</m:t>
                                </m:r>
                              </m:den>
                            </m:f>
                          </m:e>
                        </m:d>
                      </m:e>
                      <m:sup>
                        <m:r>
                          <a:rPr lang="en-US" sz="2400" b="0" i="1" smtClean="0">
                            <a:latin typeface="Cambria Math"/>
                          </a:rPr>
                          <m:t>0</m:t>
                        </m:r>
                        <m:r>
                          <a:rPr lang="en-US" sz="2400" b="0" i="1" smtClean="0">
                            <a:latin typeface="Cambria Math"/>
                          </a:rPr>
                          <m:t>.</m:t>
                        </m:r>
                        <m:r>
                          <a:rPr lang="en-US" sz="2400" b="0" i="1" smtClean="0">
                            <a:latin typeface="Cambria Math"/>
                          </a:rPr>
                          <m:t>05</m:t>
                        </m:r>
                      </m:sup>
                    </m:sSup>
                  </m:oMath>
                </a14:m>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066800"/>
                <a:ext cx="8229600" cy="5562601"/>
              </a:xfrm>
              <a:blipFill rotWithShape="1">
                <a:blip r:embed="rId3"/>
                <a:stretch>
                  <a:fillRect l="-963"/>
                </a:stretch>
              </a:blipFill>
            </p:spPr>
            <p:txBody>
              <a:bodyPr/>
              <a:lstStyle/>
              <a:p>
                <a:r>
                  <a:rPr lang="en-US">
                    <a:noFill/>
                  </a:rPr>
                  <a:t> </a:t>
                </a:r>
              </a:p>
            </p:txBody>
          </p:sp>
        </mc:Fallback>
      </mc:AlternateContent>
      <p:sp>
        <p:nvSpPr>
          <p:cNvPr id="4" name="Content Placeholder 2"/>
          <p:cNvSpPr txBox="1">
            <a:spLocks/>
          </p:cNvSpPr>
          <p:nvPr/>
        </p:nvSpPr>
        <p:spPr>
          <a:xfrm>
            <a:off x="457200" y="1066800"/>
            <a:ext cx="8229600" cy="99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i="1" dirty="0" smtClean="0">
              <a:latin typeface="Cambria Math"/>
            </a:endParaRPr>
          </a:p>
        </p:txBody>
      </p:sp>
      <p:sp>
        <p:nvSpPr>
          <p:cNvPr id="6" name="Title 1"/>
          <p:cNvSpPr>
            <a:spLocks noGrp="1"/>
          </p:cNvSpPr>
          <p:nvPr>
            <p:ph type="title"/>
          </p:nvPr>
        </p:nvSpPr>
        <p:spPr>
          <a:xfrm>
            <a:off x="457200" y="116632"/>
            <a:ext cx="8229600" cy="868958"/>
          </a:xfrm>
        </p:spPr>
        <p:txBody>
          <a:bodyPr>
            <a:noAutofit/>
          </a:bodyPr>
          <a:lstStyle/>
          <a:p>
            <a:pPr rtl="0"/>
            <a:r>
              <a:rPr lang="en-US" sz="3200" u="sng" dirty="0" smtClean="0"/>
              <a:t>RPC: The Surface Layer</a:t>
            </a:r>
            <a:endParaRPr lang="he-IL" sz="3200" u="sng" dirty="0"/>
          </a:p>
        </p:txBody>
      </p:sp>
    </p:spTree>
    <p:extLst>
      <p:ext uri="{BB962C8B-B14F-4D97-AF65-F5344CB8AC3E}">
        <p14:creationId xmlns:p14="http://schemas.microsoft.com/office/powerpoint/2010/main" val="98212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674" y="152400"/>
            <a:ext cx="3846126" cy="1937266"/>
          </a:xfrm>
        </p:spPr>
        <p:txBody>
          <a:bodyPr>
            <a:normAutofit/>
          </a:bodyPr>
          <a:lstStyle/>
          <a:p>
            <a:r>
              <a:rPr lang="en-US" sz="4000" u="sng" dirty="0" smtClean="0"/>
              <a:t>A Short Intro to AGN</a:t>
            </a:r>
            <a:endParaRPr lang="en-US" sz="4000" u="sng" dirty="0"/>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616257" y="2516088"/>
            <a:ext cx="4442834" cy="1751112"/>
          </a:xfrm>
        </p:spPr>
      </p:pic>
      <p:sp>
        <p:nvSpPr>
          <p:cNvPr id="7" name="TextBox 6"/>
          <p:cNvSpPr txBox="1"/>
          <p:nvPr/>
        </p:nvSpPr>
        <p:spPr>
          <a:xfrm>
            <a:off x="6934200" y="2542401"/>
            <a:ext cx="2107825" cy="307777"/>
          </a:xfrm>
          <a:prstGeom prst="rect">
            <a:avLst/>
          </a:prstGeom>
          <a:noFill/>
        </p:spPr>
        <p:txBody>
          <a:bodyPr wrap="square" rtlCol="0">
            <a:spAutoFit/>
          </a:bodyPr>
          <a:lstStyle/>
          <a:p>
            <a:pPr algn="r"/>
            <a:r>
              <a:rPr lang="en-US" sz="1400" dirty="0" err="1" smtClean="0"/>
              <a:t>Vanden</a:t>
            </a:r>
            <a:r>
              <a:rPr lang="en-US" sz="1400" dirty="0" smtClean="0"/>
              <a:t> Berk+01</a:t>
            </a:r>
            <a:endParaRPr lang="en-US" sz="1400" dirty="0"/>
          </a:p>
        </p:txBody>
      </p:sp>
      <p:grpSp>
        <p:nvGrpSpPr>
          <p:cNvPr id="20" name="Group 19"/>
          <p:cNvGrpSpPr/>
          <p:nvPr/>
        </p:nvGrpSpPr>
        <p:grpSpPr>
          <a:xfrm>
            <a:off x="4038600" y="60963"/>
            <a:ext cx="5069119" cy="2135064"/>
            <a:chOff x="4227431" y="60963"/>
            <a:chExt cx="4976750" cy="2135064"/>
          </a:xfrm>
        </p:grpSpPr>
        <p:pic>
          <p:nvPicPr>
            <p:cNvPr id="13" name="Content Placeholder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37064" y="381000"/>
              <a:ext cx="4967117" cy="1815027"/>
            </a:xfrm>
            <a:prstGeom prst="rect">
              <a:avLst/>
            </a:prstGeom>
          </p:spPr>
        </p:pic>
        <p:sp>
          <p:nvSpPr>
            <p:cNvPr id="14" name="TextBox 13"/>
            <p:cNvSpPr txBox="1"/>
            <p:nvPr/>
          </p:nvSpPr>
          <p:spPr>
            <a:xfrm>
              <a:off x="5204322" y="454223"/>
              <a:ext cx="1947712" cy="307777"/>
            </a:xfrm>
            <a:prstGeom prst="rect">
              <a:avLst/>
            </a:prstGeom>
            <a:noFill/>
          </p:spPr>
          <p:txBody>
            <a:bodyPr wrap="square" rtlCol="1">
              <a:spAutoFit/>
            </a:bodyPr>
            <a:lstStyle/>
            <a:p>
              <a:pPr algn="l" rtl="0"/>
              <a:r>
                <a:rPr lang="en-US" sz="1400" dirty="0" smtClean="0"/>
                <a:t>Richards+06</a:t>
              </a:r>
              <a:endParaRPr lang="he-IL" sz="1400" dirty="0"/>
            </a:p>
          </p:txBody>
        </p:sp>
        <p:sp>
          <p:nvSpPr>
            <p:cNvPr id="11" name="TextBox 10"/>
            <p:cNvSpPr txBox="1"/>
            <p:nvPr/>
          </p:nvSpPr>
          <p:spPr>
            <a:xfrm>
              <a:off x="4227431" y="60963"/>
              <a:ext cx="4897313" cy="369332"/>
            </a:xfrm>
            <a:prstGeom prst="rect">
              <a:avLst/>
            </a:prstGeom>
            <a:noFill/>
          </p:spPr>
          <p:txBody>
            <a:bodyPr wrap="square" rtlCol="0">
              <a:spAutoFit/>
            </a:bodyPr>
            <a:lstStyle/>
            <a:p>
              <a:pPr algn="ctr"/>
              <a:r>
                <a:rPr lang="en-US" u="sng" dirty="0" smtClean="0"/>
                <a:t>Spectral Energy Distribution</a:t>
              </a:r>
              <a:endParaRPr lang="en-US" u="sng" dirty="0"/>
            </a:p>
          </p:txBody>
        </p:sp>
      </p:grpSp>
      <p:sp>
        <p:nvSpPr>
          <p:cNvPr id="15" name="TextBox 14"/>
          <p:cNvSpPr txBox="1"/>
          <p:nvPr/>
        </p:nvSpPr>
        <p:spPr>
          <a:xfrm>
            <a:off x="4606842" y="2221468"/>
            <a:ext cx="4422156" cy="369332"/>
          </a:xfrm>
          <a:prstGeom prst="rect">
            <a:avLst/>
          </a:prstGeom>
          <a:noFill/>
        </p:spPr>
        <p:txBody>
          <a:bodyPr wrap="square" rtlCol="0">
            <a:spAutoFit/>
          </a:bodyPr>
          <a:lstStyle/>
          <a:p>
            <a:pPr algn="ctr"/>
            <a:r>
              <a:rPr lang="en-US" u="sng" dirty="0" smtClean="0"/>
              <a:t>Optical-UV spectrum</a:t>
            </a:r>
            <a:endParaRPr lang="en-US" u="sng" dirty="0"/>
          </a:p>
        </p:txBody>
      </p:sp>
      <p:grpSp>
        <p:nvGrpSpPr>
          <p:cNvPr id="21" name="Group 20"/>
          <p:cNvGrpSpPr/>
          <p:nvPr/>
        </p:nvGrpSpPr>
        <p:grpSpPr>
          <a:xfrm>
            <a:off x="4606842" y="4267200"/>
            <a:ext cx="4439579" cy="2215550"/>
            <a:chOff x="4362158" y="4413850"/>
            <a:chExt cx="4708572" cy="2215550"/>
          </a:xfrm>
        </p:grpSpPr>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62158" y="4724400"/>
              <a:ext cx="4708569" cy="1905000"/>
            </a:xfrm>
            <a:prstGeom prst="rect">
              <a:avLst/>
            </a:prstGeom>
          </p:spPr>
        </p:pic>
        <p:cxnSp>
          <p:nvCxnSpPr>
            <p:cNvPr id="10" name="Straight Arrow Connector 9"/>
            <p:cNvCxnSpPr/>
            <p:nvPr/>
          </p:nvCxnSpPr>
          <p:spPr>
            <a:xfrm>
              <a:off x="6382091" y="5878032"/>
              <a:ext cx="1066800" cy="0"/>
            </a:xfrm>
            <a:prstGeom prst="straightConnector1">
              <a:avLst/>
            </a:prstGeom>
            <a:ln w="952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258848" y="5909846"/>
              <a:ext cx="1408557" cy="338554"/>
            </a:xfrm>
            <a:prstGeom prst="rect">
              <a:avLst/>
            </a:prstGeom>
            <a:noFill/>
          </p:spPr>
          <p:txBody>
            <a:bodyPr wrap="square" rtlCol="0">
              <a:spAutoFit/>
            </a:bodyPr>
            <a:lstStyle/>
            <a:p>
              <a:r>
                <a:rPr lang="en-US" sz="1600" dirty="0" smtClean="0"/>
                <a:t>10,000 km/s</a:t>
              </a:r>
              <a:endParaRPr lang="en-US" sz="1600" dirty="0"/>
            </a:p>
          </p:txBody>
        </p:sp>
        <p:sp>
          <p:nvSpPr>
            <p:cNvPr id="16" name="TextBox 15"/>
            <p:cNvSpPr txBox="1"/>
            <p:nvPr/>
          </p:nvSpPr>
          <p:spPr>
            <a:xfrm>
              <a:off x="4362158" y="4413850"/>
              <a:ext cx="4708572" cy="369332"/>
            </a:xfrm>
            <a:prstGeom prst="rect">
              <a:avLst/>
            </a:prstGeom>
            <a:noFill/>
          </p:spPr>
          <p:txBody>
            <a:bodyPr wrap="square" rtlCol="0">
              <a:spAutoFit/>
            </a:bodyPr>
            <a:lstStyle/>
            <a:p>
              <a:pPr algn="ctr"/>
              <a:r>
                <a:rPr lang="en-US" u="sng" dirty="0" smtClean="0"/>
                <a:t>H</a:t>
              </a:r>
              <a:r>
                <a:rPr lang="el-GR" u="sng" dirty="0" smtClean="0"/>
                <a:t>α</a:t>
              </a:r>
              <a:r>
                <a:rPr lang="en-US" u="sng" dirty="0" smtClean="0"/>
                <a:t> spectrum</a:t>
              </a:r>
              <a:endParaRPr lang="en-US" u="sng" dirty="0"/>
            </a:p>
          </p:txBody>
        </p:sp>
      </p:grpSp>
      <p:grpSp>
        <p:nvGrpSpPr>
          <p:cNvPr id="34" name="Group 33"/>
          <p:cNvGrpSpPr/>
          <p:nvPr/>
        </p:nvGrpSpPr>
        <p:grpSpPr>
          <a:xfrm>
            <a:off x="5029200" y="548637"/>
            <a:ext cx="3999799" cy="2009001"/>
            <a:chOff x="5029200" y="548637"/>
            <a:chExt cx="3999799" cy="2009001"/>
          </a:xfrm>
        </p:grpSpPr>
        <p:cxnSp>
          <p:nvCxnSpPr>
            <p:cNvPr id="25" name="Straight Connector 24"/>
            <p:cNvCxnSpPr>
              <a:stCxn id="27" idx="2"/>
            </p:cNvCxnSpPr>
            <p:nvPr/>
          </p:nvCxnSpPr>
          <p:spPr>
            <a:xfrm flipH="1">
              <a:off x="5029200" y="853437"/>
              <a:ext cx="1780012" cy="1669869"/>
            </a:xfrm>
            <a:prstGeom prst="line">
              <a:avLst/>
            </a:prstGeom>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6809212" y="548637"/>
              <a:ext cx="1174370" cy="609600"/>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a:stCxn id="27" idx="6"/>
            </p:cNvCxnSpPr>
            <p:nvPr/>
          </p:nvCxnSpPr>
          <p:spPr>
            <a:xfrm>
              <a:off x="7983582" y="853437"/>
              <a:ext cx="1045417" cy="1704201"/>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5054600" y="3124200"/>
            <a:ext cx="3924300" cy="1555750"/>
            <a:chOff x="3960763" y="-10990"/>
            <a:chExt cx="3924300" cy="1555750"/>
          </a:xfrm>
        </p:grpSpPr>
        <p:cxnSp>
          <p:nvCxnSpPr>
            <p:cNvPr id="36" name="Straight Connector 35"/>
            <p:cNvCxnSpPr>
              <a:stCxn id="37" idx="2"/>
            </p:cNvCxnSpPr>
            <p:nvPr/>
          </p:nvCxnSpPr>
          <p:spPr>
            <a:xfrm flipH="1">
              <a:off x="3960763" y="484310"/>
              <a:ext cx="3308906" cy="1041400"/>
            </a:xfrm>
            <a:prstGeom prst="line">
              <a:avLst/>
            </a:prstGeom>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7269669" y="-10990"/>
              <a:ext cx="475694" cy="990600"/>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a:stCxn id="37" idx="6"/>
            </p:cNvCxnSpPr>
            <p:nvPr/>
          </p:nvCxnSpPr>
          <p:spPr>
            <a:xfrm>
              <a:off x="7745363" y="484310"/>
              <a:ext cx="139700" cy="106045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5334000" y="4730150"/>
            <a:ext cx="3773719" cy="800100"/>
            <a:chOff x="5334000" y="4876800"/>
            <a:chExt cx="3773719" cy="800100"/>
          </a:xfrm>
        </p:grpSpPr>
        <p:sp>
          <p:nvSpPr>
            <p:cNvPr id="49" name="TextBox 48"/>
            <p:cNvSpPr txBox="1"/>
            <p:nvPr/>
          </p:nvSpPr>
          <p:spPr>
            <a:xfrm>
              <a:off x="5334000" y="5163571"/>
              <a:ext cx="1325272" cy="338554"/>
            </a:xfrm>
            <a:prstGeom prst="rect">
              <a:avLst/>
            </a:prstGeom>
            <a:noFill/>
          </p:spPr>
          <p:txBody>
            <a:bodyPr wrap="square" rtlCol="0">
              <a:spAutoFit/>
            </a:bodyPr>
            <a:lstStyle/>
            <a:p>
              <a:r>
                <a:rPr lang="en-US" sz="1600" dirty="0" smtClean="0">
                  <a:solidFill>
                    <a:srgbClr val="7030A0"/>
                  </a:solidFill>
                </a:rPr>
                <a:t>Broad H</a:t>
              </a:r>
              <a:r>
                <a:rPr lang="el-GR" sz="1600" dirty="0" smtClean="0">
                  <a:solidFill>
                    <a:srgbClr val="7030A0"/>
                  </a:solidFill>
                </a:rPr>
                <a:t>α</a:t>
              </a:r>
              <a:endParaRPr lang="en-US" sz="1600" dirty="0" smtClean="0">
                <a:solidFill>
                  <a:srgbClr val="7030A0"/>
                </a:solidFill>
              </a:endParaRPr>
            </a:p>
          </p:txBody>
        </p:sp>
        <p:cxnSp>
          <p:nvCxnSpPr>
            <p:cNvPr id="50" name="Straight Arrow Connector 49"/>
            <p:cNvCxnSpPr/>
            <p:nvPr/>
          </p:nvCxnSpPr>
          <p:spPr>
            <a:xfrm>
              <a:off x="5819378" y="5436859"/>
              <a:ext cx="697378" cy="240041"/>
            </a:xfrm>
            <a:prstGeom prst="straightConnector1">
              <a:avLst/>
            </a:prstGeom>
            <a:ln w="9525">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7666328" y="4876800"/>
              <a:ext cx="1325272" cy="338554"/>
            </a:xfrm>
            <a:prstGeom prst="rect">
              <a:avLst/>
            </a:prstGeom>
            <a:noFill/>
          </p:spPr>
          <p:txBody>
            <a:bodyPr wrap="square" rtlCol="0">
              <a:spAutoFit/>
            </a:bodyPr>
            <a:lstStyle/>
            <a:p>
              <a:r>
                <a:rPr lang="en-US" sz="1600" dirty="0" smtClean="0">
                  <a:solidFill>
                    <a:srgbClr val="7030A0"/>
                  </a:solidFill>
                </a:rPr>
                <a:t>Narrow H</a:t>
              </a:r>
              <a:r>
                <a:rPr lang="el-GR" sz="1600" dirty="0" smtClean="0">
                  <a:solidFill>
                    <a:srgbClr val="7030A0"/>
                  </a:solidFill>
                </a:rPr>
                <a:t>α</a:t>
              </a:r>
              <a:endParaRPr lang="en-US" sz="1600" dirty="0" smtClean="0">
                <a:solidFill>
                  <a:srgbClr val="7030A0"/>
                </a:solidFill>
              </a:endParaRPr>
            </a:p>
          </p:txBody>
        </p:sp>
        <p:cxnSp>
          <p:nvCxnSpPr>
            <p:cNvPr id="53" name="Straight Arrow Connector 52"/>
            <p:cNvCxnSpPr>
              <a:stCxn id="52" idx="1"/>
            </p:cNvCxnSpPr>
            <p:nvPr/>
          </p:nvCxnSpPr>
          <p:spPr>
            <a:xfrm flipH="1">
              <a:off x="7122881" y="5046077"/>
              <a:ext cx="543447" cy="0"/>
            </a:xfrm>
            <a:prstGeom prst="straightConnector1">
              <a:avLst/>
            </a:prstGeom>
            <a:ln w="9525">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7782447" y="5147846"/>
              <a:ext cx="1325272" cy="338554"/>
            </a:xfrm>
            <a:prstGeom prst="rect">
              <a:avLst/>
            </a:prstGeom>
            <a:noFill/>
          </p:spPr>
          <p:txBody>
            <a:bodyPr wrap="square" rtlCol="0">
              <a:spAutoFit/>
            </a:bodyPr>
            <a:lstStyle/>
            <a:p>
              <a:r>
                <a:rPr lang="en-US" sz="1600" dirty="0" smtClean="0">
                  <a:solidFill>
                    <a:srgbClr val="7030A0"/>
                  </a:solidFill>
                </a:rPr>
                <a:t>Narrow [NII]</a:t>
              </a:r>
            </a:p>
          </p:txBody>
        </p:sp>
        <p:cxnSp>
          <p:nvCxnSpPr>
            <p:cNvPr id="58" name="Straight Arrow Connector 57"/>
            <p:cNvCxnSpPr>
              <a:stCxn id="57" idx="1"/>
            </p:cNvCxnSpPr>
            <p:nvPr/>
          </p:nvCxnSpPr>
          <p:spPr>
            <a:xfrm flipH="1">
              <a:off x="7239000" y="5317123"/>
              <a:ext cx="543447" cy="0"/>
            </a:xfrm>
            <a:prstGeom prst="straightConnector1">
              <a:avLst/>
            </a:prstGeom>
            <a:ln w="9525">
              <a:solidFill>
                <a:schemeClr val="accent4"/>
              </a:solidFill>
              <a:tailEnd type="arrow"/>
            </a:ln>
          </p:spPr>
          <p:style>
            <a:lnRef idx="1">
              <a:schemeClr val="accent1"/>
            </a:lnRef>
            <a:fillRef idx="0">
              <a:schemeClr val="accent1"/>
            </a:fillRef>
            <a:effectRef idx="0">
              <a:schemeClr val="accent1"/>
            </a:effectRef>
            <a:fontRef idx="minor">
              <a:schemeClr val="tx1"/>
            </a:fontRef>
          </p:style>
        </p:cxnSp>
      </p:grpSp>
      <p:pic>
        <p:nvPicPr>
          <p:cNvPr id="39" name="Picture 3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802672"/>
            <a:ext cx="4606842" cy="3988528"/>
          </a:xfrm>
          <a:prstGeom prst="rect">
            <a:avLst/>
          </a:prstGeom>
        </p:spPr>
      </p:pic>
      <p:sp>
        <p:nvSpPr>
          <p:cNvPr id="31" name="Date Placeholder 2"/>
          <p:cNvSpPr>
            <a:spLocks noGrp="1"/>
          </p:cNvSpPr>
          <p:nvPr>
            <p:ph type="dt" sz="half" idx="10"/>
          </p:nvPr>
        </p:nvSpPr>
        <p:spPr>
          <a:xfrm>
            <a:off x="152400" y="6340475"/>
            <a:ext cx="2133600" cy="365125"/>
          </a:xfrm>
        </p:spPr>
        <p:txBody>
          <a:bodyPr/>
          <a:lstStyle/>
          <a:p>
            <a:r>
              <a:rPr lang="de-DE" smtClean="0"/>
              <a:t>Jonathan Stern, MPIA</a:t>
            </a:r>
            <a:endParaRPr lang="en-US"/>
          </a:p>
        </p:txBody>
      </p:sp>
      <p:sp>
        <p:nvSpPr>
          <p:cNvPr id="32" name="Footer Placeholder 3"/>
          <p:cNvSpPr>
            <a:spLocks noGrp="1"/>
          </p:cNvSpPr>
          <p:nvPr>
            <p:ph type="ftr" sz="quarter" idx="11"/>
          </p:nvPr>
        </p:nvSpPr>
        <p:spPr>
          <a:xfrm>
            <a:off x="2819400" y="6356350"/>
            <a:ext cx="4191001" cy="365125"/>
          </a:xfrm>
        </p:spPr>
        <p:txBody>
          <a:bodyPr/>
          <a:lstStyle/>
          <a:p>
            <a:r>
              <a:rPr lang="en-US" dirty="0" smtClean="0"/>
              <a:t>1. </a:t>
            </a:r>
            <a:r>
              <a:rPr lang="en-US" b="1" i="1" dirty="0" smtClean="0"/>
              <a:t>Intro:</a:t>
            </a:r>
            <a:r>
              <a:rPr lang="en-US" dirty="0" smtClean="0"/>
              <a:t> photo-ionized </a:t>
            </a:r>
            <a:r>
              <a:rPr lang="en-US" dirty="0"/>
              <a:t>gas systems and </a:t>
            </a:r>
            <a:r>
              <a:rPr lang="en-US" b="1" i="1" dirty="0"/>
              <a:t>why</a:t>
            </a:r>
            <a:r>
              <a:rPr lang="en-US" dirty="0"/>
              <a:t> we model </a:t>
            </a:r>
            <a:r>
              <a:rPr lang="en-US" dirty="0" smtClean="0"/>
              <a:t>them</a:t>
            </a:r>
            <a:endParaRPr lang="en-US" dirty="0"/>
          </a:p>
        </p:txBody>
      </p:sp>
      <p:sp>
        <p:nvSpPr>
          <p:cNvPr id="33" name="Slide Number Placeholder 4"/>
          <p:cNvSpPr>
            <a:spLocks noGrp="1"/>
          </p:cNvSpPr>
          <p:nvPr>
            <p:ph type="sldNum" sz="quarter" idx="12"/>
          </p:nvPr>
        </p:nvSpPr>
        <p:spPr>
          <a:xfrm>
            <a:off x="6553200" y="6356350"/>
            <a:ext cx="2133600" cy="365125"/>
          </a:xfrm>
        </p:spPr>
        <p:txBody>
          <a:bodyPr/>
          <a:lstStyle/>
          <a:p>
            <a:fld id="{6A89B9C6-FAC9-4191-A936-FB59B15A07B7}" type="slidenum">
              <a:rPr lang="en-US" smtClean="0"/>
              <a:t>4</a:t>
            </a:fld>
            <a:endParaRPr lang="en-US" dirty="0"/>
          </a:p>
        </p:txBody>
      </p:sp>
    </p:spTree>
    <p:custDataLst>
      <p:tags r:id="rId1"/>
    </p:custDataLst>
    <p:extLst>
      <p:ext uri="{BB962C8B-B14F-4D97-AF65-F5344CB8AC3E}">
        <p14:creationId xmlns:p14="http://schemas.microsoft.com/office/powerpoint/2010/main" val="3069714593"/>
      </p:ext>
    </p:extLst>
  </p:cSld>
  <p:clrMapOvr>
    <a:masterClrMapping/>
  </p:clrMapOvr>
  <mc:AlternateContent xmlns:mc="http://schemas.openxmlformats.org/markup-compatibility/2006" xmlns:p14="http://schemas.microsoft.com/office/powerpoint/2010/main">
    <mc:Choice Requires="p14">
      <p:transition spd="slow" p14:dur="2000" advTm="192854"/>
    </mc:Choice>
    <mc:Fallback xmlns="">
      <p:transition spd="slow" advTm="19285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tent Placeholder 3" descr="NL2BL.png"/>
          <p:cNvPicPr>
            <a:picLocks noGrp="1"/>
          </p:cNvPicPr>
          <p:nvPr>
            <p:ph idx="1"/>
          </p:nvPr>
        </p:nvPicPr>
        <p:blipFill>
          <a:blip r:embed="rId5"/>
          <a:stretch>
            <a:fillRect/>
          </a:stretch>
        </p:blipFill>
        <p:spPr>
          <a:xfrm>
            <a:off x="821751" y="1844825"/>
            <a:ext cx="3162270" cy="3960440"/>
          </a:xfrm>
        </p:spPr>
      </p:pic>
      <p:sp>
        <p:nvSpPr>
          <p:cNvPr id="6" name="Title 1"/>
          <p:cNvSpPr>
            <a:spLocks noGrp="1"/>
          </p:cNvSpPr>
          <p:nvPr>
            <p:ph type="title"/>
          </p:nvPr>
        </p:nvSpPr>
        <p:spPr>
          <a:xfrm>
            <a:off x="457200" y="-27384"/>
            <a:ext cx="8229600" cy="1584176"/>
          </a:xfrm>
        </p:spPr>
        <p:txBody>
          <a:bodyPr>
            <a:normAutofit/>
          </a:bodyPr>
          <a:lstStyle/>
          <a:p>
            <a:pPr rtl="0"/>
            <a:r>
              <a:rPr lang="en-US" sz="3200" u="sng" dirty="0" smtClean="0"/>
              <a:t>Implications: the </a:t>
            </a:r>
            <a:r>
              <a:rPr lang="en-US" sz="3200" u="sng" dirty="0" err="1" smtClean="0"/>
              <a:t>Seyfert</a:t>
            </a:r>
            <a:r>
              <a:rPr lang="en-US" sz="3200" u="sng" dirty="0" smtClean="0"/>
              <a:t>/LINER bi-modality</a:t>
            </a:r>
            <a:endParaRPr lang="en-US" sz="3200" u="sng" dirty="0"/>
          </a:p>
        </p:txBody>
      </p:sp>
      <p:cxnSp>
        <p:nvCxnSpPr>
          <p:cNvPr id="16" name="Straight Connector 15"/>
          <p:cNvCxnSpPr>
            <a:endCxn id="17" idx="2"/>
          </p:cNvCxnSpPr>
          <p:nvPr/>
        </p:nvCxnSpPr>
        <p:spPr>
          <a:xfrm flipV="1">
            <a:off x="2504016" y="2734546"/>
            <a:ext cx="716504" cy="713568"/>
          </a:xfrm>
          <a:prstGeom prst="line">
            <a:avLst/>
          </a:prstGeom>
          <a:ln w="19050">
            <a:prstDash val="dash"/>
          </a:ln>
        </p:spPr>
        <p:style>
          <a:lnRef idx="1">
            <a:schemeClr val="dk1"/>
          </a:lnRef>
          <a:fillRef idx="0">
            <a:schemeClr val="dk1"/>
          </a:fillRef>
          <a:effectRef idx="0">
            <a:schemeClr val="dk1"/>
          </a:effectRef>
          <a:fontRef idx="minor">
            <a:schemeClr val="tx1"/>
          </a:fontRef>
        </p:style>
      </p:cxnSp>
      <p:sp>
        <p:nvSpPr>
          <p:cNvPr id="32" name="TextBox 31"/>
          <p:cNvSpPr txBox="1"/>
          <p:nvPr/>
        </p:nvSpPr>
        <p:spPr>
          <a:xfrm>
            <a:off x="158266" y="1467137"/>
            <a:ext cx="4342296" cy="400110"/>
          </a:xfrm>
          <a:prstGeom prst="rect">
            <a:avLst/>
          </a:prstGeom>
          <a:solidFill>
            <a:schemeClr val="bg1"/>
          </a:solidFill>
        </p:spPr>
        <p:txBody>
          <a:bodyPr wrap="square" rtlCol="0">
            <a:spAutoFit/>
          </a:bodyPr>
          <a:lstStyle/>
          <a:p>
            <a:pPr algn="l" rtl="0"/>
            <a:r>
              <a:rPr lang="en-US" sz="2000" dirty="0" err="1" smtClean="0"/>
              <a:t>Kewley</a:t>
            </a:r>
            <a:r>
              <a:rPr lang="en-US" sz="2000" dirty="0" smtClean="0"/>
              <a:t> et al. (2006)</a:t>
            </a:r>
            <a:endParaRPr lang="en-US" sz="2000" dirty="0"/>
          </a:p>
        </p:txBody>
      </p:sp>
      <p:pic>
        <p:nvPicPr>
          <p:cNvPr id="17" name="Picture 16" descr="uv2lbha.png"/>
          <p:cNvPicPr>
            <a:picLocks noChangeAspect="1"/>
          </p:cNvPicPr>
          <p:nvPr/>
        </p:nvPicPr>
        <p:blipFill>
          <a:blip r:embed="rId6" cstate="print"/>
          <a:stretch>
            <a:fillRect/>
          </a:stretch>
        </p:blipFill>
        <p:spPr>
          <a:xfrm rot="2861019">
            <a:off x="3046217" y="1444514"/>
            <a:ext cx="1488799" cy="1541972"/>
          </a:xfrm>
          <a:prstGeom prst="rect">
            <a:avLst/>
          </a:prstGeom>
        </p:spPr>
      </p:pic>
      <p:pic>
        <p:nvPicPr>
          <p:cNvPr id="39" name="Picture 38" descr="Kewley06_b"/>
          <p:cNvPicPr>
            <a:picLocks noChangeAspect="1"/>
          </p:cNvPicPr>
          <p:nvPr/>
        </p:nvPicPr>
        <p:blipFill>
          <a:blip r:embed="rId7" cstate="print"/>
          <a:stretch>
            <a:fillRect/>
          </a:stretch>
        </p:blipFill>
        <p:spPr>
          <a:xfrm>
            <a:off x="-46418" y="1851973"/>
            <a:ext cx="887167" cy="3226061"/>
          </a:xfrm>
          <a:prstGeom prst="rect">
            <a:avLst/>
          </a:prstGeom>
        </p:spPr>
      </p:pic>
      <p:sp>
        <p:nvSpPr>
          <p:cNvPr id="18" name="TextBox 17"/>
          <p:cNvSpPr txBox="1"/>
          <p:nvPr/>
        </p:nvSpPr>
        <p:spPr>
          <a:xfrm>
            <a:off x="5286380" y="1643050"/>
            <a:ext cx="3500462" cy="830997"/>
          </a:xfrm>
          <a:prstGeom prst="rect">
            <a:avLst/>
          </a:prstGeom>
          <a:noFill/>
        </p:spPr>
        <p:txBody>
          <a:bodyPr wrap="square" rtlCol="1">
            <a:spAutoFit/>
          </a:bodyPr>
          <a:lstStyle/>
          <a:p>
            <a:pPr algn="l" rtl="0"/>
            <a:r>
              <a:rPr lang="en-US" sz="2400" u="sng" dirty="0" err="1" smtClean="0"/>
              <a:t>Seyferts</a:t>
            </a:r>
            <a:r>
              <a:rPr lang="en-US" sz="2400" dirty="0" smtClean="0"/>
              <a:t>: </a:t>
            </a:r>
            <a:r>
              <a:rPr lang="en-US" sz="2400" b="1" i="1" dirty="0" err="1" smtClean="0"/>
              <a:t>U</a:t>
            </a:r>
            <a:r>
              <a:rPr lang="en-US" sz="2400" b="1" i="1" baseline="-25000" dirty="0" err="1" smtClean="0"/>
              <a:t>f</a:t>
            </a:r>
            <a:r>
              <a:rPr lang="en-US" sz="2400" b="1" baseline="-14000" dirty="0" smtClean="0"/>
              <a:t> ~ </a:t>
            </a:r>
            <a:r>
              <a:rPr lang="en-US" sz="2400" b="1" dirty="0" smtClean="0"/>
              <a:t>10</a:t>
            </a:r>
            <a:r>
              <a:rPr lang="en-US" sz="2400" b="1" baseline="30000" dirty="0" smtClean="0"/>
              <a:t>-2</a:t>
            </a:r>
            <a:r>
              <a:rPr lang="en-US" sz="2400" b="1" dirty="0" smtClean="0"/>
              <a:t> </a:t>
            </a:r>
            <a:br>
              <a:rPr lang="en-US" sz="2400" b="1" dirty="0" smtClean="0"/>
            </a:br>
            <a:r>
              <a:rPr lang="en-US" sz="2400" dirty="0" smtClean="0"/>
              <a:t>also have </a:t>
            </a:r>
            <a:r>
              <a:rPr lang="en-US" sz="2400" b="1" i="1" dirty="0" smtClean="0"/>
              <a:t>L</a:t>
            </a:r>
            <a:r>
              <a:rPr lang="en-US" sz="2400" b="1" dirty="0" smtClean="0"/>
              <a:t>/</a:t>
            </a:r>
            <a:r>
              <a:rPr lang="en-US" sz="2400" b="1" i="1" dirty="0" err="1" smtClean="0"/>
              <a:t>L</a:t>
            </a:r>
            <a:r>
              <a:rPr lang="en-US" sz="2400" b="1" baseline="-25000" dirty="0" err="1" smtClean="0"/>
              <a:t>Edd</a:t>
            </a:r>
            <a:r>
              <a:rPr lang="en-US" sz="2400" b="1" dirty="0" smtClean="0"/>
              <a:t>&gt;10</a:t>
            </a:r>
            <a:r>
              <a:rPr lang="en-US" sz="2400" b="1" baseline="30000" dirty="0" smtClean="0"/>
              <a:t>-3</a:t>
            </a:r>
            <a:endParaRPr lang="he-IL" sz="2400" b="1" baseline="30000" dirty="0"/>
          </a:p>
        </p:txBody>
      </p:sp>
      <p:cxnSp>
        <p:nvCxnSpPr>
          <p:cNvPr id="19" name="Straight Arrow Connector 18"/>
          <p:cNvCxnSpPr/>
          <p:nvPr/>
        </p:nvCxnSpPr>
        <p:spPr>
          <a:xfrm flipV="1">
            <a:off x="3571868" y="1928802"/>
            <a:ext cx="1714512" cy="142876"/>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357818" y="3000372"/>
            <a:ext cx="3500462" cy="830997"/>
          </a:xfrm>
          <a:prstGeom prst="rect">
            <a:avLst/>
          </a:prstGeom>
          <a:noFill/>
        </p:spPr>
        <p:txBody>
          <a:bodyPr wrap="square" rtlCol="1">
            <a:spAutoFit/>
          </a:bodyPr>
          <a:lstStyle/>
          <a:p>
            <a:pPr algn="l" rtl="0"/>
            <a:r>
              <a:rPr lang="en-US" sz="2400" u="sng" dirty="0" smtClean="0"/>
              <a:t>LINERs</a:t>
            </a:r>
            <a:r>
              <a:rPr lang="en-US" sz="2400" dirty="0" smtClean="0"/>
              <a:t>: </a:t>
            </a:r>
            <a:r>
              <a:rPr lang="en-US" sz="2400" b="1" i="1" dirty="0" err="1" smtClean="0"/>
              <a:t>U</a:t>
            </a:r>
            <a:r>
              <a:rPr lang="en-US" sz="2400" b="1" i="1" baseline="-25000" dirty="0" err="1" smtClean="0"/>
              <a:t>f</a:t>
            </a:r>
            <a:r>
              <a:rPr lang="en-US" sz="2400" b="1" baseline="-14000" dirty="0" smtClean="0"/>
              <a:t> ~ </a:t>
            </a:r>
            <a:r>
              <a:rPr lang="en-US" sz="2400" b="1" dirty="0" smtClean="0"/>
              <a:t>10</a:t>
            </a:r>
            <a:r>
              <a:rPr lang="en-US" sz="2400" b="1" baseline="30000" dirty="0" smtClean="0"/>
              <a:t>-3</a:t>
            </a:r>
            <a:br>
              <a:rPr lang="en-US" sz="2400" b="1" baseline="30000" dirty="0" smtClean="0"/>
            </a:br>
            <a:r>
              <a:rPr lang="en-US" sz="2400" dirty="0" smtClean="0"/>
              <a:t>also have </a:t>
            </a:r>
            <a:r>
              <a:rPr lang="en-US" sz="2400" b="1" i="1" dirty="0" smtClean="0"/>
              <a:t>L</a:t>
            </a:r>
            <a:r>
              <a:rPr lang="en-US" sz="2400" b="1" dirty="0" smtClean="0"/>
              <a:t>/</a:t>
            </a:r>
            <a:r>
              <a:rPr lang="en-US" sz="2400" b="1" i="1" dirty="0" err="1" smtClean="0"/>
              <a:t>L</a:t>
            </a:r>
            <a:r>
              <a:rPr lang="en-US" sz="2400" b="1" baseline="-25000" dirty="0" err="1" smtClean="0"/>
              <a:t>Edd</a:t>
            </a:r>
            <a:r>
              <a:rPr lang="en-US" sz="2400" b="1" dirty="0" smtClean="0"/>
              <a:t>&lt;10</a:t>
            </a:r>
            <a:r>
              <a:rPr lang="en-US" sz="2400" b="1" baseline="30000" dirty="0" smtClean="0"/>
              <a:t>-3</a:t>
            </a:r>
            <a:endParaRPr lang="he-IL" sz="2400" b="1" baseline="30000" dirty="0"/>
          </a:p>
        </p:txBody>
      </p:sp>
      <p:cxnSp>
        <p:nvCxnSpPr>
          <p:cNvPr id="24" name="Straight Arrow Connector 23"/>
          <p:cNvCxnSpPr/>
          <p:nvPr/>
        </p:nvCxnSpPr>
        <p:spPr>
          <a:xfrm>
            <a:off x="4000496" y="2786058"/>
            <a:ext cx="1357322" cy="500066"/>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07523" name="Object 2"/>
          <p:cNvGraphicFramePr>
            <a:graphicFrameLocks noChangeAspect="1"/>
          </p:cNvGraphicFramePr>
          <p:nvPr/>
        </p:nvGraphicFramePr>
        <p:xfrm>
          <a:off x="4062413" y="3951288"/>
          <a:ext cx="5037137" cy="1168400"/>
        </p:xfrm>
        <a:graphic>
          <a:graphicData uri="http://schemas.openxmlformats.org/presentationml/2006/ole">
            <mc:AlternateContent xmlns:mc="http://schemas.openxmlformats.org/markup-compatibility/2006">
              <mc:Choice xmlns:v="urn:schemas-microsoft-com:vml" Requires="v">
                <p:oleObj spid="_x0000_s4514" name="Equation" r:id="rId8" imgW="2717640" imgH="660240" progId="Equation.3">
                  <p:embed/>
                </p:oleObj>
              </mc:Choice>
              <mc:Fallback>
                <p:oleObj name="Equation" r:id="rId8" imgW="2717640" imgH="6602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62413" y="3951288"/>
                        <a:ext cx="5037137"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6" name="TextBox 25"/>
          <p:cNvSpPr txBox="1"/>
          <p:nvPr/>
        </p:nvSpPr>
        <p:spPr>
          <a:xfrm>
            <a:off x="4357686" y="5500702"/>
            <a:ext cx="4286280" cy="954107"/>
          </a:xfrm>
          <a:prstGeom prst="rect">
            <a:avLst/>
          </a:prstGeom>
          <a:noFill/>
          <a:ln>
            <a:solidFill>
              <a:schemeClr val="tx1"/>
            </a:solidFill>
          </a:ln>
        </p:spPr>
        <p:txBody>
          <a:bodyPr wrap="square" rtlCol="1">
            <a:spAutoFit/>
          </a:bodyPr>
          <a:lstStyle/>
          <a:p>
            <a:pPr algn="ctr" rtl="0"/>
            <a:r>
              <a:rPr lang="en-US" sz="2800" b="1" dirty="0" smtClean="0"/>
              <a:t>change in incident spectrum at </a:t>
            </a:r>
            <a:r>
              <a:rPr lang="en-US" sz="2800" b="1" i="1" dirty="0" smtClean="0"/>
              <a:t>L</a:t>
            </a:r>
            <a:r>
              <a:rPr lang="en-US" sz="2800" b="1" dirty="0" smtClean="0"/>
              <a:t>/</a:t>
            </a:r>
            <a:r>
              <a:rPr lang="en-US" sz="2800" b="1" i="1" dirty="0" err="1" smtClean="0"/>
              <a:t>L</a:t>
            </a:r>
            <a:r>
              <a:rPr lang="en-US" sz="2800" b="1" baseline="-25000" dirty="0" err="1" smtClean="0"/>
              <a:t>Edd</a:t>
            </a:r>
            <a:r>
              <a:rPr lang="en-US" sz="2800" b="1" dirty="0" smtClean="0"/>
              <a:t>=10</a:t>
            </a:r>
            <a:r>
              <a:rPr lang="en-US" sz="2800" b="1" baseline="30000" dirty="0" smtClean="0"/>
              <a:t>-3</a:t>
            </a:r>
            <a:r>
              <a:rPr lang="en-US" sz="2800" b="1" dirty="0" smtClean="0"/>
              <a:t>?</a:t>
            </a:r>
            <a:endParaRPr lang="he-IL" sz="2800" b="1" dirty="0"/>
          </a:p>
        </p:txBody>
      </p:sp>
      <p:sp>
        <p:nvSpPr>
          <p:cNvPr id="29" name="TextBox 28"/>
          <p:cNvSpPr txBox="1"/>
          <p:nvPr/>
        </p:nvSpPr>
        <p:spPr>
          <a:xfrm>
            <a:off x="7602538" y="1571612"/>
            <a:ext cx="469924" cy="646331"/>
          </a:xfrm>
          <a:prstGeom prst="rect">
            <a:avLst/>
          </a:prstGeom>
          <a:noFill/>
        </p:spPr>
        <p:txBody>
          <a:bodyPr wrap="square" rtlCol="1">
            <a:spAutoFit/>
          </a:bodyPr>
          <a:lstStyle/>
          <a:p>
            <a:pPr algn="l" rtl="0">
              <a:buFont typeface="Wingdings" pitchFamily="2" charset="2"/>
              <a:buChar char="ü"/>
            </a:pPr>
            <a:r>
              <a:rPr lang="en-US" sz="3600" dirty="0" smtClean="0"/>
              <a:t> </a:t>
            </a:r>
            <a:endParaRPr lang="he-IL" sz="3600" dirty="0"/>
          </a:p>
        </p:txBody>
      </p:sp>
      <p:sp>
        <p:nvSpPr>
          <p:cNvPr id="30" name="TextBox 29"/>
          <p:cNvSpPr txBox="1"/>
          <p:nvPr/>
        </p:nvSpPr>
        <p:spPr>
          <a:xfrm>
            <a:off x="7673976" y="2915663"/>
            <a:ext cx="469924" cy="584775"/>
          </a:xfrm>
          <a:prstGeom prst="rect">
            <a:avLst/>
          </a:prstGeom>
          <a:noFill/>
        </p:spPr>
        <p:txBody>
          <a:bodyPr wrap="square" rtlCol="1">
            <a:spAutoFit/>
          </a:bodyPr>
          <a:lstStyle/>
          <a:p>
            <a:pPr algn="l" rtl="0"/>
            <a:r>
              <a:rPr lang="en-US" sz="3200" b="1" dirty="0" smtClean="0"/>
              <a:t>?</a:t>
            </a:r>
            <a:endParaRPr lang="he-IL" sz="3200" b="1" dirty="0"/>
          </a:p>
        </p:txBody>
      </p:sp>
      <p:sp>
        <p:nvSpPr>
          <p:cNvPr id="2" name="Date Placeholder 1"/>
          <p:cNvSpPr>
            <a:spLocks noGrp="1"/>
          </p:cNvSpPr>
          <p:nvPr>
            <p:ph type="dt" sz="half" idx="10"/>
          </p:nvPr>
        </p:nvSpPr>
        <p:spPr/>
        <p:txBody>
          <a:bodyPr/>
          <a:lstStyle/>
          <a:p>
            <a:r>
              <a:rPr lang="de-DE" smtClean="0"/>
              <a:t>Jonathan Stern, MPIA</a:t>
            </a:r>
            <a:endParaRPr lang="en-US"/>
          </a:p>
        </p:txBody>
      </p:sp>
      <p:sp>
        <p:nvSpPr>
          <p:cNvPr id="3" name="Footer Placeholder 2"/>
          <p:cNvSpPr>
            <a:spLocks noGrp="1"/>
          </p:cNvSpPr>
          <p:nvPr>
            <p:ph type="ftr" sz="quarter" idx="11"/>
          </p:nvPr>
        </p:nvSpPr>
        <p:spPr/>
        <p:txBody>
          <a:bodyPr/>
          <a:lstStyle/>
          <a:p>
            <a:r>
              <a:rPr lang="en-US" smtClean="0"/>
              <a:t>Photoionized gas</a:t>
            </a:r>
            <a:endParaRPr lang="en-US"/>
          </a:p>
        </p:txBody>
      </p:sp>
      <p:sp>
        <p:nvSpPr>
          <p:cNvPr id="5" name="Slide Number Placeholder 4"/>
          <p:cNvSpPr>
            <a:spLocks noGrp="1"/>
          </p:cNvSpPr>
          <p:nvPr>
            <p:ph type="sldNum" sz="quarter" idx="12"/>
          </p:nvPr>
        </p:nvSpPr>
        <p:spPr/>
        <p:txBody>
          <a:bodyPr/>
          <a:lstStyle/>
          <a:p>
            <a:fld id="{6A89B9C6-FAC9-4191-A936-FB59B15A07B7}" type="slidenum">
              <a:rPr lang="en-US" smtClean="0"/>
              <a:t>40</a:t>
            </a:fld>
            <a:endParaRPr lang="en-US"/>
          </a:p>
        </p:txBody>
      </p:sp>
    </p:spTree>
    <p:custDataLst>
      <p:tags r:id="rId2"/>
    </p:custDataLst>
    <p:extLst>
      <p:ext uri="{BB962C8B-B14F-4D97-AF65-F5344CB8AC3E}">
        <p14:creationId xmlns:p14="http://schemas.microsoft.com/office/powerpoint/2010/main" val="3751864520"/>
      </p:ext>
    </p:extLst>
  </p:cSld>
  <p:clrMapOvr>
    <a:masterClrMapping/>
  </p:clrMapOvr>
  <p:transition advTm="6357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75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p:bldP spid="26" grpId="0" animBg="1"/>
      <p:bldP spid="29" grpId="0"/>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u="sng" dirty="0"/>
              <a:t>Constrain radiation pressure </a:t>
            </a:r>
            <a:r>
              <a:rPr lang="en-US" sz="3600" u="sng" dirty="0" smtClean="0"/>
              <a:t>feedback</a:t>
            </a:r>
            <a:endParaRPr lang="en-US" sz="3600" u="sng" dirty="0"/>
          </a:p>
        </p:txBody>
      </p:sp>
      <p:sp>
        <p:nvSpPr>
          <p:cNvPr id="3" name="Content Placeholder 2"/>
          <p:cNvSpPr>
            <a:spLocks noGrp="1"/>
          </p:cNvSpPr>
          <p:nvPr>
            <p:ph idx="1"/>
          </p:nvPr>
        </p:nvSpPr>
        <p:spPr/>
        <p:txBody>
          <a:bodyPr>
            <a:normAutofit/>
          </a:bodyPr>
          <a:lstStyle/>
          <a:p>
            <a:r>
              <a:rPr lang="en-US" dirty="0" smtClean="0"/>
              <a:t>Only &lt;10% of the mass of giant molecular clouds is converted into stars. </a:t>
            </a:r>
            <a:r>
              <a:rPr lang="en-US" b="1" i="1" dirty="0" smtClean="0"/>
              <a:t>Why?</a:t>
            </a:r>
            <a:endParaRPr lang="en-US" b="1" dirty="0" smtClean="0"/>
          </a:p>
          <a:p>
            <a:r>
              <a:rPr lang="en-US" b="1" dirty="0" err="1" smtClean="0"/>
              <a:t>Krumholz</a:t>
            </a:r>
            <a:r>
              <a:rPr lang="en-US" b="1" dirty="0" smtClean="0"/>
              <a:t> &amp; </a:t>
            </a:r>
            <a:r>
              <a:rPr lang="en-US" b="1" dirty="0" err="1" smtClean="0"/>
              <a:t>Matzner</a:t>
            </a:r>
            <a:r>
              <a:rPr lang="en-US" b="1" dirty="0" smtClean="0"/>
              <a:t> (2009)</a:t>
            </a:r>
            <a:r>
              <a:rPr lang="en-US" dirty="0" smtClean="0"/>
              <a:t>:</a:t>
            </a:r>
            <a:br>
              <a:rPr lang="en-US" dirty="0" smtClean="0"/>
            </a:br>
            <a:r>
              <a:rPr lang="en-US" dirty="0" smtClean="0"/>
              <a:t>The first stars’ radiation pressure clears the remaining gas out</a:t>
            </a:r>
            <a:br>
              <a:rPr lang="en-US" dirty="0" smtClean="0"/>
            </a:br>
            <a:endParaRPr lang="en-US" dirty="0" smtClean="0"/>
          </a:p>
          <a:p>
            <a:r>
              <a:rPr lang="en-US" dirty="0" smtClean="0"/>
              <a:t>Can we find </a:t>
            </a:r>
            <a:r>
              <a:rPr lang="en-US" b="1" dirty="0" smtClean="0"/>
              <a:t>signatures</a:t>
            </a:r>
            <a:r>
              <a:rPr lang="en-US" dirty="0" smtClean="0"/>
              <a:t> of this feedback mechanism?</a:t>
            </a:r>
            <a:endParaRPr lang="en-US" dirty="0"/>
          </a:p>
        </p:txBody>
      </p:sp>
      <p:sp>
        <p:nvSpPr>
          <p:cNvPr id="4" name="Date Placeholder 3"/>
          <p:cNvSpPr>
            <a:spLocks noGrp="1"/>
          </p:cNvSpPr>
          <p:nvPr>
            <p:ph type="dt" sz="half" idx="10"/>
          </p:nvPr>
        </p:nvSpPr>
        <p:spPr/>
        <p:txBody>
          <a:bodyPr/>
          <a:lstStyle/>
          <a:p>
            <a:r>
              <a:rPr lang="de-DE" smtClean="0"/>
              <a:t>Jonathan Stern, MPIA</a:t>
            </a:r>
            <a:endParaRPr lang="en-US"/>
          </a:p>
        </p:txBody>
      </p:sp>
      <p:sp>
        <p:nvSpPr>
          <p:cNvPr id="5" name="Footer Placeholder 4"/>
          <p:cNvSpPr>
            <a:spLocks noGrp="1"/>
          </p:cNvSpPr>
          <p:nvPr>
            <p:ph type="ftr" sz="quarter" idx="11"/>
          </p:nvPr>
        </p:nvSpPr>
        <p:spPr/>
        <p:txBody>
          <a:bodyPr/>
          <a:lstStyle/>
          <a:p>
            <a:r>
              <a:rPr lang="en-US" smtClean="0"/>
              <a:t>Photoionized gas</a:t>
            </a:r>
            <a:endParaRPr lang="en-US"/>
          </a:p>
        </p:txBody>
      </p:sp>
      <p:sp>
        <p:nvSpPr>
          <p:cNvPr id="6" name="Slide Number Placeholder 5"/>
          <p:cNvSpPr>
            <a:spLocks noGrp="1"/>
          </p:cNvSpPr>
          <p:nvPr>
            <p:ph type="sldNum" sz="quarter" idx="12"/>
          </p:nvPr>
        </p:nvSpPr>
        <p:spPr/>
        <p:txBody>
          <a:bodyPr/>
          <a:lstStyle/>
          <a:p>
            <a:fld id="{6A89B9C6-FAC9-4191-A936-FB59B15A07B7}" type="slidenum">
              <a:rPr lang="en-US" smtClean="0"/>
              <a:t>41</a:t>
            </a:fld>
            <a:endParaRPr lang="en-US"/>
          </a:p>
        </p:txBody>
      </p:sp>
    </p:spTree>
    <p:extLst>
      <p:ext uri="{BB962C8B-B14F-4D97-AF65-F5344CB8AC3E}">
        <p14:creationId xmlns:p14="http://schemas.microsoft.com/office/powerpoint/2010/main" val="1324143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5812" y="1981200"/>
            <a:ext cx="966788" cy="762000"/>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000" y="2343150"/>
            <a:ext cx="1390015" cy="628650"/>
          </a:xfrm>
          <a:prstGeom prst="rect">
            <a:avLst/>
          </a:prstGeom>
        </p:spPr>
      </p:pic>
      <p:sp>
        <p:nvSpPr>
          <p:cNvPr id="8" name="Freeform 7"/>
          <p:cNvSpPr/>
          <p:nvPr/>
        </p:nvSpPr>
        <p:spPr>
          <a:xfrm rot="8075435">
            <a:off x="6191664" y="5157862"/>
            <a:ext cx="314868" cy="400406"/>
          </a:xfrm>
          <a:custGeom>
            <a:avLst/>
            <a:gdLst>
              <a:gd name="connsiteX0" fmla="*/ 175955 w 877413"/>
              <a:gd name="connsiteY0" fmla="*/ 289244 h 553453"/>
              <a:gd name="connsiteX1" fmla="*/ 213533 w 877413"/>
              <a:gd name="connsiteY1" fmla="*/ 239140 h 553453"/>
              <a:gd name="connsiteX2" fmla="*/ 238585 w 877413"/>
              <a:gd name="connsiteY2" fmla="*/ 176510 h 553453"/>
              <a:gd name="connsiteX3" fmla="*/ 313741 w 877413"/>
              <a:gd name="connsiteY3" fmla="*/ 113880 h 553453"/>
              <a:gd name="connsiteX4" fmla="*/ 351319 w 877413"/>
              <a:gd name="connsiteY4" fmla="*/ 76302 h 553453"/>
              <a:gd name="connsiteX5" fmla="*/ 501632 w 877413"/>
              <a:gd name="connsiteY5" fmla="*/ 1146 h 553453"/>
              <a:gd name="connsiteX6" fmla="*/ 601840 w 877413"/>
              <a:gd name="connsiteY6" fmla="*/ 13672 h 553453"/>
              <a:gd name="connsiteX7" fmla="*/ 614366 w 877413"/>
              <a:gd name="connsiteY7" fmla="*/ 51250 h 553453"/>
              <a:gd name="connsiteX8" fmla="*/ 639418 w 877413"/>
              <a:gd name="connsiteY8" fmla="*/ 88828 h 553453"/>
              <a:gd name="connsiteX9" fmla="*/ 676996 w 877413"/>
              <a:gd name="connsiteY9" fmla="*/ 189036 h 553453"/>
              <a:gd name="connsiteX10" fmla="*/ 714574 w 877413"/>
              <a:gd name="connsiteY10" fmla="*/ 214088 h 553453"/>
              <a:gd name="connsiteX11" fmla="*/ 864887 w 877413"/>
              <a:gd name="connsiteY11" fmla="*/ 201562 h 553453"/>
              <a:gd name="connsiteX12" fmla="*/ 877413 w 877413"/>
              <a:gd name="connsiteY12" fmla="*/ 251666 h 553453"/>
              <a:gd name="connsiteX13" fmla="*/ 864887 w 877413"/>
              <a:gd name="connsiteY13" fmla="*/ 389453 h 553453"/>
              <a:gd name="connsiteX14" fmla="*/ 839835 w 877413"/>
              <a:gd name="connsiteY14" fmla="*/ 427031 h 553453"/>
              <a:gd name="connsiteX15" fmla="*/ 802256 w 877413"/>
              <a:gd name="connsiteY15" fmla="*/ 452083 h 553453"/>
              <a:gd name="connsiteX16" fmla="*/ 714574 w 877413"/>
              <a:gd name="connsiteY16" fmla="*/ 477135 h 553453"/>
              <a:gd name="connsiteX17" fmla="*/ 589314 w 877413"/>
              <a:gd name="connsiteY17" fmla="*/ 539765 h 553453"/>
              <a:gd name="connsiteX18" fmla="*/ 351319 w 877413"/>
              <a:gd name="connsiteY18" fmla="*/ 514713 h 553453"/>
              <a:gd name="connsiteX19" fmla="*/ 288689 w 877413"/>
              <a:gd name="connsiteY19" fmla="*/ 427031 h 553453"/>
              <a:gd name="connsiteX20" fmla="*/ 201007 w 877413"/>
              <a:gd name="connsiteY20" fmla="*/ 464609 h 553453"/>
              <a:gd name="connsiteX21" fmla="*/ 25643 w 877413"/>
              <a:gd name="connsiteY21" fmla="*/ 452083 h 553453"/>
              <a:gd name="connsiteX22" fmla="*/ 63221 w 877413"/>
              <a:gd name="connsiteY22" fmla="*/ 339349 h 553453"/>
              <a:gd name="connsiteX23" fmla="*/ 163429 w 877413"/>
              <a:gd name="connsiteY23" fmla="*/ 264192 h 553453"/>
              <a:gd name="connsiteX24" fmla="*/ 226059 w 877413"/>
              <a:gd name="connsiteY24" fmla="*/ 239140 h 553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77413" h="553453">
                <a:moveTo>
                  <a:pt x="175955" y="289244"/>
                </a:moveTo>
                <a:cubicBezTo>
                  <a:pt x="188481" y="272543"/>
                  <a:pt x="203394" y="257389"/>
                  <a:pt x="213533" y="239140"/>
                </a:cubicBezTo>
                <a:cubicBezTo>
                  <a:pt x="224453" y="219485"/>
                  <a:pt x="226668" y="195577"/>
                  <a:pt x="238585" y="176510"/>
                </a:cubicBezTo>
                <a:cubicBezTo>
                  <a:pt x="262451" y="138324"/>
                  <a:pt x="282123" y="140228"/>
                  <a:pt x="313741" y="113880"/>
                </a:cubicBezTo>
                <a:cubicBezTo>
                  <a:pt x="327350" y="102539"/>
                  <a:pt x="337336" y="87178"/>
                  <a:pt x="351319" y="76302"/>
                </a:cubicBezTo>
                <a:cubicBezTo>
                  <a:pt x="424165" y="19644"/>
                  <a:pt x="419210" y="28620"/>
                  <a:pt x="501632" y="1146"/>
                </a:cubicBezTo>
                <a:cubicBezTo>
                  <a:pt x="535035" y="5321"/>
                  <a:pt x="571079" y="0"/>
                  <a:pt x="601840" y="13672"/>
                </a:cubicBezTo>
                <a:cubicBezTo>
                  <a:pt x="613906" y="19034"/>
                  <a:pt x="608461" y="39440"/>
                  <a:pt x="614366" y="51250"/>
                </a:cubicBezTo>
                <a:cubicBezTo>
                  <a:pt x="621099" y="64715"/>
                  <a:pt x="631067" y="76302"/>
                  <a:pt x="639418" y="88828"/>
                </a:cubicBezTo>
                <a:cubicBezTo>
                  <a:pt x="647846" y="122539"/>
                  <a:pt x="653602" y="160964"/>
                  <a:pt x="676996" y="189036"/>
                </a:cubicBezTo>
                <a:cubicBezTo>
                  <a:pt x="686634" y="200601"/>
                  <a:pt x="702048" y="205737"/>
                  <a:pt x="714574" y="214088"/>
                </a:cubicBezTo>
                <a:cubicBezTo>
                  <a:pt x="731276" y="209912"/>
                  <a:pt x="831484" y="168159"/>
                  <a:pt x="864887" y="201562"/>
                </a:cubicBezTo>
                <a:cubicBezTo>
                  <a:pt x="877060" y="213735"/>
                  <a:pt x="873238" y="234965"/>
                  <a:pt x="877413" y="251666"/>
                </a:cubicBezTo>
                <a:cubicBezTo>
                  <a:pt x="873238" y="297595"/>
                  <a:pt x="874550" y="344358"/>
                  <a:pt x="864887" y="389453"/>
                </a:cubicBezTo>
                <a:cubicBezTo>
                  <a:pt x="861733" y="404173"/>
                  <a:pt x="850480" y="416386"/>
                  <a:pt x="839835" y="427031"/>
                </a:cubicBezTo>
                <a:cubicBezTo>
                  <a:pt x="829190" y="437676"/>
                  <a:pt x="816093" y="446153"/>
                  <a:pt x="802256" y="452083"/>
                </a:cubicBezTo>
                <a:cubicBezTo>
                  <a:pt x="773879" y="464244"/>
                  <a:pt x="741996" y="461901"/>
                  <a:pt x="714574" y="477135"/>
                </a:cubicBezTo>
                <a:cubicBezTo>
                  <a:pt x="592556" y="544923"/>
                  <a:pt x="687232" y="515285"/>
                  <a:pt x="589314" y="539765"/>
                </a:cubicBezTo>
                <a:cubicBezTo>
                  <a:pt x="509982" y="531414"/>
                  <a:pt x="421051" y="553453"/>
                  <a:pt x="351319" y="514713"/>
                </a:cubicBezTo>
                <a:cubicBezTo>
                  <a:pt x="181292" y="420254"/>
                  <a:pt x="537158" y="385620"/>
                  <a:pt x="288689" y="427031"/>
                </a:cubicBezTo>
                <a:cubicBezTo>
                  <a:pt x="259462" y="439557"/>
                  <a:pt x="232662" y="461594"/>
                  <a:pt x="201007" y="464609"/>
                </a:cubicBezTo>
                <a:cubicBezTo>
                  <a:pt x="142667" y="470165"/>
                  <a:pt x="77242" y="479867"/>
                  <a:pt x="25643" y="452083"/>
                </a:cubicBezTo>
                <a:cubicBezTo>
                  <a:pt x="0" y="438275"/>
                  <a:pt x="48172" y="352893"/>
                  <a:pt x="63221" y="339349"/>
                </a:cubicBezTo>
                <a:cubicBezTo>
                  <a:pt x="94256" y="311417"/>
                  <a:pt x="122486" y="272381"/>
                  <a:pt x="163429" y="264192"/>
                </a:cubicBezTo>
                <a:cubicBezTo>
                  <a:pt x="230153" y="250847"/>
                  <a:pt x="226059" y="272956"/>
                  <a:pt x="226059" y="23914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9" name="Freeform 8"/>
          <p:cNvSpPr/>
          <p:nvPr/>
        </p:nvSpPr>
        <p:spPr>
          <a:xfrm rot="3402332">
            <a:off x="3880635" y="3411241"/>
            <a:ext cx="199961" cy="210194"/>
          </a:xfrm>
          <a:custGeom>
            <a:avLst/>
            <a:gdLst>
              <a:gd name="connsiteX0" fmla="*/ 175955 w 877413"/>
              <a:gd name="connsiteY0" fmla="*/ 289244 h 553453"/>
              <a:gd name="connsiteX1" fmla="*/ 213533 w 877413"/>
              <a:gd name="connsiteY1" fmla="*/ 239140 h 553453"/>
              <a:gd name="connsiteX2" fmla="*/ 238585 w 877413"/>
              <a:gd name="connsiteY2" fmla="*/ 176510 h 553453"/>
              <a:gd name="connsiteX3" fmla="*/ 313741 w 877413"/>
              <a:gd name="connsiteY3" fmla="*/ 113880 h 553453"/>
              <a:gd name="connsiteX4" fmla="*/ 351319 w 877413"/>
              <a:gd name="connsiteY4" fmla="*/ 76302 h 553453"/>
              <a:gd name="connsiteX5" fmla="*/ 501632 w 877413"/>
              <a:gd name="connsiteY5" fmla="*/ 1146 h 553453"/>
              <a:gd name="connsiteX6" fmla="*/ 601840 w 877413"/>
              <a:gd name="connsiteY6" fmla="*/ 13672 h 553453"/>
              <a:gd name="connsiteX7" fmla="*/ 614366 w 877413"/>
              <a:gd name="connsiteY7" fmla="*/ 51250 h 553453"/>
              <a:gd name="connsiteX8" fmla="*/ 639418 w 877413"/>
              <a:gd name="connsiteY8" fmla="*/ 88828 h 553453"/>
              <a:gd name="connsiteX9" fmla="*/ 676996 w 877413"/>
              <a:gd name="connsiteY9" fmla="*/ 189036 h 553453"/>
              <a:gd name="connsiteX10" fmla="*/ 714574 w 877413"/>
              <a:gd name="connsiteY10" fmla="*/ 214088 h 553453"/>
              <a:gd name="connsiteX11" fmla="*/ 864887 w 877413"/>
              <a:gd name="connsiteY11" fmla="*/ 201562 h 553453"/>
              <a:gd name="connsiteX12" fmla="*/ 877413 w 877413"/>
              <a:gd name="connsiteY12" fmla="*/ 251666 h 553453"/>
              <a:gd name="connsiteX13" fmla="*/ 864887 w 877413"/>
              <a:gd name="connsiteY13" fmla="*/ 389453 h 553453"/>
              <a:gd name="connsiteX14" fmla="*/ 839835 w 877413"/>
              <a:gd name="connsiteY14" fmla="*/ 427031 h 553453"/>
              <a:gd name="connsiteX15" fmla="*/ 802256 w 877413"/>
              <a:gd name="connsiteY15" fmla="*/ 452083 h 553453"/>
              <a:gd name="connsiteX16" fmla="*/ 714574 w 877413"/>
              <a:gd name="connsiteY16" fmla="*/ 477135 h 553453"/>
              <a:gd name="connsiteX17" fmla="*/ 589314 w 877413"/>
              <a:gd name="connsiteY17" fmla="*/ 539765 h 553453"/>
              <a:gd name="connsiteX18" fmla="*/ 351319 w 877413"/>
              <a:gd name="connsiteY18" fmla="*/ 514713 h 553453"/>
              <a:gd name="connsiteX19" fmla="*/ 288689 w 877413"/>
              <a:gd name="connsiteY19" fmla="*/ 427031 h 553453"/>
              <a:gd name="connsiteX20" fmla="*/ 201007 w 877413"/>
              <a:gd name="connsiteY20" fmla="*/ 464609 h 553453"/>
              <a:gd name="connsiteX21" fmla="*/ 25643 w 877413"/>
              <a:gd name="connsiteY21" fmla="*/ 452083 h 553453"/>
              <a:gd name="connsiteX22" fmla="*/ 63221 w 877413"/>
              <a:gd name="connsiteY22" fmla="*/ 339349 h 553453"/>
              <a:gd name="connsiteX23" fmla="*/ 163429 w 877413"/>
              <a:gd name="connsiteY23" fmla="*/ 264192 h 553453"/>
              <a:gd name="connsiteX24" fmla="*/ 226059 w 877413"/>
              <a:gd name="connsiteY24" fmla="*/ 239140 h 553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77413" h="553453">
                <a:moveTo>
                  <a:pt x="175955" y="289244"/>
                </a:moveTo>
                <a:cubicBezTo>
                  <a:pt x="188481" y="272543"/>
                  <a:pt x="203394" y="257389"/>
                  <a:pt x="213533" y="239140"/>
                </a:cubicBezTo>
                <a:cubicBezTo>
                  <a:pt x="224453" y="219485"/>
                  <a:pt x="226668" y="195577"/>
                  <a:pt x="238585" y="176510"/>
                </a:cubicBezTo>
                <a:cubicBezTo>
                  <a:pt x="262451" y="138324"/>
                  <a:pt x="282123" y="140228"/>
                  <a:pt x="313741" y="113880"/>
                </a:cubicBezTo>
                <a:cubicBezTo>
                  <a:pt x="327350" y="102539"/>
                  <a:pt x="337336" y="87178"/>
                  <a:pt x="351319" y="76302"/>
                </a:cubicBezTo>
                <a:cubicBezTo>
                  <a:pt x="424165" y="19644"/>
                  <a:pt x="419210" y="28620"/>
                  <a:pt x="501632" y="1146"/>
                </a:cubicBezTo>
                <a:cubicBezTo>
                  <a:pt x="535035" y="5321"/>
                  <a:pt x="571079" y="0"/>
                  <a:pt x="601840" y="13672"/>
                </a:cubicBezTo>
                <a:cubicBezTo>
                  <a:pt x="613906" y="19034"/>
                  <a:pt x="608461" y="39440"/>
                  <a:pt x="614366" y="51250"/>
                </a:cubicBezTo>
                <a:cubicBezTo>
                  <a:pt x="621099" y="64715"/>
                  <a:pt x="631067" y="76302"/>
                  <a:pt x="639418" y="88828"/>
                </a:cubicBezTo>
                <a:cubicBezTo>
                  <a:pt x="647846" y="122539"/>
                  <a:pt x="653602" y="160964"/>
                  <a:pt x="676996" y="189036"/>
                </a:cubicBezTo>
                <a:cubicBezTo>
                  <a:pt x="686634" y="200601"/>
                  <a:pt x="702048" y="205737"/>
                  <a:pt x="714574" y="214088"/>
                </a:cubicBezTo>
                <a:cubicBezTo>
                  <a:pt x="731276" y="209912"/>
                  <a:pt x="831484" y="168159"/>
                  <a:pt x="864887" y="201562"/>
                </a:cubicBezTo>
                <a:cubicBezTo>
                  <a:pt x="877060" y="213735"/>
                  <a:pt x="873238" y="234965"/>
                  <a:pt x="877413" y="251666"/>
                </a:cubicBezTo>
                <a:cubicBezTo>
                  <a:pt x="873238" y="297595"/>
                  <a:pt x="874550" y="344358"/>
                  <a:pt x="864887" y="389453"/>
                </a:cubicBezTo>
                <a:cubicBezTo>
                  <a:pt x="861733" y="404173"/>
                  <a:pt x="850480" y="416386"/>
                  <a:pt x="839835" y="427031"/>
                </a:cubicBezTo>
                <a:cubicBezTo>
                  <a:pt x="829190" y="437676"/>
                  <a:pt x="816093" y="446153"/>
                  <a:pt x="802256" y="452083"/>
                </a:cubicBezTo>
                <a:cubicBezTo>
                  <a:pt x="773879" y="464244"/>
                  <a:pt x="741996" y="461901"/>
                  <a:pt x="714574" y="477135"/>
                </a:cubicBezTo>
                <a:cubicBezTo>
                  <a:pt x="592556" y="544923"/>
                  <a:pt x="687232" y="515285"/>
                  <a:pt x="589314" y="539765"/>
                </a:cubicBezTo>
                <a:cubicBezTo>
                  <a:pt x="509982" y="531414"/>
                  <a:pt x="421051" y="553453"/>
                  <a:pt x="351319" y="514713"/>
                </a:cubicBezTo>
                <a:cubicBezTo>
                  <a:pt x="181292" y="420254"/>
                  <a:pt x="537158" y="385620"/>
                  <a:pt x="288689" y="427031"/>
                </a:cubicBezTo>
                <a:cubicBezTo>
                  <a:pt x="259462" y="439557"/>
                  <a:pt x="232662" y="461594"/>
                  <a:pt x="201007" y="464609"/>
                </a:cubicBezTo>
                <a:cubicBezTo>
                  <a:pt x="142667" y="470165"/>
                  <a:pt x="77242" y="479867"/>
                  <a:pt x="25643" y="452083"/>
                </a:cubicBezTo>
                <a:cubicBezTo>
                  <a:pt x="0" y="438275"/>
                  <a:pt x="48172" y="352893"/>
                  <a:pt x="63221" y="339349"/>
                </a:cubicBezTo>
                <a:cubicBezTo>
                  <a:pt x="94256" y="311417"/>
                  <a:pt x="122486" y="272381"/>
                  <a:pt x="163429" y="264192"/>
                </a:cubicBezTo>
                <a:cubicBezTo>
                  <a:pt x="230153" y="250847"/>
                  <a:pt x="226059" y="272956"/>
                  <a:pt x="226059" y="23914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12" name="Sun 11"/>
          <p:cNvSpPr/>
          <p:nvPr/>
        </p:nvSpPr>
        <p:spPr>
          <a:xfrm>
            <a:off x="3124200" y="5393362"/>
            <a:ext cx="648072" cy="792088"/>
          </a:xfrm>
          <a:prstGeom prst="su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flipV="1">
            <a:off x="3876582" y="5614735"/>
            <a:ext cx="1066507" cy="521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4648200" y="2914314"/>
            <a:ext cx="589778" cy="2389078"/>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3792908" y="4676632"/>
            <a:ext cx="2485773" cy="9381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4953000" y="2743200"/>
            <a:ext cx="1469588" cy="1866231"/>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3772272" y="4038601"/>
            <a:ext cx="2933328" cy="14954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5486400" y="2720960"/>
            <a:ext cx="1217488" cy="116524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3772272" y="3352801"/>
            <a:ext cx="3722532" cy="21055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5640513" y="2514600"/>
            <a:ext cx="1887889" cy="753076"/>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6019800" y="3962400"/>
            <a:ext cx="2667000" cy="21616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rot="19114348">
            <a:off x="5841108" y="5223717"/>
            <a:ext cx="3258330" cy="461665"/>
          </a:xfrm>
          <a:prstGeom prst="rect">
            <a:avLst/>
          </a:prstGeom>
          <a:noFill/>
        </p:spPr>
        <p:txBody>
          <a:bodyPr wrap="square" rtlCol="0">
            <a:spAutoFit/>
          </a:bodyPr>
          <a:lstStyle/>
          <a:p>
            <a:pPr algn="ctr"/>
            <a:r>
              <a:rPr lang="en-US" sz="2400" i="1" dirty="0" smtClean="0">
                <a:solidFill>
                  <a:srgbClr val="FF0000"/>
                </a:solidFill>
              </a:rPr>
              <a:t>distance from nucleus</a:t>
            </a:r>
            <a:endParaRPr lang="en-US" sz="2400" b="1" i="1" dirty="0">
              <a:solidFill>
                <a:srgbClr val="FF0000"/>
              </a:solidFill>
            </a:endParaRPr>
          </a:p>
        </p:txBody>
      </p:sp>
      <p:sp>
        <p:nvSpPr>
          <p:cNvPr id="61" name="TextBox 60"/>
          <p:cNvSpPr txBox="1"/>
          <p:nvPr/>
        </p:nvSpPr>
        <p:spPr>
          <a:xfrm>
            <a:off x="1895792" y="5083314"/>
            <a:ext cx="1838008" cy="707886"/>
          </a:xfrm>
          <a:prstGeom prst="rect">
            <a:avLst/>
          </a:prstGeom>
          <a:noFill/>
        </p:spPr>
        <p:txBody>
          <a:bodyPr wrap="square" rtlCol="0">
            <a:spAutoFit/>
          </a:bodyPr>
          <a:lstStyle/>
          <a:p>
            <a:pPr algn="ctr"/>
            <a:r>
              <a:rPr lang="en-US" sz="2000" dirty="0" smtClean="0"/>
              <a:t>Accreting</a:t>
            </a:r>
          </a:p>
          <a:p>
            <a:pPr algn="ctr"/>
            <a:r>
              <a:rPr lang="en-US" sz="2000" dirty="0" smtClean="0"/>
              <a:t>BH</a:t>
            </a:r>
            <a:endParaRPr lang="en-US" sz="2000" dirty="0" smtClean="0"/>
          </a:p>
        </p:txBody>
      </p:sp>
      <p:sp>
        <p:nvSpPr>
          <p:cNvPr id="67" name="TextBox 66"/>
          <p:cNvSpPr txBox="1"/>
          <p:nvPr/>
        </p:nvSpPr>
        <p:spPr>
          <a:xfrm rot="19138094">
            <a:off x="5736214" y="5903256"/>
            <a:ext cx="955403" cy="400110"/>
          </a:xfrm>
          <a:prstGeom prst="rect">
            <a:avLst/>
          </a:prstGeom>
          <a:noFill/>
        </p:spPr>
        <p:txBody>
          <a:bodyPr wrap="square" rtlCol="0">
            <a:spAutoFit/>
          </a:bodyPr>
          <a:lstStyle/>
          <a:p>
            <a:pPr algn="l"/>
            <a:r>
              <a:rPr lang="en-US" sz="2000" dirty="0" smtClean="0"/>
              <a:t>0.1 pc</a:t>
            </a:r>
            <a:endParaRPr lang="en-US" sz="2000" dirty="0"/>
          </a:p>
        </p:txBody>
      </p:sp>
      <p:sp>
        <p:nvSpPr>
          <p:cNvPr id="68" name="TextBox 67"/>
          <p:cNvSpPr txBox="1"/>
          <p:nvPr/>
        </p:nvSpPr>
        <p:spPr>
          <a:xfrm rot="19235225">
            <a:off x="7917827" y="4071898"/>
            <a:ext cx="1178399" cy="400110"/>
          </a:xfrm>
          <a:prstGeom prst="rect">
            <a:avLst/>
          </a:prstGeom>
          <a:noFill/>
        </p:spPr>
        <p:txBody>
          <a:bodyPr wrap="square" rtlCol="0">
            <a:spAutoFit/>
          </a:bodyPr>
          <a:lstStyle/>
          <a:p>
            <a:pPr algn="l"/>
            <a:r>
              <a:rPr lang="en-US" sz="2000" dirty="0" smtClean="0"/>
              <a:t>1000 pc</a:t>
            </a:r>
            <a:endParaRPr lang="en-US" sz="2000" dirty="0"/>
          </a:p>
        </p:txBody>
      </p:sp>
      <p:cxnSp>
        <p:nvCxnSpPr>
          <p:cNvPr id="69" name="Straight Arrow Connector 68"/>
          <p:cNvCxnSpPr/>
          <p:nvPr/>
        </p:nvCxnSpPr>
        <p:spPr>
          <a:xfrm flipV="1">
            <a:off x="3657600" y="2914314"/>
            <a:ext cx="437964" cy="25199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Freeform 30"/>
          <p:cNvSpPr/>
          <p:nvPr/>
        </p:nvSpPr>
        <p:spPr>
          <a:xfrm rot="3402332">
            <a:off x="3825636" y="3899339"/>
            <a:ext cx="185214" cy="178255"/>
          </a:xfrm>
          <a:custGeom>
            <a:avLst/>
            <a:gdLst>
              <a:gd name="connsiteX0" fmla="*/ 175955 w 877413"/>
              <a:gd name="connsiteY0" fmla="*/ 289244 h 553453"/>
              <a:gd name="connsiteX1" fmla="*/ 213533 w 877413"/>
              <a:gd name="connsiteY1" fmla="*/ 239140 h 553453"/>
              <a:gd name="connsiteX2" fmla="*/ 238585 w 877413"/>
              <a:gd name="connsiteY2" fmla="*/ 176510 h 553453"/>
              <a:gd name="connsiteX3" fmla="*/ 313741 w 877413"/>
              <a:gd name="connsiteY3" fmla="*/ 113880 h 553453"/>
              <a:gd name="connsiteX4" fmla="*/ 351319 w 877413"/>
              <a:gd name="connsiteY4" fmla="*/ 76302 h 553453"/>
              <a:gd name="connsiteX5" fmla="*/ 501632 w 877413"/>
              <a:gd name="connsiteY5" fmla="*/ 1146 h 553453"/>
              <a:gd name="connsiteX6" fmla="*/ 601840 w 877413"/>
              <a:gd name="connsiteY6" fmla="*/ 13672 h 553453"/>
              <a:gd name="connsiteX7" fmla="*/ 614366 w 877413"/>
              <a:gd name="connsiteY7" fmla="*/ 51250 h 553453"/>
              <a:gd name="connsiteX8" fmla="*/ 639418 w 877413"/>
              <a:gd name="connsiteY8" fmla="*/ 88828 h 553453"/>
              <a:gd name="connsiteX9" fmla="*/ 676996 w 877413"/>
              <a:gd name="connsiteY9" fmla="*/ 189036 h 553453"/>
              <a:gd name="connsiteX10" fmla="*/ 714574 w 877413"/>
              <a:gd name="connsiteY10" fmla="*/ 214088 h 553453"/>
              <a:gd name="connsiteX11" fmla="*/ 864887 w 877413"/>
              <a:gd name="connsiteY11" fmla="*/ 201562 h 553453"/>
              <a:gd name="connsiteX12" fmla="*/ 877413 w 877413"/>
              <a:gd name="connsiteY12" fmla="*/ 251666 h 553453"/>
              <a:gd name="connsiteX13" fmla="*/ 864887 w 877413"/>
              <a:gd name="connsiteY13" fmla="*/ 389453 h 553453"/>
              <a:gd name="connsiteX14" fmla="*/ 839835 w 877413"/>
              <a:gd name="connsiteY14" fmla="*/ 427031 h 553453"/>
              <a:gd name="connsiteX15" fmla="*/ 802256 w 877413"/>
              <a:gd name="connsiteY15" fmla="*/ 452083 h 553453"/>
              <a:gd name="connsiteX16" fmla="*/ 714574 w 877413"/>
              <a:gd name="connsiteY16" fmla="*/ 477135 h 553453"/>
              <a:gd name="connsiteX17" fmla="*/ 589314 w 877413"/>
              <a:gd name="connsiteY17" fmla="*/ 539765 h 553453"/>
              <a:gd name="connsiteX18" fmla="*/ 351319 w 877413"/>
              <a:gd name="connsiteY18" fmla="*/ 514713 h 553453"/>
              <a:gd name="connsiteX19" fmla="*/ 288689 w 877413"/>
              <a:gd name="connsiteY19" fmla="*/ 427031 h 553453"/>
              <a:gd name="connsiteX20" fmla="*/ 201007 w 877413"/>
              <a:gd name="connsiteY20" fmla="*/ 464609 h 553453"/>
              <a:gd name="connsiteX21" fmla="*/ 25643 w 877413"/>
              <a:gd name="connsiteY21" fmla="*/ 452083 h 553453"/>
              <a:gd name="connsiteX22" fmla="*/ 63221 w 877413"/>
              <a:gd name="connsiteY22" fmla="*/ 339349 h 553453"/>
              <a:gd name="connsiteX23" fmla="*/ 163429 w 877413"/>
              <a:gd name="connsiteY23" fmla="*/ 264192 h 553453"/>
              <a:gd name="connsiteX24" fmla="*/ 226059 w 877413"/>
              <a:gd name="connsiteY24" fmla="*/ 239140 h 553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77413" h="553453">
                <a:moveTo>
                  <a:pt x="175955" y="289244"/>
                </a:moveTo>
                <a:cubicBezTo>
                  <a:pt x="188481" y="272543"/>
                  <a:pt x="203394" y="257389"/>
                  <a:pt x="213533" y="239140"/>
                </a:cubicBezTo>
                <a:cubicBezTo>
                  <a:pt x="224453" y="219485"/>
                  <a:pt x="226668" y="195577"/>
                  <a:pt x="238585" y="176510"/>
                </a:cubicBezTo>
                <a:cubicBezTo>
                  <a:pt x="262451" y="138324"/>
                  <a:pt x="282123" y="140228"/>
                  <a:pt x="313741" y="113880"/>
                </a:cubicBezTo>
                <a:cubicBezTo>
                  <a:pt x="327350" y="102539"/>
                  <a:pt x="337336" y="87178"/>
                  <a:pt x="351319" y="76302"/>
                </a:cubicBezTo>
                <a:cubicBezTo>
                  <a:pt x="424165" y="19644"/>
                  <a:pt x="419210" y="28620"/>
                  <a:pt x="501632" y="1146"/>
                </a:cubicBezTo>
                <a:cubicBezTo>
                  <a:pt x="535035" y="5321"/>
                  <a:pt x="571079" y="0"/>
                  <a:pt x="601840" y="13672"/>
                </a:cubicBezTo>
                <a:cubicBezTo>
                  <a:pt x="613906" y="19034"/>
                  <a:pt x="608461" y="39440"/>
                  <a:pt x="614366" y="51250"/>
                </a:cubicBezTo>
                <a:cubicBezTo>
                  <a:pt x="621099" y="64715"/>
                  <a:pt x="631067" y="76302"/>
                  <a:pt x="639418" y="88828"/>
                </a:cubicBezTo>
                <a:cubicBezTo>
                  <a:pt x="647846" y="122539"/>
                  <a:pt x="653602" y="160964"/>
                  <a:pt x="676996" y="189036"/>
                </a:cubicBezTo>
                <a:cubicBezTo>
                  <a:pt x="686634" y="200601"/>
                  <a:pt x="702048" y="205737"/>
                  <a:pt x="714574" y="214088"/>
                </a:cubicBezTo>
                <a:cubicBezTo>
                  <a:pt x="731276" y="209912"/>
                  <a:pt x="831484" y="168159"/>
                  <a:pt x="864887" y="201562"/>
                </a:cubicBezTo>
                <a:cubicBezTo>
                  <a:pt x="877060" y="213735"/>
                  <a:pt x="873238" y="234965"/>
                  <a:pt x="877413" y="251666"/>
                </a:cubicBezTo>
                <a:cubicBezTo>
                  <a:pt x="873238" y="297595"/>
                  <a:pt x="874550" y="344358"/>
                  <a:pt x="864887" y="389453"/>
                </a:cubicBezTo>
                <a:cubicBezTo>
                  <a:pt x="861733" y="404173"/>
                  <a:pt x="850480" y="416386"/>
                  <a:pt x="839835" y="427031"/>
                </a:cubicBezTo>
                <a:cubicBezTo>
                  <a:pt x="829190" y="437676"/>
                  <a:pt x="816093" y="446153"/>
                  <a:pt x="802256" y="452083"/>
                </a:cubicBezTo>
                <a:cubicBezTo>
                  <a:pt x="773879" y="464244"/>
                  <a:pt x="741996" y="461901"/>
                  <a:pt x="714574" y="477135"/>
                </a:cubicBezTo>
                <a:cubicBezTo>
                  <a:pt x="592556" y="544923"/>
                  <a:pt x="687232" y="515285"/>
                  <a:pt x="589314" y="539765"/>
                </a:cubicBezTo>
                <a:cubicBezTo>
                  <a:pt x="509982" y="531414"/>
                  <a:pt x="421051" y="553453"/>
                  <a:pt x="351319" y="514713"/>
                </a:cubicBezTo>
                <a:cubicBezTo>
                  <a:pt x="181292" y="420254"/>
                  <a:pt x="537158" y="385620"/>
                  <a:pt x="288689" y="427031"/>
                </a:cubicBezTo>
                <a:cubicBezTo>
                  <a:pt x="259462" y="439557"/>
                  <a:pt x="232662" y="461594"/>
                  <a:pt x="201007" y="464609"/>
                </a:cubicBezTo>
                <a:cubicBezTo>
                  <a:pt x="142667" y="470165"/>
                  <a:pt x="77242" y="479867"/>
                  <a:pt x="25643" y="452083"/>
                </a:cubicBezTo>
                <a:cubicBezTo>
                  <a:pt x="0" y="438275"/>
                  <a:pt x="48172" y="352893"/>
                  <a:pt x="63221" y="339349"/>
                </a:cubicBezTo>
                <a:cubicBezTo>
                  <a:pt x="94256" y="311417"/>
                  <a:pt x="122486" y="272381"/>
                  <a:pt x="163429" y="264192"/>
                </a:cubicBezTo>
                <a:cubicBezTo>
                  <a:pt x="230153" y="250847"/>
                  <a:pt x="226059" y="272956"/>
                  <a:pt x="226059" y="23914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38" name="TextBox 37"/>
          <p:cNvSpPr txBox="1"/>
          <p:nvPr/>
        </p:nvSpPr>
        <p:spPr>
          <a:xfrm>
            <a:off x="2667000" y="3429000"/>
            <a:ext cx="1271587" cy="707886"/>
          </a:xfrm>
          <a:prstGeom prst="rect">
            <a:avLst/>
          </a:prstGeom>
          <a:noFill/>
        </p:spPr>
        <p:txBody>
          <a:bodyPr wrap="square" rtlCol="0">
            <a:spAutoFit/>
          </a:bodyPr>
          <a:lstStyle/>
          <a:p>
            <a:pPr algn="l" rtl="0"/>
            <a:r>
              <a:rPr lang="en-US" sz="2000" dirty="0" smtClean="0"/>
              <a:t>X-ray / UV</a:t>
            </a:r>
          </a:p>
          <a:p>
            <a:pPr algn="l" rtl="0"/>
            <a:r>
              <a:rPr lang="en-US" sz="2000" dirty="0" smtClean="0"/>
              <a:t>absorbers</a:t>
            </a:r>
          </a:p>
        </p:txBody>
      </p:sp>
      <p:sp>
        <p:nvSpPr>
          <p:cNvPr id="49" name="TextBox 48"/>
          <p:cNvSpPr txBox="1"/>
          <p:nvPr/>
        </p:nvSpPr>
        <p:spPr>
          <a:xfrm>
            <a:off x="5301760" y="5320706"/>
            <a:ext cx="841626" cy="707886"/>
          </a:xfrm>
          <a:prstGeom prst="rect">
            <a:avLst/>
          </a:prstGeom>
          <a:noFill/>
        </p:spPr>
        <p:txBody>
          <a:bodyPr wrap="square" rtlCol="0">
            <a:spAutoFit/>
          </a:bodyPr>
          <a:lstStyle/>
          <a:p>
            <a:pPr algn="l" rtl="0"/>
            <a:r>
              <a:rPr lang="en-US" sz="2000" dirty="0" smtClean="0"/>
              <a:t>Broad Lines</a:t>
            </a:r>
          </a:p>
        </p:txBody>
      </p:sp>
      <p:sp>
        <p:nvSpPr>
          <p:cNvPr id="50" name="TextBox 49"/>
          <p:cNvSpPr txBox="1"/>
          <p:nvPr/>
        </p:nvSpPr>
        <p:spPr>
          <a:xfrm>
            <a:off x="6193988" y="4781490"/>
            <a:ext cx="740212" cy="400110"/>
          </a:xfrm>
          <a:prstGeom prst="rect">
            <a:avLst/>
          </a:prstGeom>
          <a:noFill/>
        </p:spPr>
        <p:txBody>
          <a:bodyPr wrap="square" rtlCol="0">
            <a:spAutoFit/>
          </a:bodyPr>
          <a:lstStyle/>
          <a:p>
            <a:pPr algn="l" rtl="0"/>
            <a:r>
              <a:rPr lang="en-US" sz="2000" dirty="0" smtClean="0"/>
              <a:t>Torus</a:t>
            </a:r>
          </a:p>
        </p:txBody>
      </p:sp>
      <p:sp>
        <p:nvSpPr>
          <p:cNvPr id="32" name="Freeform 31"/>
          <p:cNvSpPr/>
          <p:nvPr/>
        </p:nvSpPr>
        <p:spPr>
          <a:xfrm rot="8075435">
            <a:off x="5734464" y="5033532"/>
            <a:ext cx="314868" cy="400406"/>
          </a:xfrm>
          <a:custGeom>
            <a:avLst/>
            <a:gdLst>
              <a:gd name="connsiteX0" fmla="*/ 175955 w 877413"/>
              <a:gd name="connsiteY0" fmla="*/ 289244 h 553453"/>
              <a:gd name="connsiteX1" fmla="*/ 213533 w 877413"/>
              <a:gd name="connsiteY1" fmla="*/ 239140 h 553453"/>
              <a:gd name="connsiteX2" fmla="*/ 238585 w 877413"/>
              <a:gd name="connsiteY2" fmla="*/ 176510 h 553453"/>
              <a:gd name="connsiteX3" fmla="*/ 313741 w 877413"/>
              <a:gd name="connsiteY3" fmla="*/ 113880 h 553453"/>
              <a:gd name="connsiteX4" fmla="*/ 351319 w 877413"/>
              <a:gd name="connsiteY4" fmla="*/ 76302 h 553453"/>
              <a:gd name="connsiteX5" fmla="*/ 501632 w 877413"/>
              <a:gd name="connsiteY5" fmla="*/ 1146 h 553453"/>
              <a:gd name="connsiteX6" fmla="*/ 601840 w 877413"/>
              <a:gd name="connsiteY6" fmla="*/ 13672 h 553453"/>
              <a:gd name="connsiteX7" fmla="*/ 614366 w 877413"/>
              <a:gd name="connsiteY7" fmla="*/ 51250 h 553453"/>
              <a:gd name="connsiteX8" fmla="*/ 639418 w 877413"/>
              <a:gd name="connsiteY8" fmla="*/ 88828 h 553453"/>
              <a:gd name="connsiteX9" fmla="*/ 676996 w 877413"/>
              <a:gd name="connsiteY9" fmla="*/ 189036 h 553453"/>
              <a:gd name="connsiteX10" fmla="*/ 714574 w 877413"/>
              <a:gd name="connsiteY10" fmla="*/ 214088 h 553453"/>
              <a:gd name="connsiteX11" fmla="*/ 864887 w 877413"/>
              <a:gd name="connsiteY11" fmla="*/ 201562 h 553453"/>
              <a:gd name="connsiteX12" fmla="*/ 877413 w 877413"/>
              <a:gd name="connsiteY12" fmla="*/ 251666 h 553453"/>
              <a:gd name="connsiteX13" fmla="*/ 864887 w 877413"/>
              <a:gd name="connsiteY13" fmla="*/ 389453 h 553453"/>
              <a:gd name="connsiteX14" fmla="*/ 839835 w 877413"/>
              <a:gd name="connsiteY14" fmla="*/ 427031 h 553453"/>
              <a:gd name="connsiteX15" fmla="*/ 802256 w 877413"/>
              <a:gd name="connsiteY15" fmla="*/ 452083 h 553453"/>
              <a:gd name="connsiteX16" fmla="*/ 714574 w 877413"/>
              <a:gd name="connsiteY16" fmla="*/ 477135 h 553453"/>
              <a:gd name="connsiteX17" fmla="*/ 589314 w 877413"/>
              <a:gd name="connsiteY17" fmla="*/ 539765 h 553453"/>
              <a:gd name="connsiteX18" fmla="*/ 351319 w 877413"/>
              <a:gd name="connsiteY18" fmla="*/ 514713 h 553453"/>
              <a:gd name="connsiteX19" fmla="*/ 288689 w 877413"/>
              <a:gd name="connsiteY19" fmla="*/ 427031 h 553453"/>
              <a:gd name="connsiteX20" fmla="*/ 201007 w 877413"/>
              <a:gd name="connsiteY20" fmla="*/ 464609 h 553453"/>
              <a:gd name="connsiteX21" fmla="*/ 25643 w 877413"/>
              <a:gd name="connsiteY21" fmla="*/ 452083 h 553453"/>
              <a:gd name="connsiteX22" fmla="*/ 63221 w 877413"/>
              <a:gd name="connsiteY22" fmla="*/ 339349 h 553453"/>
              <a:gd name="connsiteX23" fmla="*/ 163429 w 877413"/>
              <a:gd name="connsiteY23" fmla="*/ 264192 h 553453"/>
              <a:gd name="connsiteX24" fmla="*/ 226059 w 877413"/>
              <a:gd name="connsiteY24" fmla="*/ 239140 h 553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77413" h="553453">
                <a:moveTo>
                  <a:pt x="175955" y="289244"/>
                </a:moveTo>
                <a:cubicBezTo>
                  <a:pt x="188481" y="272543"/>
                  <a:pt x="203394" y="257389"/>
                  <a:pt x="213533" y="239140"/>
                </a:cubicBezTo>
                <a:cubicBezTo>
                  <a:pt x="224453" y="219485"/>
                  <a:pt x="226668" y="195577"/>
                  <a:pt x="238585" y="176510"/>
                </a:cubicBezTo>
                <a:cubicBezTo>
                  <a:pt x="262451" y="138324"/>
                  <a:pt x="282123" y="140228"/>
                  <a:pt x="313741" y="113880"/>
                </a:cubicBezTo>
                <a:cubicBezTo>
                  <a:pt x="327350" y="102539"/>
                  <a:pt x="337336" y="87178"/>
                  <a:pt x="351319" y="76302"/>
                </a:cubicBezTo>
                <a:cubicBezTo>
                  <a:pt x="424165" y="19644"/>
                  <a:pt x="419210" y="28620"/>
                  <a:pt x="501632" y="1146"/>
                </a:cubicBezTo>
                <a:cubicBezTo>
                  <a:pt x="535035" y="5321"/>
                  <a:pt x="571079" y="0"/>
                  <a:pt x="601840" y="13672"/>
                </a:cubicBezTo>
                <a:cubicBezTo>
                  <a:pt x="613906" y="19034"/>
                  <a:pt x="608461" y="39440"/>
                  <a:pt x="614366" y="51250"/>
                </a:cubicBezTo>
                <a:cubicBezTo>
                  <a:pt x="621099" y="64715"/>
                  <a:pt x="631067" y="76302"/>
                  <a:pt x="639418" y="88828"/>
                </a:cubicBezTo>
                <a:cubicBezTo>
                  <a:pt x="647846" y="122539"/>
                  <a:pt x="653602" y="160964"/>
                  <a:pt x="676996" y="189036"/>
                </a:cubicBezTo>
                <a:cubicBezTo>
                  <a:pt x="686634" y="200601"/>
                  <a:pt x="702048" y="205737"/>
                  <a:pt x="714574" y="214088"/>
                </a:cubicBezTo>
                <a:cubicBezTo>
                  <a:pt x="731276" y="209912"/>
                  <a:pt x="831484" y="168159"/>
                  <a:pt x="864887" y="201562"/>
                </a:cubicBezTo>
                <a:cubicBezTo>
                  <a:pt x="877060" y="213735"/>
                  <a:pt x="873238" y="234965"/>
                  <a:pt x="877413" y="251666"/>
                </a:cubicBezTo>
                <a:cubicBezTo>
                  <a:pt x="873238" y="297595"/>
                  <a:pt x="874550" y="344358"/>
                  <a:pt x="864887" y="389453"/>
                </a:cubicBezTo>
                <a:cubicBezTo>
                  <a:pt x="861733" y="404173"/>
                  <a:pt x="850480" y="416386"/>
                  <a:pt x="839835" y="427031"/>
                </a:cubicBezTo>
                <a:cubicBezTo>
                  <a:pt x="829190" y="437676"/>
                  <a:pt x="816093" y="446153"/>
                  <a:pt x="802256" y="452083"/>
                </a:cubicBezTo>
                <a:cubicBezTo>
                  <a:pt x="773879" y="464244"/>
                  <a:pt x="741996" y="461901"/>
                  <a:pt x="714574" y="477135"/>
                </a:cubicBezTo>
                <a:cubicBezTo>
                  <a:pt x="592556" y="544923"/>
                  <a:pt x="687232" y="515285"/>
                  <a:pt x="589314" y="539765"/>
                </a:cubicBezTo>
                <a:cubicBezTo>
                  <a:pt x="509982" y="531414"/>
                  <a:pt x="421051" y="553453"/>
                  <a:pt x="351319" y="514713"/>
                </a:cubicBezTo>
                <a:cubicBezTo>
                  <a:pt x="181292" y="420254"/>
                  <a:pt x="537158" y="385620"/>
                  <a:pt x="288689" y="427031"/>
                </a:cubicBezTo>
                <a:cubicBezTo>
                  <a:pt x="259462" y="439557"/>
                  <a:pt x="232662" y="461594"/>
                  <a:pt x="201007" y="464609"/>
                </a:cubicBezTo>
                <a:cubicBezTo>
                  <a:pt x="142667" y="470165"/>
                  <a:pt x="77242" y="479867"/>
                  <a:pt x="25643" y="452083"/>
                </a:cubicBezTo>
                <a:cubicBezTo>
                  <a:pt x="0" y="438275"/>
                  <a:pt x="48172" y="352893"/>
                  <a:pt x="63221" y="339349"/>
                </a:cubicBezTo>
                <a:cubicBezTo>
                  <a:pt x="94256" y="311417"/>
                  <a:pt x="122486" y="272381"/>
                  <a:pt x="163429" y="264192"/>
                </a:cubicBezTo>
                <a:cubicBezTo>
                  <a:pt x="230153" y="250847"/>
                  <a:pt x="226059" y="272956"/>
                  <a:pt x="226059" y="23914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33" name="Freeform 32"/>
          <p:cNvSpPr/>
          <p:nvPr/>
        </p:nvSpPr>
        <p:spPr>
          <a:xfrm rot="8075435">
            <a:off x="5582064" y="5919862"/>
            <a:ext cx="314868" cy="400406"/>
          </a:xfrm>
          <a:custGeom>
            <a:avLst/>
            <a:gdLst>
              <a:gd name="connsiteX0" fmla="*/ 175955 w 877413"/>
              <a:gd name="connsiteY0" fmla="*/ 289244 h 553453"/>
              <a:gd name="connsiteX1" fmla="*/ 213533 w 877413"/>
              <a:gd name="connsiteY1" fmla="*/ 239140 h 553453"/>
              <a:gd name="connsiteX2" fmla="*/ 238585 w 877413"/>
              <a:gd name="connsiteY2" fmla="*/ 176510 h 553453"/>
              <a:gd name="connsiteX3" fmla="*/ 313741 w 877413"/>
              <a:gd name="connsiteY3" fmla="*/ 113880 h 553453"/>
              <a:gd name="connsiteX4" fmla="*/ 351319 w 877413"/>
              <a:gd name="connsiteY4" fmla="*/ 76302 h 553453"/>
              <a:gd name="connsiteX5" fmla="*/ 501632 w 877413"/>
              <a:gd name="connsiteY5" fmla="*/ 1146 h 553453"/>
              <a:gd name="connsiteX6" fmla="*/ 601840 w 877413"/>
              <a:gd name="connsiteY6" fmla="*/ 13672 h 553453"/>
              <a:gd name="connsiteX7" fmla="*/ 614366 w 877413"/>
              <a:gd name="connsiteY7" fmla="*/ 51250 h 553453"/>
              <a:gd name="connsiteX8" fmla="*/ 639418 w 877413"/>
              <a:gd name="connsiteY8" fmla="*/ 88828 h 553453"/>
              <a:gd name="connsiteX9" fmla="*/ 676996 w 877413"/>
              <a:gd name="connsiteY9" fmla="*/ 189036 h 553453"/>
              <a:gd name="connsiteX10" fmla="*/ 714574 w 877413"/>
              <a:gd name="connsiteY10" fmla="*/ 214088 h 553453"/>
              <a:gd name="connsiteX11" fmla="*/ 864887 w 877413"/>
              <a:gd name="connsiteY11" fmla="*/ 201562 h 553453"/>
              <a:gd name="connsiteX12" fmla="*/ 877413 w 877413"/>
              <a:gd name="connsiteY12" fmla="*/ 251666 h 553453"/>
              <a:gd name="connsiteX13" fmla="*/ 864887 w 877413"/>
              <a:gd name="connsiteY13" fmla="*/ 389453 h 553453"/>
              <a:gd name="connsiteX14" fmla="*/ 839835 w 877413"/>
              <a:gd name="connsiteY14" fmla="*/ 427031 h 553453"/>
              <a:gd name="connsiteX15" fmla="*/ 802256 w 877413"/>
              <a:gd name="connsiteY15" fmla="*/ 452083 h 553453"/>
              <a:gd name="connsiteX16" fmla="*/ 714574 w 877413"/>
              <a:gd name="connsiteY16" fmla="*/ 477135 h 553453"/>
              <a:gd name="connsiteX17" fmla="*/ 589314 w 877413"/>
              <a:gd name="connsiteY17" fmla="*/ 539765 h 553453"/>
              <a:gd name="connsiteX18" fmla="*/ 351319 w 877413"/>
              <a:gd name="connsiteY18" fmla="*/ 514713 h 553453"/>
              <a:gd name="connsiteX19" fmla="*/ 288689 w 877413"/>
              <a:gd name="connsiteY19" fmla="*/ 427031 h 553453"/>
              <a:gd name="connsiteX20" fmla="*/ 201007 w 877413"/>
              <a:gd name="connsiteY20" fmla="*/ 464609 h 553453"/>
              <a:gd name="connsiteX21" fmla="*/ 25643 w 877413"/>
              <a:gd name="connsiteY21" fmla="*/ 452083 h 553453"/>
              <a:gd name="connsiteX22" fmla="*/ 63221 w 877413"/>
              <a:gd name="connsiteY22" fmla="*/ 339349 h 553453"/>
              <a:gd name="connsiteX23" fmla="*/ 163429 w 877413"/>
              <a:gd name="connsiteY23" fmla="*/ 264192 h 553453"/>
              <a:gd name="connsiteX24" fmla="*/ 226059 w 877413"/>
              <a:gd name="connsiteY24" fmla="*/ 239140 h 553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77413" h="553453">
                <a:moveTo>
                  <a:pt x="175955" y="289244"/>
                </a:moveTo>
                <a:cubicBezTo>
                  <a:pt x="188481" y="272543"/>
                  <a:pt x="203394" y="257389"/>
                  <a:pt x="213533" y="239140"/>
                </a:cubicBezTo>
                <a:cubicBezTo>
                  <a:pt x="224453" y="219485"/>
                  <a:pt x="226668" y="195577"/>
                  <a:pt x="238585" y="176510"/>
                </a:cubicBezTo>
                <a:cubicBezTo>
                  <a:pt x="262451" y="138324"/>
                  <a:pt x="282123" y="140228"/>
                  <a:pt x="313741" y="113880"/>
                </a:cubicBezTo>
                <a:cubicBezTo>
                  <a:pt x="327350" y="102539"/>
                  <a:pt x="337336" y="87178"/>
                  <a:pt x="351319" y="76302"/>
                </a:cubicBezTo>
                <a:cubicBezTo>
                  <a:pt x="424165" y="19644"/>
                  <a:pt x="419210" y="28620"/>
                  <a:pt x="501632" y="1146"/>
                </a:cubicBezTo>
                <a:cubicBezTo>
                  <a:pt x="535035" y="5321"/>
                  <a:pt x="571079" y="0"/>
                  <a:pt x="601840" y="13672"/>
                </a:cubicBezTo>
                <a:cubicBezTo>
                  <a:pt x="613906" y="19034"/>
                  <a:pt x="608461" y="39440"/>
                  <a:pt x="614366" y="51250"/>
                </a:cubicBezTo>
                <a:cubicBezTo>
                  <a:pt x="621099" y="64715"/>
                  <a:pt x="631067" y="76302"/>
                  <a:pt x="639418" y="88828"/>
                </a:cubicBezTo>
                <a:cubicBezTo>
                  <a:pt x="647846" y="122539"/>
                  <a:pt x="653602" y="160964"/>
                  <a:pt x="676996" y="189036"/>
                </a:cubicBezTo>
                <a:cubicBezTo>
                  <a:pt x="686634" y="200601"/>
                  <a:pt x="702048" y="205737"/>
                  <a:pt x="714574" y="214088"/>
                </a:cubicBezTo>
                <a:cubicBezTo>
                  <a:pt x="731276" y="209912"/>
                  <a:pt x="831484" y="168159"/>
                  <a:pt x="864887" y="201562"/>
                </a:cubicBezTo>
                <a:cubicBezTo>
                  <a:pt x="877060" y="213735"/>
                  <a:pt x="873238" y="234965"/>
                  <a:pt x="877413" y="251666"/>
                </a:cubicBezTo>
                <a:cubicBezTo>
                  <a:pt x="873238" y="297595"/>
                  <a:pt x="874550" y="344358"/>
                  <a:pt x="864887" y="389453"/>
                </a:cubicBezTo>
                <a:cubicBezTo>
                  <a:pt x="861733" y="404173"/>
                  <a:pt x="850480" y="416386"/>
                  <a:pt x="839835" y="427031"/>
                </a:cubicBezTo>
                <a:cubicBezTo>
                  <a:pt x="829190" y="437676"/>
                  <a:pt x="816093" y="446153"/>
                  <a:pt x="802256" y="452083"/>
                </a:cubicBezTo>
                <a:cubicBezTo>
                  <a:pt x="773879" y="464244"/>
                  <a:pt x="741996" y="461901"/>
                  <a:pt x="714574" y="477135"/>
                </a:cubicBezTo>
                <a:cubicBezTo>
                  <a:pt x="592556" y="544923"/>
                  <a:pt x="687232" y="515285"/>
                  <a:pt x="589314" y="539765"/>
                </a:cubicBezTo>
                <a:cubicBezTo>
                  <a:pt x="509982" y="531414"/>
                  <a:pt x="421051" y="553453"/>
                  <a:pt x="351319" y="514713"/>
                </a:cubicBezTo>
                <a:cubicBezTo>
                  <a:pt x="181292" y="420254"/>
                  <a:pt x="537158" y="385620"/>
                  <a:pt x="288689" y="427031"/>
                </a:cubicBezTo>
                <a:cubicBezTo>
                  <a:pt x="259462" y="439557"/>
                  <a:pt x="232662" y="461594"/>
                  <a:pt x="201007" y="464609"/>
                </a:cubicBezTo>
                <a:cubicBezTo>
                  <a:pt x="142667" y="470165"/>
                  <a:pt x="77242" y="479867"/>
                  <a:pt x="25643" y="452083"/>
                </a:cubicBezTo>
                <a:cubicBezTo>
                  <a:pt x="0" y="438275"/>
                  <a:pt x="48172" y="352893"/>
                  <a:pt x="63221" y="339349"/>
                </a:cubicBezTo>
                <a:cubicBezTo>
                  <a:pt x="94256" y="311417"/>
                  <a:pt x="122486" y="272381"/>
                  <a:pt x="163429" y="264192"/>
                </a:cubicBezTo>
                <a:cubicBezTo>
                  <a:pt x="230153" y="250847"/>
                  <a:pt x="226059" y="272956"/>
                  <a:pt x="226059" y="23914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35" name="Freeform 34"/>
          <p:cNvSpPr/>
          <p:nvPr/>
        </p:nvSpPr>
        <p:spPr>
          <a:xfrm rot="8075435">
            <a:off x="5048664" y="5414532"/>
            <a:ext cx="314868" cy="400406"/>
          </a:xfrm>
          <a:custGeom>
            <a:avLst/>
            <a:gdLst>
              <a:gd name="connsiteX0" fmla="*/ 175955 w 877413"/>
              <a:gd name="connsiteY0" fmla="*/ 289244 h 553453"/>
              <a:gd name="connsiteX1" fmla="*/ 213533 w 877413"/>
              <a:gd name="connsiteY1" fmla="*/ 239140 h 553453"/>
              <a:gd name="connsiteX2" fmla="*/ 238585 w 877413"/>
              <a:gd name="connsiteY2" fmla="*/ 176510 h 553453"/>
              <a:gd name="connsiteX3" fmla="*/ 313741 w 877413"/>
              <a:gd name="connsiteY3" fmla="*/ 113880 h 553453"/>
              <a:gd name="connsiteX4" fmla="*/ 351319 w 877413"/>
              <a:gd name="connsiteY4" fmla="*/ 76302 h 553453"/>
              <a:gd name="connsiteX5" fmla="*/ 501632 w 877413"/>
              <a:gd name="connsiteY5" fmla="*/ 1146 h 553453"/>
              <a:gd name="connsiteX6" fmla="*/ 601840 w 877413"/>
              <a:gd name="connsiteY6" fmla="*/ 13672 h 553453"/>
              <a:gd name="connsiteX7" fmla="*/ 614366 w 877413"/>
              <a:gd name="connsiteY7" fmla="*/ 51250 h 553453"/>
              <a:gd name="connsiteX8" fmla="*/ 639418 w 877413"/>
              <a:gd name="connsiteY8" fmla="*/ 88828 h 553453"/>
              <a:gd name="connsiteX9" fmla="*/ 676996 w 877413"/>
              <a:gd name="connsiteY9" fmla="*/ 189036 h 553453"/>
              <a:gd name="connsiteX10" fmla="*/ 714574 w 877413"/>
              <a:gd name="connsiteY10" fmla="*/ 214088 h 553453"/>
              <a:gd name="connsiteX11" fmla="*/ 864887 w 877413"/>
              <a:gd name="connsiteY11" fmla="*/ 201562 h 553453"/>
              <a:gd name="connsiteX12" fmla="*/ 877413 w 877413"/>
              <a:gd name="connsiteY12" fmla="*/ 251666 h 553453"/>
              <a:gd name="connsiteX13" fmla="*/ 864887 w 877413"/>
              <a:gd name="connsiteY13" fmla="*/ 389453 h 553453"/>
              <a:gd name="connsiteX14" fmla="*/ 839835 w 877413"/>
              <a:gd name="connsiteY14" fmla="*/ 427031 h 553453"/>
              <a:gd name="connsiteX15" fmla="*/ 802256 w 877413"/>
              <a:gd name="connsiteY15" fmla="*/ 452083 h 553453"/>
              <a:gd name="connsiteX16" fmla="*/ 714574 w 877413"/>
              <a:gd name="connsiteY16" fmla="*/ 477135 h 553453"/>
              <a:gd name="connsiteX17" fmla="*/ 589314 w 877413"/>
              <a:gd name="connsiteY17" fmla="*/ 539765 h 553453"/>
              <a:gd name="connsiteX18" fmla="*/ 351319 w 877413"/>
              <a:gd name="connsiteY18" fmla="*/ 514713 h 553453"/>
              <a:gd name="connsiteX19" fmla="*/ 288689 w 877413"/>
              <a:gd name="connsiteY19" fmla="*/ 427031 h 553453"/>
              <a:gd name="connsiteX20" fmla="*/ 201007 w 877413"/>
              <a:gd name="connsiteY20" fmla="*/ 464609 h 553453"/>
              <a:gd name="connsiteX21" fmla="*/ 25643 w 877413"/>
              <a:gd name="connsiteY21" fmla="*/ 452083 h 553453"/>
              <a:gd name="connsiteX22" fmla="*/ 63221 w 877413"/>
              <a:gd name="connsiteY22" fmla="*/ 339349 h 553453"/>
              <a:gd name="connsiteX23" fmla="*/ 163429 w 877413"/>
              <a:gd name="connsiteY23" fmla="*/ 264192 h 553453"/>
              <a:gd name="connsiteX24" fmla="*/ 226059 w 877413"/>
              <a:gd name="connsiteY24" fmla="*/ 239140 h 553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77413" h="553453">
                <a:moveTo>
                  <a:pt x="175955" y="289244"/>
                </a:moveTo>
                <a:cubicBezTo>
                  <a:pt x="188481" y="272543"/>
                  <a:pt x="203394" y="257389"/>
                  <a:pt x="213533" y="239140"/>
                </a:cubicBezTo>
                <a:cubicBezTo>
                  <a:pt x="224453" y="219485"/>
                  <a:pt x="226668" y="195577"/>
                  <a:pt x="238585" y="176510"/>
                </a:cubicBezTo>
                <a:cubicBezTo>
                  <a:pt x="262451" y="138324"/>
                  <a:pt x="282123" y="140228"/>
                  <a:pt x="313741" y="113880"/>
                </a:cubicBezTo>
                <a:cubicBezTo>
                  <a:pt x="327350" y="102539"/>
                  <a:pt x="337336" y="87178"/>
                  <a:pt x="351319" y="76302"/>
                </a:cubicBezTo>
                <a:cubicBezTo>
                  <a:pt x="424165" y="19644"/>
                  <a:pt x="419210" y="28620"/>
                  <a:pt x="501632" y="1146"/>
                </a:cubicBezTo>
                <a:cubicBezTo>
                  <a:pt x="535035" y="5321"/>
                  <a:pt x="571079" y="0"/>
                  <a:pt x="601840" y="13672"/>
                </a:cubicBezTo>
                <a:cubicBezTo>
                  <a:pt x="613906" y="19034"/>
                  <a:pt x="608461" y="39440"/>
                  <a:pt x="614366" y="51250"/>
                </a:cubicBezTo>
                <a:cubicBezTo>
                  <a:pt x="621099" y="64715"/>
                  <a:pt x="631067" y="76302"/>
                  <a:pt x="639418" y="88828"/>
                </a:cubicBezTo>
                <a:cubicBezTo>
                  <a:pt x="647846" y="122539"/>
                  <a:pt x="653602" y="160964"/>
                  <a:pt x="676996" y="189036"/>
                </a:cubicBezTo>
                <a:cubicBezTo>
                  <a:pt x="686634" y="200601"/>
                  <a:pt x="702048" y="205737"/>
                  <a:pt x="714574" y="214088"/>
                </a:cubicBezTo>
                <a:cubicBezTo>
                  <a:pt x="731276" y="209912"/>
                  <a:pt x="831484" y="168159"/>
                  <a:pt x="864887" y="201562"/>
                </a:cubicBezTo>
                <a:cubicBezTo>
                  <a:pt x="877060" y="213735"/>
                  <a:pt x="873238" y="234965"/>
                  <a:pt x="877413" y="251666"/>
                </a:cubicBezTo>
                <a:cubicBezTo>
                  <a:pt x="873238" y="297595"/>
                  <a:pt x="874550" y="344358"/>
                  <a:pt x="864887" y="389453"/>
                </a:cubicBezTo>
                <a:cubicBezTo>
                  <a:pt x="861733" y="404173"/>
                  <a:pt x="850480" y="416386"/>
                  <a:pt x="839835" y="427031"/>
                </a:cubicBezTo>
                <a:cubicBezTo>
                  <a:pt x="829190" y="437676"/>
                  <a:pt x="816093" y="446153"/>
                  <a:pt x="802256" y="452083"/>
                </a:cubicBezTo>
                <a:cubicBezTo>
                  <a:pt x="773879" y="464244"/>
                  <a:pt x="741996" y="461901"/>
                  <a:pt x="714574" y="477135"/>
                </a:cubicBezTo>
                <a:cubicBezTo>
                  <a:pt x="592556" y="544923"/>
                  <a:pt x="687232" y="515285"/>
                  <a:pt x="589314" y="539765"/>
                </a:cubicBezTo>
                <a:cubicBezTo>
                  <a:pt x="509982" y="531414"/>
                  <a:pt x="421051" y="553453"/>
                  <a:pt x="351319" y="514713"/>
                </a:cubicBezTo>
                <a:cubicBezTo>
                  <a:pt x="181292" y="420254"/>
                  <a:pt x="537158" y="385620"/>
                  <a:pt x="288689" y="427031"/>
                </a:cubicBezTo>
                <a:cubicBezTo>
                  <a:pt x="259462" y="439557"/>
                  <a:pt x="232662" y="461594"/>
                  <a:pt x="201007" y="464609"/>
                </a:cubicBezTo>
                <a:cubicBezTo>
                  <a:pt x="142667" y="470165"/>
                  <a:pt x="77242" y="479867"/>
                  <a:pt x="25643" y="452083"/>
                </a:cubicBezTo>
                <a:cubicBezTo>
                  <a:pt x="0" y="438275"/>
                  <a:pt x="48172" y="352893"/>
                  <a:pt x="63221" y="339349"/>
                </a:cubicBezTo>
                <a:cubicBezTo>
                  <a:pt x="94256" y="311417"/>
                  <a:pt x="122486" y="272381"/>
                  <a:pt x="163429" y="264192"/>
                </a:cubicBezTo>
                <a:cubicBezTo>
                  <a:pt x="230153" y="250847"/>
                  <a:pt x="226059" y="272956"/>
                  <a:pt x="226059" y="23914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36" name="Freeform 35"/>
          <p:cNvSpPr/>
          <p:nvPr/>
        </p:nvSpPr>
        <p:spPr>
          <a:xfrm rot="8075435">
            <a:off x="5124864" y="5919862"/>
            <a:ext cx="314868" cy="400406"/>
          </a:xfrm>
          <a:custGeom>
            <a:avLst/>
            <a:gdLst>
              <a:gd name="connsiteX0" fmla="*/ 175955 w 877413"/>
              <a:gd name="connsiteY0" fmla="*/ 289244 h 553453"/>
              <a:gd name="connsiteX1" fmla="*/ 213533 w 877413"/>
              <a:gd name="connsiteY1" fmla="*/ 239140 h 553453"/>
              <a:gd name="connsiteX2" fmla="*/ 238585 w 877413"/>
              <a:gd name="connsiteY2" fmla="*/ 176510 h 553453"/>
              <a:gd name="connsiteX3" fmla="*/ 313741 w 877413"/>
              <a:gd name="connsiteY3" fmla="*/ 113880 h 553453"/>
              <a:gd name="connsiteX4" fmla="*/ 351319 w 877413"/>
              <a:gd name="connsiteY4" fmla="*/ 76302 h 553453"/>
              <a:gd name="connsiteX5" fmla="*/ 501632 w 877413"/>
              <a:gd name="connsiteY5" fmla="*/ 1146 h 553453"/>
              <a:gd name="connsiteX6" fmla="*/ 601840 w 877413"/>
              <a:gd name="connsiteY6" fmla="*/ 13672 h 553453"/>
              <a:gd name="connsiteX7" fmla="*/ 614366 w 877413"/>
              <a:gd name="connsiteY7" fmla="*/ 51250 h 553453"/>
              <a:gd name="connsiteX8" fmla="*/ 639418 w 877413"/>
              <a:gd name="connsiteY8" fmla="*/ 88828 h 553453"/>
              <a:gd name="connsiteX9" fmla="*/ 676996 w 877413"/>
              <a:gd name="connsiteY9" fmla="*/ 189036 h 553453"/>
              <a:gd name="connsiteX10" fmla="*/ 714574 w 877413"/>
              <a:gd name="connsiteY10" fmla="*/ 214088 h 553453"/>
              <a:gd name="connsiteX11" fmla="*/ 864887 w 877413"/>
              <a:gd name="connsiteY11" fmla="*/ 201562 h 553453"/>
              <a:gd name="connsiteX12" fmla="*/ 877413 w 877413"/>
              <a:gd name="connsiteY12" fmla="*/ 251666 h 553453"/>
              <a:gd name="connsiteX13" fmla="*/ 864887 w 877413"/>
              <a:gd name="connsiteY13" fmla="*/ 389453 h 553453"/>
              <a:gd name="connsiteX14" fmla="*/ 839835 w 877413"/>
              <a:gd name="connsiteY14" fmla="*/ 427031 h 553453"/>
              <a:gd name="connsiteX15" fmla="*/ 802256 w 877413"/>
              <a:gd name="connsiteY15" fmla="*/ 452083 h 553453"/>
              <a:gd name="connsiteX16" fmla="*/ 714574 w 877413"/>
              <a:gd name="connsiteY16" fmla="*/ 477135 h 553453"/>
              <a:gd name="connsiteX17" fmla="*/ 589314 w 877413"/>
              <a:gd name="connsiteY17" fmla="*/ 539765 h 553453"/>
              <a:gd name="connsiteX18" fmla="*/ 351319 w 877413"/>
              <a:gd name="connsiteY18" fmla="*/ 514713 h 553453"/>
              <a:gd name="connsiteX19" fmla="*/ 288689 w 877413"/>
              <a:gd name="connsiteY19" fmla="*/ 427031 h 553453"/>
              <a:gd name="connsiteX20" fmla="*/ 201007 w 877413"/>
              <a:gd name="connsiteY20" fmla="*/ 464609 h 553453"/>
              <a:gd name="connsiteX21" fmla="*/ 25643 w 877413"/>
              <a:gd name="connsiteY21" fmla="*/ 452083 h 553453"/>
              <a:gd name="connsiteX22" fmla="*/ 63221 w 877413"/>
              <a:gd name="connsiteY22" fmla="*/ 339349 h 553453"/>
              <a:gd name="connsiteX23" fmla="*/ 163429 w 877413"/>
              <a:gd name="connsiteY23" fmla="*/ 264192 h 553453"/>
              <a:gd name="connsiteX24" fmla="*/ 226059 w 877413"/>
              <a:gd name="connsiteY24" fmla="*/ 239140 h 553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77413" h="553453">
                <a:moveTo>
                  <a:pt x="175955" y="289244"/>
                </a:moveTo>
                <a:cubicBezTo>
                  <a:pt x="188481" y="272543"/>
                  <a:pt x="203394" y="257389"/>
                  <a:pt x="213533" y="239140"/>
                </a:cubicBezTo>
                <a:cubicBezTo>
                  <a:pt x="224453" y="219485"/>
                  <a:pt x="226668" y="195577"/>
                  <a:pt x="238585" y="176510"/>
                </a:cubicBezTo>
                <a:cubicBezTo>
                  <a:pt x="262451" y="138324"/>
                  <a:pt x="282123" y="140228"/>
                  <a:pt x="313741" y="113880"/>
                </a:cubicBezTo>
                <a:cubicBezTo>
                  <a:pt x="327350" y="102539"/>
                  <a:pt x="337336" y="87178"/>
                  <a:pt x="351319" y="76302"/>
                </a:cubicBezTo>
                <a:cubicBezTo>
                  <a:pt x="424165" y="19644"/>
                  <a:pt x="419210" y="28620"/>
                  <a:pt x="501632" y="1146"/>
                </a:cubicBezTo>
                <a:cubicBezTo>
                  <a:pt x="535035" y="5321"/>
                  <a:pt x="571079" y="0"/>
                  <a:pt x="601840" y="13672"/>
                </a:cubicBezTo>
                <a:cubicBezTo>
                  <a:pt x="613906" y="19034"/>
                  <a:pt x="608461" y="39440"/>
                  <a:pt x="614366" y="51250"/>
                </a:cubicBezTo>
                <a:cubicBezTo>
                  <a:pt x="621099" y="64715"/>
                  <a:pt x="631067" y="76302"/>
                  <a:pt x="639418" y="88828"/>
                </a:cubicBezTo>
                <a:cubicBezTo>
                  <a:pt x="647846" y="122539"/>
                  <a:pt x="653602" y="160964"/>
                  <a:pt x="676996" y="189036"/>
                </a:cubicBezTo>
                <a:cubicBezTo>
                  <a:pt x="686634" y="200601"/>
                  <a:pt x="702048" y="205737"/>
                  <a:pt x="714574" y="214088"/>
                </a:cubicBezTo>
                <a:cubicBezTo>
                  <a:pt x="731276" y="209912"/>
                  <a:pt x="831484" y="168159"/>
                  <a:pt x="864887" y="201562"/>
                </a:cubicBezTo>
                <a:cubicBezTo>
                  <a:pt x="877060" y="213735"/>
                  <a:pt x="873238" y="234965"/>
                  <a:pt x="877413" y="251666"/>
                </a:cubicBezTo>
                <a:cubicBezTo>
                  <a:pt x="873238" y="297595"/>
                  <a:pt x="874550" y="344358"/>
                  <a:pt x="864887" y="389453"/>
                </a:cubicBezTo>
                <a:cubicBezTo>
                  <a:pt x="861733" y="404173"/>
                  <a:pt x="850480" y="416386"/>
                  <a:pt x="839835" y="427031"/>
                </a:cubicBezTo>
                <a:cubicBezTo>
                  <a:pt x="829190" y="437676"/>
                  <a:pt x="816093" y="446153"/>
                  <a:pt x="802256" y="452083"/>
                </a:cubicBezTo>
                <a:cubicBezTo>
                  <a:pt x="773879" y="464244"/>
                  <a:pt x="741996" y="461901"/>
                  <a:pt x="714574" y="477135"/>
                </a:cubicBezTo>
                <a:cubicBezTo>
                  <a:pt x="592556" y="544923"/>
                  <a:pt x="687232" y="515285"/>
                  <a:pt x="589314" y="539765"/>
                </a:cubicBezTo>
                <a:cubicBezTo>
                  <a:pt x="509982" y="531414"/>
                  <a:pt x="421051" y="553453"/>
                  <a:pt x="351319" y="514713"/>
                </a:cubicBezTo>
                <a:cubicBezTo>
                  <a:pt x="181292" y="420254"/>
                  <a:pt x="537158" y="385620"/>
                  <a:pt x="288689" y="427031"/>
                </a:cubicBezTo>
                <a:cubicBezTo>
                  <a:pt x="259462" y="439557"/>
                  <a:pt x="232662" y="461594"/>
                  <a:pt x="201007" y="464609"/>
                </a:cubicBezTo>
                <a:cubicBezTo>
                  <a:pt x="142667" y="470165"/>
                  <a:pt x="77242" y="479867"/>
                  <a:pt x="25643" y="452083"/>
                </a:cubicBezTo>
                <a:cubicBezTo>
                  <a:pt x="0" y="438275"/>
                  <a:pt x="48172" y="352893"/>
                  <a:pt x="63221" y="339349"/>
                </a:cubicBezTo>
                <a:cubicBezTo>
                  <a:pt x="94256" y="311417"/>
                  <a:pt x="122486" y="272381"/>
                  <a:pt x="163429" y="264192"/>
                </a:cubicBezTo>
                <a:cubicBezTo>
                  <a:pt x="230153" y="250847"/>
                  <a:pt x="226059" y="272956"/>
                  <a:pt x="226059" y="23914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37" name="Freeform 36"/>
          <p:cNvSpPr/>
          <p:nvPr/>
        </p:nvSpPr>
        <p:spPr>
          <a:xfrm rot="8075435">
            <a:off x="5963064" y="5566932"/>
            <a:ext cx="314868" cy="400406"/>
          </a:xfrm>
          <a:custGeom>
            <a:avLst/>
            <a:gdLst>
              <a:gd name="connsiteX0" fmla="*/ 175955 w 877413"/>
              <a:gd name="connsiteY0" fmla="*/ 289244 h 553453"/>
              <a:gd name="connsiteX1" fmla="*/ 213533 w 877413"/>
              <a:gd name="connsiteY1" fmla="*/ 239140 h 553453"/>
              <a:gd name="connsiteX2" fmla="*/ 238585 w 877413"/>
              <a:gd name="connsiteY2" fmla="*/ 176510 h 553453"/>
              <a:gd name="connsiteX3" fmla="*/ 313741 w 877413"/>
              <a:gd name="connsiteY3" fmla="*/ 113880 h 553453"/>
              <a:gd name="connsiteX4" fmla="*/ 351319 w 877413"/>
              <a:gd name="connsiteY4" fmla="*/ 76302 h 553453"/>
              <a:gd name="connsiteX5" fmla="*/ 501632 w 877413"/>
              <a:gd name="connsiteY5" fmla="*/ 1146 h 553453"/>
              <a:gd name="connsiteX6" fmla="*/ 601840 w 877413"/>
              <a:gd name="connsiteY6" fmla="*/ 13672 h 553453"/>
              <a:gd name="connsiteX7" fmla="*/ 614366 w 877413"/>
              <a:gd name="connsiteY7" fmla="*/ 51250 h 553453"/>
              <a:gd name="connsiteX8" fmla="*/ 639418 w 877413"/>
              <a:gd name="connsiteY8" fmla="*/ 88828 h 553453"/>
              <a:gd name="connsiteX9" fmla="*/ 676996 w 877413"/>
              <a:gd name="connsiteY9" fmla="*/ 189036 h 553453"/>
              <a:gd name="connsiteX10" fmla="*/ 714574 w 877413"/>
              <a:gd name="connsiteY10" fmla="*/ 214088 h 553453"/>
              <a:gd name="connsiteX11" fmla="*/ 864887 w 877413"/>
              <a:gd name="connsiteY11" fmla="*/ 201562 h 553453"/>
              <a:gd name="connsiteX12" fmla="*/ 877413 w 877413"/>
              <a:gd name="connsiteY12" fmla="*/ 251666 h 553453"/>
              <a:gd name="connsiteX13" fmla="*/ 864887 w 877413"/>
              <a:gd name="connsiteY13" fmla="*/ 389453 h 553453"/>
              <a:gd name="connsiteX14" fmla="*/ 839835 w 877413"/>
              <a:gd name="connsiteY14" fmla="*/ 427031 h 553453"/>
              <a:gd name="connsiteX15" fmla="*/ 802256 w 877413"/>
              <a:gd name="connsiteY15" fmla="*/ 452083 h 553453"/>
              <a:gd name="connsiteX16" fmla="*/ 714574 w 877413"/>
              <a:gd name="connsiteY16" fmla="*/ 477135 h 553453"/>
              <a:gd name="connsiteX17" fmla="*/ 589314 w 877413"/>
              <a:gd name="connsiteY17" fmla="*/ 539765 h 553453"/>
              <a:gd name="connsiteX18" fmla="*/ 351319 w 877413"/>
              <a:gd name="connsiteY18" fmla="*/ 514713 h 553453"/>
              <a:gd name="connsiteX19" fmla="*/ 288689 w 877413"/>
              <a:gd name="connsiteY19" fmla="*/ 427031 h 553453"/>
              <a:gd name="connsiteX20" fmla="*/ 201007 w 877413"/>
              <a:gd name="connsiteY20" fmla="*/ 464609 h 553453"/>
              <a:gd name="connsiteX21" fmla="*/ 25643 w 877413"/>
              <a:gd name="connsiteY21" fmla="*/ 452083 h 553453"/>
              <a:gd name="connsiteX22" fmla="*/ 63221 w 877413"/>
              <a:gd name="connsiteY22" fmla="*/ 339349 h 553453"/>
              <a:gd name="connsiteX23" fmla="*/ 163429 w 877413"/>
              <a:gd name="connsiteY23" fmla="*/ 264192 h 553453"/>
              <a:gd name="connsiteX24" fmla="*/ 226059 w 877413"/>
              <a:gd name="connsiteY24" fmla="*/ 239140 h 553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77413" h="553453">
                <a:moveTo>
                  <a:pt x="175955" y="289244"/>
                </a:moveTo>
                <a:cubicBezTo>
                  <a:pt x="188481" y="272543"/>
                  <a:pt x="203394" y="257389"/>
                  <a:pt x="213533" y="239140"/>
                </a:cubicBezTo>
                <a:cubicBezTo>
                  <a:pt x="224453" y="219485"/>
                  <a:pt x="226668" y="195577"/>
                  <a:pt x="238585" y="176510"/>
                </a:cubicBezTo>
                <a:cubicBezTo>
                  <a:pt x="262451" y="138324"/>
                  <a:pt x="282123" y="140228"/>
                  <a:pt x="313741" y="113880"/>
                </a:cubicBezTo>
                <a:cubicBezTo>
                  <a:pt x="327350" y="102539"/>
                  <a:pt x="337336" y="87178"/>
                  <a:pt x="351319" y="76302"/>
                </a:cubicBezTo>
                <a:cubicBezTo>
                  <a:pt x="424165" y="19644"/>
                  <a:pt x="419210" y="28620"/>
                  <a:pt x="501632" y="1146"/>
                </a:cubicBezTo>
                <a:cubicBezTo>
                  <a:pt x="535035" y="5321"/>
                  <a:pt x="571079" y="0"/>
                  <a:pt x="601840" y="13672"/>
                </a:cubicBezTo>
                <a:cubicBezTo>
                  <a:pt x="613906" y="19034"/>
                  <a:pt x="608461" y="39440"/>
                  <a:pt x="614366" y="51250"/>
                </a:cubicBezTo>
                <a:cubicBezTo>
                  <a:pt x="621099" y="64715"/>
                  <a:pt x="631067" y="76302"/>
                  <a:pt x="639418" y="88828"/>
                </a:cubicBezTo>
                <a:cubicBezTo>
                  <a:pt x="647846" y="122539"/>
                  <a:pt x="653602" y="160964"/>
                  <a:pt x="676996" y="189036"/>
                </a:cubicBezTo>
                <a:cubicBezTo>
                  <a:pt x="686634" y="200601"/>
                  <a:pt x="702048" y="205737"/>
                  <a:pt x="714574" y="214088"/>
                </a:cubicBezTo>
                <a:cubicBezTo>
                  <a:pt x="731276" y="209912"/>
                  <a:pt x="831484" y="168159"/>
                  <a:pt x="864887" y="201562"/>
                </a:cubicBezTo>
                <a:cubicBezTo>
                  <a:pt x="877060" y="213735"/>
                  <a:pt x="873238" y="234965"/>
                  <a:pt x="877413" y="251666"/>
                </a:cubicBezTo>
                <a:cubicBezTo>
                  <a:pt x="873238" y="297595"/>
                  <a:pt x="874550" y="344358"/>
                  <a:pt x="864887" y="389453"/>
                </a:cubicBezTo>
                <a:cubicBezTo>
                  <a:pt x="861733" y="404173"/>
                  <a:pt x="850480" y="416386"/>
                  <a:pt x="839835" y="427031"/>
                </a:cubicBezTo>
                <a:cubicBezTo>
                  <a:pt x="829190" y="437676"/>
                  <a:pt x="816093" y="446153"/>
                  <a:pt x="802256" y="452083"/>
                </a:cubicBezTo>
                <a:cubicBezTo>
                  <a:pt x="773879" y="464244"/>
                  <a:pt x="741996" y="461901"/>
                  <a:pt x="714574" y="477135"/>
                </a:cubicBezTo>
                <a:cubicBezTo>
                  <a:pt x="592556" y="544923"/>
                  <a:pt x="687232" y="515285"/>
                  <a:pt x="589314" y="539765"/>
                </a:cubicBezTo>
                <a:cubicBezTo>
                  <a:pt x="509982" y="531414"/>
                  <a:pt x="421051" y="553453"/>
                  <a:pt x="351319" y="514713"/>
                </a:cubicBezTo>
                <a:cubicBezTo>
                  <a:pt x="181292" y="420254"/>
                  <a:pt x="537158" y="385620"/>
                  <a:pt x="288689" y="427031"/>
                </a:cubicBezTo>
                <a:cubicBezTo>
                  <a:pt x="259462" y="439557"/>
                  <a:pt x="232662" y="461594"/>
                  <a:pt x="201007" y="464609"/>
                </a:cubicBezTo>
                <a:cubicBezTo>
                  <a:pt x="142667" y="470165"/>
                  <a:pt x="77242" y="479867"/>
                  <a:pt x="25643" y="452083"/>
                </a:cubicBezTo>
                <a:cubicBezTo>
                  <a:pt x="0" y="438275"/>
                  <a:pt x="48172" y="352893"/>
                  <a:pt x="63221" y="339349"/>
                </a:cubicBezTo>
                <a:cubicBezTo>
                  <a:pt x="94256" y="311417"/>
                  <a:pt x="122486" y="272381"/>
                  <a:pt x="163429" y="264192"/>
                </a:cubicBezTo>
                <a:cubicBezTo>
                  <a:pt x="230153" y="250847"/>
                  <a:pt x="226059" y="272956"/>
                  <a:pt x="226059" y="23914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40" name="Freeform 39"/>
          <p:cNvSpPr/>
          <p:nvPr/>
        </p:nvSpPr>
        <p:spPr>
          <a:xfrm rot="8075435">
            <a:off x="6267864" y="4500132"/>
            <a:ext cx="314868" cy="400406"/>
          </a:xfrm>
          <a:custGeom>
            <a:avLst/>
            <a:gdLst>
              <a:gd name="connsiteX0" fmla="*/ 175955 w 877413"/>
              <a:gd name="connsiteY0" fmla="*/ 289244 h 553453"/>
              <a:gd name="connsiteX1" fmla="*/ 213533 w 877413"/>
              <a:gd name="connsiteY1" fmla="*/ 239140 h 553453"/>
              <a:gd name="connsiteX2" fmla="*/ 238585 w 877413"/>
              <a:gd name="connsiteY2" fmla="*/ 176510 h 553453"/>
              <a:gd name="connsiteX3" fmla="*/ 313741 w 877413"/>
              <a:gd name="connsiteY3" fmla="*/ 113880 h 553453"/>
              <a:gd name="connsiteX4" fmla="*/ 351319 w 877413"/>
              <a:gd name="connsiteY4" fmla="*/ 76302 h 553453"/>
              <a:gd name="connsiteX5" fmla="*/ 501632 w 877413"/>
              <a:gd name="connsiteY5" fmla="*/ 1146 h 553453"/>
              <a:gd name="connsiteX6" fmla="*/ 601840 w 877413"/>
              <a:gd name="connsiteY6" fmla="*/ 13672 h 553453"/>
              <a:gd name="connsiteX7" fmla="*/ 614366 w 877413"/>
              <a:gd name="connsiteY7" fmla="*/ 51250 h 553453"/>
              <a:gd name="connsiteX8" fmla="*/ 639418 w 877413"/>
              <a:gd name="connsiteY8" fmla="*/ 88828 h 553453"/>
              <a:gd name="connsiteX9" fmla="*/ 676996 w 877413"/>
              <a:gd name="connsiteY9" fmla="*/ 189036 h 553453"/>
              <a:gd name="connsiteX10" fmla="*/ 714574 w 877413"/>
              <a:gd name="connsiteY10" fmla="*/ 214088 h 553453"/>
              <a:gd name="connsiteX11" fmla="*/ 864887 w 877413"/>
              <a:gd name="connsiteY11" fmla="*/ 201562 h 553453"/>
              <a:gd name="connsiteX12" fmla="*/ 877413 w 877413"/>
              <a:gd name="connsiteY12" fmla="*/ 251666 h 553453"/>
              <a:gd name="connsiteX13" fmla="*/ 864887 w 877413"/>
              <a:gd name="connsiteY13" fmla="*/ 389453 h 553453"/>
              <a:gd name="connsiteX14" fmla="*/ 839835 w 877413"/>
              <a:gd name="connsiteY14" fmla="*/ 427031 h 553453"/>
              <a:gd name="connsiteX15" fmla="*/ 802256 w 877413"/>
              <a:gd name="connsiteY15" fmla="*/ 452083 h 553453"/>
              <a:gd name="connsiteX16" fmla="*/ 714574 w 877413"/>
              <a:gd name="connsiteY16" fmla="*/ 477135 h 553453"/>
              <a:gd name="connsiteX17" fmla="*/ 589314 w 877413"/>
              <a:gd name="connsiteY17" fmla="*/ 539765 h 553453"/>
              <a:gd name="connsiteX18" fmla="*/ 351319 w 877413"/>
              <a:gd name="connsiteY18" fmla="*/ 514713 h 553453"/>
              <a:gd name="connsiteX19" fmla="*/ 288689 w 877413"/>
              <a:gd name="connsiteY19" fmla="*/ 427031 h 553453"/>
              <a:gd name="connsiteX20" fmla="*/ 201007 w 877413"/>
              <a:gd name="connsiteY20" fmla="*/ 464609 h 553453"/>
              <a:gd name="connsiteX21" fmla="*/ 25643 w 877413"/>
              <a:gd name="connsiteY21" fmla="*/ 452083 h 553453"/>
              <a:gd name="connsiteX22" fmla="*/ 63221 w 877413"/>
              <a:gd name="connsiteY22" fmla="*/ 339349 h 553453"/>
              <a:gd name="connsiteX23" fmla="*/ 163429 w 877413"/>
              <a:gd name="connsiteY23" fmla="*/ 264192 h 553453"/>
              <a:gd name="connsiteX24" fmla="*/ 226059 w 877413"/>
              <a:gd name="connsiteY24" fmla="*/ 239140 h 553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77413" h="553453">
                <a:moveTo>
                  <a:pt x="175955" y="289244"/>
                </a:moveTo>
                <a:cubicBezTo>
                  <a:pt x="188481" y="272543"/>
                  <a:pt x="203394" y="257389"/>
                  <a:pt x="213533" y="239140"/>
                </a:cubicBezTo>
                <a:cubicBezTo>
                  <a:pt x="224453" y="219485"/>
                  <a:pt x="226668" y="195577"/>
                  <a:pt x="238585" y="176510"/>
                </a:cubicBezTo>
                <a:cubicBezTo>
                  <a:pt x="262451" y="138324"/>
                  <a:pt x="282123" y="140228"/>
                  <a:pt x="313741" y="113880"/>
                </a:cubicBezTo>
                <a:cubicBezTo>
                  <a:pt x="327350" y="102539"/>
                  <a:pt x="337336" y="87178"/>
                  <a:pt x="351319" y="76302"/>
                </a:cubicBezTo>
                <a:cubicBezTo>
                  <a:pt x="424165" y="19644"/>
                  <a:pt x="419210" y="28620"/>
                  <a:pt x="501632" y="1146"/>
                </a:cubicBezTo>
                <a:cubicBezTo>
                  <a:pt x="535035" y="5321"/>
                  <a:pt x="571079" y="0"/>
                  <a:pt x="601840" y="13672"/>
                </a:cubicBezTo>
                <a:cubicBezTo>
                  <a:pt x="613906" y="19034"/>
                  <a:pt x="608461" y="39440"/>
                  <a:pt x="614366" y="51250"/>
                </a:cubicBezTo>
                <a:cubicBezTo>
                  <a:pt x="621099" y="64715"/>
                  <a:pt x="631067" y="76302"/>
                  <a:pt x="639418" y="88828"/>
                </a:cubicBezTo>
                <a:cubicBezTo>
                  <a:pt x="647846" y="122539"/>
                  <a:pt x="653602" y="160964"/>
                  <a:pt x="676996" y="189036"/>
                </a:cubicBezTo>
                <a:cubicBezTo>
                  <a:pt x="686634" y="200601"/>
                  <a:pt x="702048" y="205737"/>
                  <a:pt x="714574" y="214088"/>
                </a:cubicBezTo>
                <a:cubicBezTo>
                  <a:pt x="731276" y="209912"/>
                  <a:pt x="831484" y="168159"/>
                  <a:pt x="864887" y="201562"/>
                </a:cubicBezTo>
                <a:cubicBezTo>
                  <a:pt x="877060" y="213735"/>
                  <a:pt x="873238" y="234965"/>
                  <a:pt x="877413" y="251666"/>
                </a:cubicBezTo>
                <a:cubicBezTo>
                  <a:pt x="873238" y="297595"/>
                  <a:pt x="874550" y="344358"/>
                  <a:pt x="864887" y="389453"/>
                </a:cubicBezTo>
                <a:cubicBezTo>
                  <a:pt x="861733" y="404173"/>
                  <a:pt x="850480" y="416386"/>
                  <a:pt x="839835" y="427031"/>
                </a:cubicBezTo>
                <a:cubicBezTo>
                  <a:pt x="829190" y="437676"/>
                  <a:pt x="816093" y="446153"/>
                  <a:pt x="802256" y="452083"/>
                </a:cubicBezTo>
                <a:cubicBezTo>
                  <a:pt x="773879" y="464244"/>
                  <a:pt x="741996" y="461901"/>
                  <a:pt x="714574" y="477135"/>
                </a:cubicBezTo>
                <a:cubicBezTo>
                  <a:pt x="592556" y="544923"/>
                  <a:pt x="687232" y="515285"/>
                  <a:pt x="589314" y="539765"/>
                </a:cubicBezTo>
                <a:cubicBezTo>
                  <a:pt x="509982" y="531414"/>
                  <a:pt x="421051" y="553453"/>
                  <a:pt x="351319" y="514713"/>
                </a:cubicBezTo>
                <a:cubicBezTo>
                  <a:pt x="181292" y="420254"/>
                  <a:pt x="537158" y="385620"/>
                  <a:pt x="288689" y="427031"/>
                </a:cubicBezTo>
                <a:cubicBezTo>
                  <a:pt x="259462" y="439557"/>
                  <a:pt x="232662" y="461594"/>
                  <a:pt x="201007" y="464609"/>
                </a:cubicBezTo>
                <a:cubicBezTo>
                  <a:pt x="142667" y="470165"/>
                  <a:pt x="77242" y="479867"/>
                  <a:pt x="25643" y="452083"/>
                </a:cubicBezTo>
                <a:cubicBezTo>
                  <a:pt x="0" y="438275"/>
                  <a:pt x="48172" y="352893"/>
                  <a:pt x="63221" y="339349"/>
                </a:cubicBezTo>
                <a:cubicBezTo>
                  <a:pt x="94256" y="311417"/>
                  <a:pt x="122486" y="272381"/>
                  <a:pt x="163429" y="264192"/>
                </a:cubicBezTo>
                <a:cubicBezTo>
                  <a:pt x="230153" y="250847"/>
                  <a:pt x="226059" y="272956"/>
                  <a:pt x="226059" y="23914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41" name="Freeform 40"/>
          <p:cNvSpPr/>
          <p:nvPr/>
        </p:nvSpPr>
        <p:spPr>
          <a:xfrm rot="8075435">
            <a:off x="6599868" y="4243462"/>
            <a:ext cx="314868" cy="400406"/>
          </a:xfrm>
          <a:custGeom>
            <a:avLst/>
            <a:gdLst>
              <a:gd name="connsiteX0" fmla="*/ 175955 w 877413"/>
              <a:gd name="connsiteY0" fmla="*/ 289244 h 553453"/>
              <a:gd name="connsiteX1" fmla="*/ 213533 w 877413"/>
              <a:gd name="connsiteY1" fmla="*/ 239140 h 553453"/>
              <a:gd name="connsiteX2" fmla="*/ 238585 w 877413"/>
              <a:gd name="connsiteY2" fmla="*/ 176510 h 553453"/>
              <a:gd name="connsiteX3" fmla="*/ 313741 w 877413"/>
              <a:gd name="connsiteY3" fmla="*/ 113880 h 553453"/>
              <a:gd name="connsiteX4" fmla="*/ 351319 w 877413"/>
              <a:gd name="connsiteY4" fmla="*/ 76302 h 553453"/>
              <a:gd name="connsiteX5" fmla="*/ 501632 w 877413"/>
              <a:gd name="connsiteY5" fmla="*/ 1146 h 553453"/>
              <a:gd name="connsiteX6" fmla="*/ 601840 w 877413"/>
              <a:gd name="connsiteY6" fmla="*/ 13672 h 553453"/>
              <a:gd name="connsiteX7" fmla="*/ 614366 w 877413"/>
              <a:gd name="connsiteY7" fmla="*/ 51250 h 553453"/>
              <a:gd name="connsiteX8" fmla="*/ 639418 w 877413"/>
              <a:gd name="connsiteY8" fmla="*/ 88828 h 553453"/>
              <a:gd name="connsiteX9" fmla="*/ 676996 w 877413"/>
              <a:gd name="connsiteY9" fmla="*/ 189036 h 553453"/>
              <a:gd name="connsiteX10" fmla="*/ 714574 w 877413"/>
              <a:gd name="connsiteY10" fmla="*/ 214088 h 553453"/>
              <a:gd name="connsiteX11" fmla="*/ 864887 w 877413"/>
              <a:gd name="connsiteY11" fmla="*/ 201562 h 553453"/>
              <a:gd name="connsiteX12" fmla="*/ 877413 w 877413"/>
              <a:gd name="connsiteY12" fmla="*/ 251666 h 553453"/>
              <a:gd name="connsiteX13" fmla="*/ 864887 w 877413"/>
              <a:gd name="connsiteY13" fmla="*/ 389453 h 553453"/>
              <a:gd name="connsiteX14" fmla="*/ 839835 w 877413"/>
              <a:gd name="connsiteY14" fmla="*/ 427031 h 553453"/>
              <a:gd name="connsiteX15" fmla="*/ 802256 w 877413"/>
              <a:gd name="connsiteY15" fmla="*/ 452083 h 553453"/>
              <a:gd name="connsiteX16" fmla="*/ 714574 w 877413"/>
              <a:gd name="connsiteY16" fmla="*/ 477135 h 553453"/>
              <a:gd name="connsiteX17" fmla="*/ 589314 w 877413"/>
              <a:gd name="connsiteY17" fmla="*/ 539765 h 553453"/>
              <a:gd name="connsiteX18" fmla="*/ 351319 w 877413"/>
              <a:gd name="connsiteY18" fmla="*/ 514713 h 553453"/>
              <a:gd name="connsiteX19" fmla="*/ 288689 w 877413"/>
              <a:gd name="connsiteY19" fmla="*/ 427031 h 553453"/>
              <a:gd name="connsiteX20" fmla="*/ 201007 w 877413"/>
              <a:gd name="connsiteY20" fmla="*/ 464609 h 553453"/>
              <a:gd name="connsiteX21" fmla="*/ 25643 w 877413"/>
              <a:gd name="connsiteY21" fmla="*/ 452083 h 553453"/>
              <a:gd name="connsiteX22" fmla="*/ 63221 w 877413"/>
              <a:gd name="connsiteY22" fmla="*/ 339349 h 553453"/>
              <a:gd name="connsiteX23" fmla="*/ 163429 w 877413"/>
              <a:gd name="connsiteY23" fmla="*/ 264192 h 553453"/>
              <a:gd name="connsiteX24" fmla="*/ 226059 w 877413"/>
              <a:gd name="connsiteY24" fmla="*/ 239140 h 553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77413" h="553453">
                <a:moveTo>
                  <a:pt x="175955" y="289244"/>
                </a:moveTo>
                <a:cubicBezTo>
                  <a:pt x="188481" y="272543"/>
                  <a:pt x="203394" y="257389"/>
                  <a:pt x="213533" y="239140"/>
                </a:cubicBezTo>
                <a:cubicBezTo>
                  <a:pt x="224453" y="219485"/>
                  <a:pt x="226668" y="195577"/>
                  <a:pt x="238585" y="176510"/>
                </a:cubicBezTo>
                <a:cubicBezTo>
                  <a:pt x="262451" y="138324"/>
                  <a:pt x="282123" y="140228"/>
                  <a:pt x="313741" y="113880"/>
                </a:cubicBezTo>
                <a:cubicBezTo>
                  <a:pt x="327350" y="102539"/>
                  <a:pt x="337336" y="87178"/>
                  <a:pt x="351319" y="76302"/>
                </a:cubicBezTo>
                <a:cubicBezTo>
                  <a:pt x="424165" y="19644"/>
                  <a:pt x="419210" y="28620"/>
                  <a:pt x="501632" y="1146"/>
                </a:cubicBezTo>
                <a:cubicBezTo>
                  <a:pt x="535035" y="5321"/>
                  <a:pt x="571079" y="0"/>
                  <a:pt x="601840" y="13672"/>
                </a:cubicBezTo>
                <a:cubicBezTo>
                  <a:pt x="613906" y="19034"/>
                  <a:pt x="608461" y="39440"/>
                  <a:pt x="614366" y="51250"/>
                </a:cubicBezTo>
                <a:cubicBezTo>
                  <a:pt x="621099" y="64715"/>
                  <a:pt x="631067" y="76302"/>
                  <a:pt x="639418" y="88828"/>
                </a:cubicBezTo>
                <a:cubicBezTo>
                  <a:pt x="647846" y="122539"/>
                  <a:pt x="653602" y="160964"/>
                  <a:pt x="676996" y="189036"/>
                </a:cubicBezTo>
                <a:cubicBezTo>
                  <a:pt x="686634" y="200601"/>
                  <a:pt x="702048" y="205737"/>
                  <a:pt x="714574" y="214088"/>
                </a:cubicBezTo>
                <a:cubicBezTo>
                  <a:pt x="731276" y="209912"/>
                  <a:pt x="831484" y="168159"/>
                  <a:pt x="864887" y="201562"/>
                </a:cubicBezTo>
                <a:cubicBezTo>
                  <a:pt x="877060" y="213735"/>
                  <a:pt x="873238" y="234965"/>
                  <a:pt x="877413" y="251666"/>
                </a:cubicBezTo>
                <a:cubicBezTo>
                  <a:pt x="873238" y="297595"/>
                  <a:pt x="874550" y="344358"/>
                  <a:pt x="864887" y="389453"/>
                </a:cubicBezTo>
                <a:cubicBezTo>
                  <a:pt x="861733" y="404173"/>
                  <a:pt x="850480" y="416386"/>
                  <a:pt x="839835" y="427031"/>
                </a:cubicBezTo>
                <a:cubicBezTo>
                  <a:pt x="829190" y="437676"/>
                  <a:pt x="816093" y="446153"/>
                  <a:pt x="802256" y="452083"/>
                </a:cubicBezTo>
                <a:cubicBezTo>
                  <a:pt x="773879" y="464244"/>
                  <a:pt x="741996" y="461901"/>
                  <a:pt x="714574" y="477135"/>
                </a:cubicBezTo>
                <a:cubicBezTo>
                  <a:pt x="592556" y="544923"/>
                  <a:pt x="687232" y="515285"/>
                  <a:pt x="589314" y="539765"/>
                </a:cubicBezTo>
                <a:cubicBezTo>
                  <a:pt x="509982" y="531414"/>
                  <a:pt x="421051" y="553453"/>
                  <a:pt x="351319" y="514713"/>
                </a:cubicBezTo>
                <a:cubicBezTo>
                  <a:pt x="181292" y="420254"/>
                  <a:pt x="537158" y="385620"/>
                  <a:pt x="288689" y="427031"/>
                </a:cubicBezTo>
                <a:cubicBezTo>
                  <a:pt x="259462" y="439557"/>
                  <a:pt x="232662" y="461594"/>
                  <a:pt x="201007" y="464609"/>
                </a:cubicBezTo>
                <a:cubicBezTo>
                  <a:pt x="142667" y="470165"/>
                  <a:pt x="77242" y="479867"/>
                  <a:pt x="25643" y="452083"/>
                </a:cubicBezTo>
                <a:cubicBezTo>
                  <a:pt x="0" y="438275"/>
                  <a:pt x="48172" y="352893"/>
                  <a:pt x="63221" y="339349"/>
                </a:cubicBezTo>
                <a:cubicBezTo>
                  <a:pt x="94256" y="311417"/>
                  <a:pt x="122486" y="272381"/>
                  <a:pt x="163429" y="264192"/>
                </a:cubicBezTo>
                <a:cubicBezTo>
                  <a:pt x="230153" y="250847"/>
                  <a:pt x="226059" y="272956"/>
                  <a:pt x="226059" y="23914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42" name="Freeform 41"/>
          <p:cNvSpPr/>
          <p:nvPr/>
        </p:nvSpPr>
        <p:spPr>
          <a:xfrm rot="8075435">
            <a:off x="6877464" y="4624462"/>
            <a:ext cx="314868" cy="400406"/>
          </a:xfrm>
          <a:custGeom>
            <a:avLst/>
            <a:gdLst>
              <a:gd name="connsiteX0" fmla="*/ 175955 w 877413"/>
              <a:gd name="connsiteY0" fmla="*/ 289244 h 553453"/>
              <a:gd name="connsiteX1" fmla="*/ 213533 w 877413"/>
              <a:gd name="connsiteY1" fmla="*/ 239140 h 553453"/>
              <a:gd name="connsiteX2" fmla="*/ 238585 w 877413"/>
              <a:gd name="connsiteY2" fmla="*/ 176510 h 553453"/>
              <a:gd name="connsiteX3" fmla="*/ 313741 w 877413"/>
              <a:gd name="connsiteY3" fmla="*/ 113880 h 553453"/>
              <a:gd name="connsiteX4" fmla="*/ 351319 w 877413"/>
              <a:gd name="connsiteY4" fmla="*/ 76302 h 553453"/>
              <a:gd name="connsiteX5" fmla="*/ 501632 w 877413"/>
              <a:gd name="connsiteY5" fmla="*/ 1146 h 553453"/>
              <a:gd name="connsiteX6" fmla="*/ 601840 w 877413"/>
              <a:gd name="connsiteY6" fmla="*/ 13672 h 553453"/>
              <a:gd name="connsiteX7" fmla="*/ 614366 w 877413"/>
              <a:gd name="connsiteY7" fmla="*/ 51250 h 553453"/>
              <a:gd name="connsiteX8" fmla="*/ 639418 w 877413"/>
              <a:gd name="connsiteY8" fmla="*/ 88828 h 553453"/>
              <a:gd name="connsiteX9" fmla="*/ 676996 w 877413"/>
              <a:gd name="connsiteY9" fmla="*/ 189036 h 553453"/>
              <a:gd name="connsiteX10" fmla="*/ 714574 w 877413"/>
              <a:gd name="connsiteY10" fmla="*/ 214088 h 553453"/>
              <a:gd name="connsiteX11" fmla="*/ 864887 w 877413"/>
              <a:gd name="connsiteY11" fmla="*/ 201562 h 553453"/>
              <a:gd name="connsiteX12" fmla="*/ 877413 w 877413"/>
              <a:gd name="connsiteY12" fmla="*/ 251666 h 553453"/>
              <a:gd name="connsiteX13" fmla="*/ 864887 w 877413"/>
              <a:gd name="connsiteY13" fmla="*/ 389453 h 553453"/>
              <a:gd name="connsiteX14" fmla="*/ 839835 w 877413"/>
              <a:gd name="connsiteY14" fmla="*/ 427031 h 553453"/>
              <a:gd name="connsiteX15" fmla="*/ 802256 w 877413"/>
              <a:gd name="connsiteY15" fmla="*/ 452083 h 553453"/>
              <a:gd name="connsiteX16" fmla="*/ 714574 w 877413"/>
              <a:gd name="connsiteY16" fmla="*/ 477135 h 553453"/>
              <a:gd name="connsiteX17" fmla="*/ 589314 w 877413"/>
              <a:gd name="connsiteY17" fmla="*/ 539765 h 553453"/>
              <a:gd name="connsiteX18" fmla="*/ 351319 w 877413"/>
              <a:gd name="connsiteY18" fmla="*/ 514713 h 553453"/>
              <a:gd name="connsiteX19" fmla="*/ 288689 w 877413"/>
              <a:gd name="connsiteY19" fmla="*/ 427031 h 553453"/>
              <a:gd name="connsiteX20" fmla="*/ 201007 w 877413"/>
              <a:gd name="connsiteY20" fmla="*/ 464609 h 553453"/>
              <a:gd name="connsiteX21" fmla="*/ 25643 w 877413"/>
              <a:gd name="connsiteY21" fmla="*/ 452083 h 553453"/>
              <a:gd name="connsiteX22" fmla="*/ 63221 w 877413"/>
              <a:gd name="connsiteY22" fmla="*/ 339349 h 553453"/>
              <a:gd name="connsiteX23" fmla="*/ 163429 w 877413"/>
              <a:gd name="connsiteY23" fmla="*/ 264192 h 553453"/>
              <a:gd name="connsiteX24" fmla="*/ 226059 w 877413"/>
              <a:gd name="connsiteY24" fmla="*/ 239140 h 553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77413" h="553453">
                <a:moveTo>
                  <a:pt x="175955" y="289244"/>
                </a:moveTo>
                <a:cubicBezTo>
                  <a:pt x="188481" y="272543"/>
                  <a:pt x="203394" y="257389"/>
                  <a:pt x="213533" y="239140"/>
                </a:cubicBezTo>
                <a:cubicBezTo>
                  <a:pt x="224453" y="219485"/>
                  <a:pt x="226668" y="195577"/>
                  <a:pt x="238585" y="176510"/>
                </a:cubicBezTo>
                <a:cubicBezTo>
                  <a:pt x="262451" y="138324"/>
                  <a:pt x="282123" y="140228"/>
                  <a:pt x="313741" y="113880"/>
                </a:cubicBezTo>
                <a:cubicBezTo>
                  <a:pt x="327350" y="102539"/>
                  <a:pt x="337336" y="87178"/>
                  <a:pt x="351319" y="76302"/>
                </a:cubicBezTo>
                <a:cubicBezTo>
                  <a:pt x="424165" y="19644"/>
                  <a:pt x="419210" y="28620"/>
                  <a:pt x="501632" y="1146"/>
                </a:cubicBezTo>
                <a:cubicBezTo>
                  <a:pt x="535035" y="5321"/>
                  <a:pt x="571079" y="0"/>
                  <a:pt x="601840" y="13672"/>
                </a:cubicBezTo>
                <a:cubicBezTo>
                  <a:pt x="613906" y="19034"/>
                  <a:pt x="608461" y="39440"/>
                  <a:pt x="614366" y="51250"/>
                </a:cubicBezTo>
                <a:cubicBezTo>
                  <a:pt x="621099" y="64715"/>
                  <a:pt x="631067" y="76302"/>
                  <a:pt x="639418" y="88828"/>
                </a:cubicBezTo>
                <a:cubicBezTo>
                  <a:pt x="647846" y="122539"/>
                  <a:pt x="653602" y="160964"/>
                  <a:pt x="676996" y="189036"/>
                </a:cubicBezTo>
                <a:cubicBezTo>
                  <a:pt x="686634" y="200601"/>
                  <a:pt x="702048" y="205737"/>
                  <a:pt x="714574" y="214088"/>
                </a:cubicBezTo>
                <a:cubicBezTo>
                  <a:pt x="731276" y="209912"/>
                  <a:pt x="831484" y="168159"/>
                  <a:pt x="864887" y="201562"/>
                </a:cubicBezTo>
                <a:cubicBezTo>
                  <a:pt x="877060" y="213735"/>
                  <a:pt x="873238" y="234965"/>
                  <a:pt x="877413" y="251666"/>
                </a:cubicBezTo>
                <a:cubicBezTo>
                  <a:pt x="873238" y="297595"/>
                  <a:pt x="874550" y="344358"/>
                  <a:pt x="864887" y="389453"/>
                </a:cubicBezTo>
                <a:cubicBezTo>
                  <a:pt x="861733" y="404173"/>
                  <a:pt x="850480" y="416386"/>
                  <a:pt x="839835" y="427031"/>
                </a:cubicBezTo>
                <a:cubicBezTo>
                  <a:pt x="829190" y="437676"/>
                  <a:pt x="816093" y="446153"/>
                  <a:pt x="802256" y="452083"/>
                </a:cubicBezTo>
                <a:cubicBezTo>
                  <a:pt x="773879" y="464244"/>
                  <a:pt x="741996" y="461901"/>
                  <a:pt x="714574" y="477135"/>
                </a:cubicBezTo>
                <a:cubicBezTo>
                  <a:pt x="592556" y="544923"/>
                  <a:pt x="687232" y="515285"/>
                  <a:pt x="589314" y="539765"/>
                </a:cubicBezTo>
                <a:cubicBezTo>
                  <a:pt x="509982" y="531414"/>
                  <a:pt x="421051" y="553453"/>
                  <a:pt x="351319" y="514713"/>
                </a:cubicBezTo>
                <a:cubicBezTo>
                  <a:pt x="181292" y="420254"/>
                  <a:pt x="537158" y="385620"/>
                  <a:pt x="288689" y="427031"/>
                </a:cubicBezTo>
                <a:cubicBezTo>
                  <a:pt x="259462" y="439557"/>
                  <a:pt x="232662" y="461594"/>
                  <a:pt x="201007" y="464609"/>
                </a:cubicBezTo>
                <a:cubicBezTo>
                  <a:pt x="142667" y="470165"/>
                  <a:pt x="77242" y="479867"/>
                  <a:pt x="25643" y="452083"/>
                </a:cubicBezTo>
                <a:cubicBezTo>
                  <a:pt x="0" y="438275"/>
                  <a:pt x="48172" y="352893"/>
                  <a:pt x="63221" y="339349"/>
                </a:cubicBezTo>
                <a:cubicBezTo>
                  <a:pt x="94256" y="311417"/>
                  <a:pt x="122486" y="272381"/>
                  <a:pt x="163429" y="264192"/>
                </a:cubicBezTo>
                <a:cubicBezTo>
                  <a:pt x="230153" y="250847"/>
                  <a:pt x="226059" y="272956"/>
                  <a:pt x="226059" y="23914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44" name="Freeform 43"/>
          <p:cNvSpPr/>
          <p:nvPr/>
        </p:nvSpPr>
        <p:spPr>
          <a:xfrm rot="8075435">
            <a:off x="7182264" y="3557662"/>
            <a:ext cx="314868" cy="400406"/>
          </a:xfrm>
          <a:custGeom>
            <a:avLst/>
            <a:gdLst>
              <a:gd name="connsiteX0" fmla="*/ 175955 w 877413"/>
              <a:gd name="connsiteY0" fmla="*/ 289244 h 553453"/>
              <a:gd name="connsiteX1" fmla="*/ 213533 w 877413"/>
              <a:gd name="connsiteY1" fmla="*/ 239140 h 553453"/>
              <a:gd name="connsiteX2" fmla="*/ 238585 w 877413"/>
              <a:gd name="connsiteY2" fmla="*/ 176510 h 553453"/>
              <a:gd name="connsiteX3" fmla="*/ 313741 w 877413"/>
              <a:gd name="connsiteY3" fmla="*/ 113880 h 553453"/>
              <a:gd name="connsiteX4" fmla="*/ 351319 w 877413"/>
              <a:gd name="connsiteY4" fmla="*/ 76302 h 553453"/>
              <a:gd name="connsiteX5" fmla="*/ 501632 w 877413"/>
              <a:gd name="connsiteY5" fmla="*/ 1146 h 553453"/>
              <a:gd name="connsiteX6" fmla="*/ 601840 w 877413"/>
              <a:gd name="connsiteY6" fmla="*/ 13672 h 553453"/>
              <a:gd name="connsiteX7" fmla="*/ 614366 w 877413"/>
              <a:gd name="connsiteY7" fmla="*/ 51250 h 553453"/>
              <a:gd name="connsiteX8" fmla="*/ 639418 w 877413"/>
              <a:gd name="connsiteY8" fmla="*/ 88828 h 553453"/>
              <a:gd name="connsiteX9" fmla="*/ 676996 w 877413"/>
              <a:gd name="connsiteY9" fmla="*/ 189036 h 553453"/>
              <a:gd name="connsiteX10" fmla="*/ 714574 w 877413"/>
              <a:gd name="connsiteY10" fmla="*/ 214088 h 553453"/>
              <a:gd name="connsiteX11" fmla="*/ 864887 w 877413"/>
              <a:gd name="connsiteY11" fmla="*/ 201562 h 553453"/>
              <a:gd name="connsiteX12" fmla="*/ 877413 w 877413"/>
              <a:gd name="connsiteY12" fmla="*/ 251666 h 553453"/>
              <a:gd name="connsiteX13" fmla="*/ 864887 w 877413"/>
              <a:gd name="connsiteY13" fmla="*/ 389453 h 553453"/>
              <a:gd name="connsiteX14" fmla="*/ 839835 w 877413"/>
              <a:gd name="connsiteY14" fmla="*/ 427031 h 553453"/>
              <a:gd name="connsiteX15" fmla="*/ 802256 w 877413"/>
              <a:gd name="connsiteY15" fmla="*/ 452083 h 553453"/>
              <a:gd name="connsiteX16" fmla="*/ 714574 w 877413"/>
              <a:gd name="connsiteY16" fmla="*/ 477135 h 553453"/>
              <a:gd name="connsiteX17" fmla="*/ 589314 w 877413"/>
              <a:gd name="connsiteY17" fmla="*/ 539765 h 553453"/>
              <a:gd name="connsiteX18" fmla="*/ 351319 w 877413"/>
              <a:gd name="connsiteY18" fmla="*/ 514713 h 553453"/>
              <a:gd name="connsiteX19" fmla="*/ 288689 w 877413"/>
              <a:gd name="connsiteY19" fmla="*/ 427031 h 553453"/>
              <a:gd name="connsiteX20" fmla="*/ 201007 w 877413"/>
              <a:gd name="connsiteY20" fmla="*/ 464609 h 553453"/>
              <a:gd name="connsiteX21" fmla="*/ 25643 w 877413"/>
              <a:gd name="connsiteY21" fmla="*/ 452083 h 553453"/>
              <a:gd name="connsiteX22" fmla="*/ 63221 w 877413"/>
              <a:gd name="connsiteY22" fmla="*/ 339349 h 553453"/>
              <a:gd name="connsiteX23" fmla="*/ 163429 w 877413"/>
              <a:gd name="connsiteY23" fmla="*/ 264192 h 553453"/>
              <a:gd name="connsiteX24" fmla="*/ 226059 w 877413"/>
              <a:gd name="connsiteY24" fmla="*/ 239140 h 553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77413" h="553453">
                <a:moveTo>
                  <a:pt x="175955" y="289244"/>
                </a:moveTo>
                <a:cubicBezTo>
                  <a:pt x="188481" y="272543"/>
                  <a:pt x="203394" y="257389"/>
                  <a:pt x="213533" y="239140"/>
                </a:cubicBezTo>
                <a:cubicBezTo>
                  <a:pt x="224453" y="219485"/>
                  <a:pt x="226668" y="195577"/>
                  <a:pt x="238585" y="176510"/>
                </a:cubicBezTo>
                <a:cubicBezTo>
                  <a:pt x="262451" y="138324"/>
                  <a:pt x="282123" y="140228"/>
                  <a:pt x="313741" y="113880"/>
                </a:cubicBezTo>
                <a:cubicBezTo>
                  <a:pt x="327350" y="102539"/>
                  <a:pt x="337336" y="87178"/>
                  <a:pt x="351319" y="76302"/>
                </a:cubicBezTo>
                <a:cubicBezTo>
                  <a:pt x="424165" y="19644"/>
                  <a:pt x="419210" y="28620"/>
                  <a:pt x="501632" y="1146"/>
                </a:cubicBezTo>
                <a:cubicBezTo>
                  <a:pt x="535035" y="5321"/>
                  <a:pt x="571079" y="0"/>
                  <a:pt x="601840" y="13672"/>
                </a:cubicBezTo>
                <a:cubicBezTo>
                  <a:pt x="613906" y="19034"/>
                  <a:pt x="608461" y="39440"/>
                  <a:pt x="614366" y="51250"/>
                </a:cubicBezTo>
                <a:cubicBezTo>
                  <a:pt x="621099" y="64715"/>
                  <a:pt x="631067" y="76302"/>
                  <a:pt x="639418" y="88828"/>
                </a:cubicBezTo>
                <a:cubicBezTo>
                  <a:pt x="647846" y="122539"/>
                  <a:pt x="653602" y="160964"/>
                  <a:pt x="676996" y="189036"/>
                </a:cubicBezTo>
                <a:cubicBezTo>
                  <a:pt x="686634" y="200601"/>
                  <a:pt x="702048" y="205737"/>
                  <a:pt x="714574" y="214088"/>
                </a:cubicBezTo>
                <a:cubicBezTo>
                  <a:pt x="731276" y="209912"/>
                  <a:pt x="831484" y="168159"/>
                  <a:pt x="864887" y="201562"/>
                </a:cubicBezTo>
                <a:cubicBezTo>
                  <a:pt x="877060" y="213735"/>
                  <a:pt x="873238" y="234965"/>
                  <a:pt x="877413" y="251666"/>
                </a:cubicBezTo>
                <a:cubicBezTo>
                  <a:pt x="873238" y="297595"/>
                  <a:pt x="874550" y="344358"/>
                  <a:pt x="864887" y="389453"/>
                </a:cubicBezTo>
                <a:cubicBezTo>
                  <a:pt x="861733" y="404173"/>
                  <a:pt x="850480" y="416386"/>
                  <a:pt x="839835" y="427031"/>
                </a:cubicBezTo>
                <a:cubicBezTo>
                  <a:pt x="829190" y="437676"/>
                  <a:pt x="816093" y="446153"/>
                  <a:pt x="802256" y="452083"/>
                </a:cubicBezTo>
                <a:cubicBezTo>
                  <a:pt x="773879" y="464244"/>
                  <a:pt x="741996" y="461901"/>
                  <a:pt x="714574" y="477135"/>
                </a:cubicBezTo>
                <a:cubicBezTo>
                  <a:pt x="592556" y="544923"/>
                  <a:pt x="687232" y="515285"/>
                  <a:pt x="589314" y="539765"/>
                </a:cubicBezTo>
                <a:cubicBezTo>
                  <a:pt x="509982" y="531414"/>
                  <a:pt x="421051" y="553453"/>
                  <a:pt x="351319" y="514713"/>
                </a:cubicBezTo>
                <a:cubicBezTo>
                  <a:pt x="181292" y="420254"/>
                  <a:pt x="537158" y="385620"/>
                  <a:pt x="288689" y="427031"/>
                </a:cubicBezTo>
                <a:cubicBezTo>
                  <a:pt x="259462" y="439557"/>
                  <a:pt x="232662" y="461594"/>
                  <a:pt x="201007" y="464609"/>
                </a:cubicBezTo>
                <a:cubicBezTo>
                  <a:pt x="142667" y="470165"/>
                  <a:pt x="77242" y="479867"/>
                  <a:pt x="25643" y="452083"/>
                </a:cubicBezTo>
                <a:cubicBezTo>
                  <a:pt x="0" y="438275"/>
                  <a:pt x="48172" y="352893"/>
                  <a:pt x="63221" y="339349"/>
                </a:cubicBezTo>
                <a:cubicBezTo>
                  <a:pt x="94256" y="311417"/>
                  <a:pt x="122486" y="272381"/>
                  <a:pt x="163429" y="264192"/>
                </a:cubicBezTo>
                <a:cubicBezTo>
                  <a:pt x="230153" y="250847"/>
                  <a:pt x="226059" y="272956"/>
                  <a:pt x="226059" y="23914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45" name="Freeform 44"/>
          <p:cNvSpPr/>
          <p:nvPr/>
        </p:nvSpPr>
        <p:spPr>
          <a:xfrm rot="8075435">
            <a:off x="7639464" y="4167262"/>
            <a:ext cx="314868" cy="400406"/>
          </a:xfrm>
          <a:custGeom>
            <a:avLst/>
            <a:gdLst>
              <a:gd name="connsiteX0" fmla="*/ 175955 w 877413"/>
              <a:gd name="connsiteY0" fmla="*/ 289244 h 553453"/>
              <a:gd name="connsiteX1" fmla="*/ 213533 w 877413"/>
              <a:gd name="connsiteY1" fmla="*/ 239140 h 553453"/>
              <a:gd name="connsiteX2" fmla="*/ 238585 w 877413"/>
              <a:gd name="connsiteY2" fmla="*/ 176510 h 553453"/>
              <a:gd name="connsiteX3" fmla="*/ 313741 w 877413"/>
              <a:gd name="connsiteY3" fmla="*/ 113880 h 553453"/>
              <a:gd name="connsiteX4" fmla="*/ 351319 w 877413"/>
              <a:gd name="connsiteY4" fmla="*/ 76302 h 553453"/>
              <a:gd name="connsiteX5" fmla="*/ 501632 w 877413"/>
              <a:gd name="connsiteY5" fmla="*/ 1146 h 553453"/>
              <a:gd name="connsiteX6" fmla="*/ 601840 w 877413"/>
              <a:gd name="connsiteY6" fmla="*/ 13672 h 553453"/>
              <a:gd name="connsiteX7" fmla="*/ 614366 w 877413"/>
              <a:gd name="connsiteY7" fmla="*/ 51250 h 553453"/>
              <a:gd name="connsiteX8" fmla="*/ 639418 w 877413"/>
              <a:gd name="connsiteY8" fmla="*/ 88828 h 553453"/>
              <a:gd name="connsiteX9" fmla="*/ 676996 w 877413"/>
              <a:gd name="connsiteY9" fmla="*/ 189036 h 553453"/>
              <a:gd name="connsiteX10" fmla="*/ 714574 w 877413"/>
              <a:gd name="connsiteY10" fmla="*/ 214088 h 553453"/>
              <a:gd name="connsiteX11" fmla="*/ 864887 w 877413"/>
              <a:gd name="connsiteY11" fmla="*/ 201562 h 553453"/>
              <a:gd name="connsiteX12" fmla="*/ 877413 w 877413"/>
              <a:gd name="connsiteY12" fmla="*/ 251666 h 553453"/>
              <a:gd name="connsiteX13" fmla="*/ 864887 w 877413"/>
              <a:gd name="connsiteY13" fmla="*/ 389453 h 553453"/>
              <a:gd name="connsiteX14" fmla="*/ 839835 w 877413"/>
              <a:gd name="connsiteY14" fmla="*/ 427031 h 553453"/>
              <a:gd name="connsiteX15" fmla="*/ 802256 w 877413"/>
              <a:gd name="connsiteY15" fmla="*/ 452083 h 553453"/>
              <a:gd name="connsiteX16" fmla="*/ 714574 w 877413"/>
              <a:gd name="connsiteY16" fmla="*/ 477135 h 553453"/>
              <a:gd name="connsiteX17" fmla="*/ 589314 w 877413"/>
              <a:gd name="connsiteY17" fmla="*/ 539765 h 553453"/>
              <a:gd name="connsiteX18" fmla="*/ 351319 w 877413"/>
              <a:gd name="connsiteY18" fmla="*/ 514713 h 553453"/>
              <a:gd name="connsiteX19" fmla="*/ 288689 w 877413"/>
              <a:gd name="connsiteY19" fmla="*/ 427031 h 553453"/>
              <a:gd name="connsiteX20" fmla="*/ 201007 w 877413"/>
              <a:gd name="connsiteY20" fmla="*/ 464609 h 553453"/>
              <a:gd name="connsiteX21" fmla="*/ 25643 w 877413"/>
              <a:gd name="connsiteY21" fmla="*/ 452083 h 553453"/>
              <a:gd name="connsiteX22" fmla="*/ 63221 w 877413"/>
              <a:gd name="connsiteY22" fmla="*/ 339349 h 553453"/>
              <a:gd name="connsiteX23" fmla="*/ 163429 w 877413"/>
              <a:gd name="connsiteY23" fmla="*/ 264192 h 553453"/>
              <a:gd name="connsiteX24" fmla="*/ 226059 w 877413"/>
              <a:gd name="connsiteY24" fmla="*/ 239140 h 553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77413" h="553453">
                <a:moveTo>
                  <a:pt x="175955" y="289244"/>
                </a:moveTo>
                <a:cubicBezTo>
                  <a:pt x="188481" y="272543"/>
                  <a:pt x="203394" y="257389"/>
                  <a:pt x="213533" y="239140"/>
                </a:cubicBezTo>
                <a:cubicBezTo>
                  <a:pt x="224453" y="219485"/>
                  <a:pt x="226668" y="195577"/>
                  <a:pt x="238585" y="176510"/>
                </a:cubicBezTo>
                <a:cubicBezTo>
                  <a:pt x="262451" y="138324"/>
                  <a:pt x="282123" y="140228"/>
                  <a:pt x="313741" y="113880"/>
                </a:cubicBezTo>
                <a:cubicBezTo>
                  <a:pt x="327350" y="102539"/>
                  <a:pt x="337336" y="87178"/>
                  <a:pt x="351319" y="76302"/>
                </a:cubicBezTo>
                <a:cubicBezTo>
                  <a:pt x="424165" y="19644"/>
                  <a:pt x="419210" y="28620"/>
                  <a:pt x="501632" y="1146"/>
                </a:cubicBezTo>
                <a:cubicBezTo>
                  <a:pt x="535035" y="5321"/>
                  <a:pt x="571079" y="0"/>
                  <a:pt x="601840" y="13672"/>
                </a:cubicBezTo>
                <a:cubicBezTo>
                  <a:pt x="613906" y="19034"/>
                  <a:pt x="608461" y="39440"/>
                  <a:pt x="614366" y="51250"/>
                </a:cubicBezTo>
                <a:cubicBezTo>
                  <a:pt x="621099" y="64715"/>
                  <a:pt x="631067" y="76302"/>
                  <a:pt x="639418" y="88828"/>
                </a:cubicBezTo>
                <a:cubicBezTo>
                  <a:pt x="647846" y="122539"/>
                  <a:pt x="653602" y="160964"/>
                  <a:pt x="676996" y="189036"/>
                </a:cubicBezTo>
                <a:cubicBezTo>
                  <a:pt x="686634" y="200601"/>
                  <a:pt x="702048" y="205737"/>
                  <a:pt x="714574" y="214088"/>
                </a:cubicBezTo>
                <a:cubicBezTo>
                  <a:pt x="731276" y="209912"/>
                  <a:pt x="831484" y="168159"/>
                  <a:pt x="864887" y="201562"/>
                </a:cubicBezTo>
                <a:cubicBezTo>
                  <a:pt x="877060" y="213735"/>
                  <a:pt x="873238" y="234965"/>
                  <a:pt x="877413" y="251666"/>
                </a:cubicBezTo>
                <a:cubicBezTo>
                  <a:pt x="873238" y="297595"/>
                  <a:pt x="874550" y="344358"/>
                  <a:pt x="864887" y="389453"/>
                </a:cubicBezTo>
                <a:cubicBezTo>
                  <a:pt x="861733" y="404173"/>
                  <a:pt x="850480" y="416386"/>
                  <a:pt x="839835" y="427031"/>
                </a:cubicBezTo>
                <a:cubicBezTo>
                  <a:pt x="829190" y="437676"/>
                  <a:pt x="816093" y="446153"/>
                  <a:pt x="802256" y="452083"/>
                </a:cubicBezTo>
                <a:cubicBezTo>
                  <a:pt x="773879" y="464244"/>
                  <a:pt x="741996" y="461901"/>
                  <a:pt x="714574" y="477135"/>
                </a:cubicBezTo>
                <a:cubicBezTo>
                  <a:pt x="592556" y="544923"/>
                  <a:pt x="687232" y="515285"/>
                  <a:pt x="589314" y="539765"/>
                </a:cubicBezTo>
                <a:cubicBezTo>
                  <a:pt x="509982" y="531414"/>
                  <a:pt x="421051" y="553453"/>
                  <a:pt x="351319" y="514713"/>
                </a:cubicBezTo>
                <a:cubicBezTo>
                  <a:pt x="181292" y="420254"/>
                  <a:pt x="537158" y="385620"/>
                  <a:pt x="288689" y="427031"/>
                </a:cubicBezTo>
                <a:cubicBezTo>
                  <a:pt x="259462" y="439557"/>
                  <a:pt x="232662" y="461594"/>
                  <a:pt x="201007" y="464609"/>
                </a:cubicBezTo>
                <a:cubicBezTo>
                  <a:pt x="142667" y="470165"/>
                  <a:pt x="77242" y="479867"/>
                  <a:pt x="25643" y="452083"/>
                </a:cubicBezTo>
                <a:cubicBezTo>
                  <a:pt x="0" y="438275"/>
                  <a:pt x="48172" y="352893"/>
                  <a:pt x="63221" y="339349"/>
                </a:cubicBezTo>
                <a:cubicBezTo>
                  <a:pt x="94256" y="311417"/>
                  <a:pt x="122486" y="272381"/>
                  <a:pt x="163429" y="264192"/>
                </a:cubicBezTo>
                <a:cubicBezTo>
                  <a:pt x="230153" y="250847"/>
                  <a:pt x="226059" y="272956"/>
                  <a:pt x="226059" y="23914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46" name="Freeform 45"/>
          <p:cNvSpPr/>
          <p:nvPr/>
        </p:nvSpPr>
        <p:spPr>
          <a:xfrm rot="8075435">
            <a:off x="7563264" y="3557662"/>
            <a:ext cx="314868" cy="400406"/>
          </a:xfrm>
          <a:custGeom>
            <a:avLst/>
            <a:gdLst>
              <a:gd name="connsiteX0" fmla="*/ 175955 w 877413"/>
              <a:gd name="connsiteY0" fmla="*/ 289244 h 553453"/>
              <a:gd name="connsiteX1" fmla="*/ 213533 w 877413"/>
              <a:gd name="connsiteY1" fmla="*/ 239140 h 553453"/>
              <a:gd name="connsiteX2" fmla="*/ 238585 w 877413"/>
              <a:gd name="connsiteY2" fmla="*/ 176510 h 553453"/>
              <a:gd name="connsiteX3" fmla="*/ 313741 w 877413"/>
              <a:gd name="connsiteY3" fmla="*/ 113880 h 553453"/>
              <a:gd name="connsiteX4" fmla="*/ 351319 w 877413"/>
              <a:gd name="connsiteY4" fmla="*/ 76302 h 553453"/>
              <a:gd name="connsiteX5" fmla="*/ 501632 w 877413"/>
              <a:gd name="connsiteY5" fmla="*/ 1146 h 553453"/>
              <a:gd name="connsiteX6" fmla="*/ 601840 w 877413"/>
              <a:gd name="connsiteY6" fmla="*/ 13672 h 553453"/>
              <a:gd name="connsiteX7" fmla="*/ 614366 w 877413"/>
              <a:gd name="connsiteY7" fmla="*/ 51250 h 553453"/>
              <a:gd name="connsiteX8" fmla="*/ 639418 w 877413"/>
              <a:gd name="connsiteY8" fmla="*/ 88828 h 553453"/>
              <a:gd name="connsiteX9" fmla="*/ 676996 w 877413"/>
              <a:gd name="connsiteY9" fmla="*/ 189036 h 553453"/>
              <a:gd name="connsiteX10" fmla="*/ 714574 w 877413"/>
              <a:gd name="connsiteY10" fmla="*/ 214088 h 553453"/>
              <a:gd name="connsiteX11" fmla="*/ 864887 w 877413"/>
              <a:gd name="connsiteY11" fmla="*/ 201562 h 553453"/>
              <a:gd name="connsiteX12" fmla="*/ 877413 w 877413"/>
              <a:gd name="connsiteY12" fmla="*/ 251666 h 553453"/>
              <a:gd name="connsiteX13" fmla="*/ 864887 w 877413"/>
              <a:gd name="connsiteY13" fmla="*/ 389453 h 553453"/>
              <a:gd name="connsiteX14" fmla="*/ 839835 w 877413"/>
              <a:gd name="connsiteY14" fmla="*/ 427031 h 553453"/>
              <a:gd name="connsiteX15" fmla="*/ 802256 w 877413"/>
              <a:gd name="connsiteY15" fmla="*/ 452083 h 553453"/>
              <a:gd name="connsiteX16" fmla="*/ 714574 w 877413"/>
              <a:gd name="connsiteY16" fmla="*/ 477135 h 553453"/>
              <a:gd name="connsiteX17" fmla="*/ 589314 w 877413"/>
              <a:gd name="connsiteY17" fmla="*/ 539765 h 553453"/>
              <a:gd name="connsiteX18" fmla="*/ 351319 w 877413"/>
              <a:gd name="connsiteY18" fmla="*/ 514713 h 553453"/>
              <a:gd name="connsiteX19" fmla="*/ 288689 w 877413"/>
              <a:gd name="connsiteY19" fmla="*/ 427031 h 553453"/>
              <a:gd name="connsiteX20" fmla="*/ 201007 w 877413"/>
              <a:gd name="connsiteY20" fmla="*/ 464609 h 553453"/>
              <a:gd name="connsiteX21" fmla="*/ 25643 w 877413"/>
              <a:gd name="connsiteY21" fmla="*/ 452083 h 553453"/>
              <a:gd name="connsiteX22" fmla="*/ 63221 w 877413"/>
              <a:gd name="connsiteY22" fmla="*/ 339349 h 553453"/>
              <a:gd name="connsiteX23" fmla="*/ 163429 w 877413"/>
              <a:gd name="connsiteY23" fmla="*/ 264192 h 553453"/>
              <a:gd name="connsiteX24" fmla="*/ 226059 w 877413"/>
              <a:gd name="connsiteY24" fmla="*/ 239140 h 553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77413" h="553453">
                <a:moveTo>
                  <a:pt x="175955" y="289244"/>
                </a:moveTo>
                <a:cubicBezTo>
                  <a:pt x="188481" y="272543"/>
                  <a:pt x="203394" y="257389"/>
                  <a:pt x="213533" y="239140"/>
                </a:cubicBezTo>
                <a:cubicBezTo>
                  <a:pt x="224453" y="219485"/>
                  <a:pt x="226668" y="195577"/>
                  <a:pt x="238585" y="176510"/>
                </a:cubicBezTo>
                <a:cubicBezTo>
                  <a:pt x="262451" y="138324"/>
                  <a:pt x="282123" y="140228"/>
                  <a:pt x="313741" y="113880"/>
                </a:cubicBezTo>
                <a:cubicBezTo>
                  <a:pt x="327350" y="102539"/>
                  <a:pt x="337336" y="87178"/>
                  <a:pt x="351319" y="76302"/>
                </a:cubicBezTo>
                <a:cubicBezTo>
                  <a:pt x="424165" y="19644"/>
                  <a:pt x="419210" y="28620"/>
                  <a:pt x="501632" y="1146"/>
                </a:cubicBezTo>
                <a:cubicBezTo>
                  <a:pt x="535035" y="5321"/>
                  <a:pt x="571079" y="0"/>
                  <a:pt x="601840" y="13672"/>
                </a:cubicBezTo>
                <a:cubicBezTo>
                  <a:pt x="613906" y="19034"/>
                  <a:pt x="608461" y="39440"/>
                  <a:pt x="614366" y="51250"/>
                </a:cubicBezTo>
                <a:cubicBezTo>
                  <a:pt x="621099" y="64715"/>
                  <a:pt x="631067" y="76302"/>
                  <a:pt x="639418" y="88828"/>
                </a:cubicBezTo>
                <a:cubicBezTo>
                  <a:pt x="647846" y="122539"/>
                  <a:pt x="653602" y="160964"/>
                  <a:pt x="676996" y="189036"/>
                </a:cubicBezTo>
                <a:cubicBezTo>
                  <a:pt x="686634" y="200601"/>
                  <a:pt x="702048" y="205737"/>
                  <a:pt x="714574" y="214088"/>
                </a:cubicBezTo>
                <a:cubicBezTo>
                  <a:pt x="731276" y="209912"/>
                  <a:pt x="831484" y="168159"/>
                  <a:pt x="864887" y="201562"/>
                </a:cubicBezTo>
                <a:cubicBezTo>
                  <a:pt x="877060" y="213735"/>
                  <a:pt x="873238" y="234965"/>
                  <a:pt x="877413" y="251666"/>
                </a:cubicBezTo>
                <a:cubicBezTo>
                  <a:pt x="873238" y="297595"/>
                  <a:pt x="874550" y="344358"/>
                  <a:pt x="864887" y="389453"/>
                </a:cubicBezTo>
                <a:cubicBezTo>
                  <a:pt x="861733" y="404173"/>
                  <a:pt x="850480" y="416386"/>
                  <a:pt x="839835" y="427031"/>
                </a:cubicBezTo>
                <a:cubicBezTo>
                  <a:pt x="829190" y="437676"/>
                  <a:pt x="816093" y="446153"/>
                  <a:pt x="802256" y="452083"/>
                </a:cubicBezTo>
                <a:cubicBezTo>
                  <a:pt x="773879" y="464244"/>
                  <a:pt x="741996" y="461901"/>
                  <a:pt x="714574" y="477135"/>
                </a:cubicBezTo>
                <a:cubicBezTo>
                  <a:pt x="592556" y="544923"/>
                  <a:pt x="687232" y="515285"/>
                  <a:pt x="589314" y="539765"/>
                </a:cubicBezTo>
                <a:cubicBezTo>
                  <a:pt x="509982" y="531414"/>
                  <a:pt x="421051" y="553453"/>
                  <a:pt x="351319" y="514713"/>
                </a:cubicBezTo>
                <a:cubicBezTo>
                  <a:pt x="181292" y="420254"/>
                  <a:pt x="537158" y="385620"/>
                  <a:pt x="288689" y="427031"/>
                </a:cubicBezTo>
                <a:cubicBezTo>
                  <a:pt x="259462" y="439557"/>
                  <a:pt x="232662" y="461594"/>
                  <a:pt x="201007" y="464609"/>
                </a:cubicBezTo>
                <a:cubicBezTo>
                  <a:pt x="142667" y="470165"/>
                  <a:pt x="77242" y="479867"/>
                  <a:pt x="25643" y="452083"/>
                </a:cubicBezTo>
                <a:cubicBezTo>
                  <a:pt x="0" y="438275"/>
                  <a:pt x="48172" y="352893"/>
                  <a:pt x="63221" y="339349"/>
                </a:cubicBezTo>
                <a:cubicBezTo>
                  <a:pt x="94256" y="311417"/>
                  <a:pt x="122486" y="272381"/>
                  <a:pt x="163429" y="264192"/>
                </a:cubicBezTo>
                <a:cubicBezTo>
                  <a:pt x="230153" y="250847"/>
                  <a:pt x="226059" y="272956"/>
                  <a:pt x="226059" y="23914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47" name="Freeform 46"/>
          <p:cNvSpPr/>
          <p:nvPr/>
        </p:nvSpPr>
        <p:spPr>
          <a:xfrm rot="8075435">
            <a:off x="5429664" y="5005462"/>
            <a:ext cx="314868" cy="400406"/>
          </a:xfrm>
          <a:custGeom>
            <a:avLst/>
            <a:gdLst>
              <a:gd name="connsiteX0" fmla="*/ 175955 w 877413"/>
              <a:gd name="connsiteY0" fmla="*/ 289244 h 553453"/>
              <a:gd name="connsiteX1" fmla="*/ 213533 w 877413"/>
              <a:gd name="connsiteY1" fmla="*/ 239140 h 553453"/>
              <a:gd name="connsiteX2" fmla="*/ 238585 w 877413"/>
              <a:gd name="connsiteY2" fmla="*/ 176510 h 553453"/>
              <a:gd name="connsiteX3" fmla="*/ 313741 w 877413"/>
              <a:gd name="connsiteY3" fmla="*/ 113880 h 553453"/>
              <a:gd name="connsiteX4" fmla="*/ 351319 w 877413"/>
              <a:gd name="connsiteY4" fmla="*/ 76302 h 553453"/>
              <a:gd name="connsiteX5" fmla="*/ 501632 w 877413"/>
              <a:gd name="connsiteY5" fmla="*/ 1146 h 553453"/>
              <a:gd name="connsiteX6" fmla="*/ 601840 w 877413"/>
              <a:gd name="connsiteY6" fmla="*/ 13672 h 553453"/>
              <a:gd name="connsiteX7" fmla="*/ 614366 w 877413"/>
              <a:gd name="connsiteY7" fmla="*/ 51250 h 553453"/>
              <a:gd name="connsiteX8" fmla="*/ 639418 w 877413"/>
              <a:gd name="connsiteY8" fmla="*/ 88828 h 553453"/>
              <a:gd name="connsiteX9" fmla="*/ 676996 w 877413"/>
              <a:gd name="connsiteY9" fmla="*/ 189036 h 553453"/>
              <a:gd name="connsiteX10" fmla="*/ 714574 w 877413"/>
              <a:gd name="connsiteY10" fmla="*/ 214088 h 553453"/>
              <a:gd name="connsiteX11" fmla="*/ 864887 w 877413"/>
              <a:gd name="connsiteY11" fmla="*/ 201562 h 553453"/>
              <a:gd name="connsiteX12" fmla="*/ 877413 w 877413"/>
              <a:gd name="connsiteY12" fmla="*/ 251666 h 553453"/>
              <a:gd name="connsiteX13" fmla="*/ 864887 w 877413"/>
              <a:gd name="connsiteY13" fmla="*/ 389453 h 553453"/>
              <a:gd name="connsiteX14" fmla="*/ 839835 w 877413"/>
              <a:gd name="connsiteY14" fmla="*/ 427031 h 553453"/>
              <a:gd name="connsiteX15" fmla="*/ 802256 w 877413"/>
              <a:gd name="connsiteY15" fmla="*/ 452083 h 553453"/>
              <a:gd name="connsiteX16" fmla="*/ 714574 w 877413"/>
              <a:gd name="connsiteY16" fmla="*/ 477135 h 553453"/>
              <a:gd name="connsiteX17" fmla="*/ 589314 w 877413"/>
              <a:gd name="connsiteY17" fmla="*/ 539765 h 553453"/>
              <a:gd name="connsiteX18" fmla="*/ 351319 w 877413"/>
              <a:gd name="connsiteY18" fmla="*/ 514713 h 553453"/>
              <a:gd name="connsiteX19" fmla="*/ 288689 w 877413"/>
              <a:gd name="connsiteY19" fmla="*/ 427031 h 553453"/>
              <a:gd name="connsiteX20" fmla="*/ 201007 w 877413"/>
              <a:gd name="connsiteY20" fmla="*/ 464609 h 553453"/>
              <a:gd name="connsiteX21" fmla="*/ 25643 w 877413"/>
              <a:gd name="connsiteY21" fmla="*/ 452083 h 553453"/>
              <a:gd name="connsiteX22" fmla="*/ 63221 w 877413"/>
              <a:gd name="connsiteY22" fmla="*/ 339349 h 553453"/>
              <a:gd name="connsiteX23" fmla="*/ 163429 w 877413"/>
              <a:gd name="connsiteY23" fmla="*/ 264192 h 553453"/>
              <a:gd name="connsiteX24" fmla="*/ 226059 w 877413"/>
              <a:gd name="connsiteY24" fmla="*/ 239140 h 553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77413" h="553453">
                <a:moveTo>
                  <a:pt x="175955" y="289244"/>
                </a:moveTo>
                <a:cubicBezTo>
                  <a:pt x="188481" y="272543"/>
                  <a:pt x="203394" y="257389"/>
                  <a:pt x="213533" y="239140"/>
                </a:cubicBezTo>
                <a:cubicBezTo>
                  <a:pt x="224453" y="219485"/>
                  <a:pt x="226668" y="195577"/>
                  <a:pt x="238585" y="176510"/>
                </a:cubicBezTo>
                <a:cubicBezTo>
                  <a:pt x="262451" y="138324"/>
                  <a:pt x="282123" y="140228"/>
                  <a:pt x="313741" y="113880"/>
                </a:cubicBezTo>
                <a:cubicBezTo>
                  <a:pt x="327350" y="102539"/>
                  <a:pt x="337336" y="87178"/>
                  <a:pt x="351319" y="76302"/>
                </a:cubicBezTo>
                <a:cubicBezTo>
                  <a:pt x="424165" y="19644"/>
                  <a:pt x="419210" y="28620"/>
                  <a:pt x="501632" y="1146"/>
                </a:cubicBezTo>
                <a:cubicBezTo>
                  <a:pt x="535035" y="5321"/>
                  <a:pt x="571079" y="0"/>
                  <a:pt x="601840" y="13672"/>
                </a:cubicBezTo>
                <a:cubicBezTo>
                  <a:pt x="613906" y="19034"/>
                  <a:pt x="608461" y="39440"/>
                  <a:pt x="614366" y="51250"/>
                </a:cubicBezTo>
                <a:cubicBezTo>
                  <a:pt x="621099" y="64715"/>
                  <a:pt x="631067" y="76302"/>
                  <a:pt x="639418" y="88828"/>
                </a:cubicBezTo>
                <a:cubicBezTo>
                  <a:pt x="647846" y="122539"/>
                  <a:pt x="653602" y="160964"/>
                  <a:pt x="676996" y="189036"/>
                </a:cubicBezTo>
                <a:cubicBezTo>
                  <a:pt x="686634" y="200601"/>
                  <a:pt x="702048" y="205737"/>
                  <a:pt x="714574" y="214088"/>
                </a:cubicBezTo>
                <a:cubicBezTo>
                  <a:pt x="731276" y="209912"/>
                  <a:pt x="831484" y="168159"/>
                  <a:pt x="864887" y="201562"/>
                </a:cubicBezTo>
                <a:cubicBezTo>
                  <a:pt x="877060" y="213735"/>
                  <a:pt x="873238" y="234965"/>
                  <a:pt x="877413" y="251666"/>
                </a:cubicBezTo>
                <a:cubicBezTo>
                  <a:pt x="873238" y="297595"/>
                  <a:pt x="874550" y="344358"/>
                  <a:pt x="864887" y="389453"/>
                </a:cubicBezTo>
                <a:cubicBezTo>
                  <a:pt x="861733" y="404173"/>
                  <a:pt x="850480" y="416386"/>
                  <a:pt x="839835" y="427031"/>
                </a:cubicBezTo>
                <a:cubicBezTo>
                  <a:pt x="829190" y="437676"/>
                  <a:pt x="816093" y="446153"/>
                  <a:pt x="802256" y="452083"/>
                </a:cubicBezTo>
                <a:cubicBezTo>
                  <a:pt x="773879" y="464244"/>
                  <a:pt x="741996" y="461901"/>
                  <a:pt x="714574" y="477135"/>
                </a:cubicBezTo>
                <a:cubicBezTo>
                  <a:pt x="592556" y="544923"/>
                  <a:pt x="687232" y="515285"/>
                  <a:pt x="589314" y="539765"/>
                </a:cubicBezTo>
                <a:cubicBezTo>
                  <a:pt x="509982" y="531414"/>
                  <a:pt x="421051" y="553453"/>
                  <a:pt x="351319" y="514713"/>
                </a:cubicBezTo>
                <a:cubicBezTo>
                  <a:pt x="181292" y="420254"/>
                  <a:pt x="537158" y="385620"/>
                  <a:pt x="288689" y="427031"/>
                </a:cubicBezTo>
                <a:cubicBezTo>
                  <a:pt x="259462" y="439557"/>
                  <a:pt x="232662" y="461594"/>
                  <a:pt x="201007" y="464609"/>
                </a:cubicBezTo>
                <a:cubicBezTo>
                  <a:pt x="142667" y="470165"/>
                  <a:pt x="77242" y="479867"/>
                  <a:pt x="25643" y="452083"/>
                </a:cubicBezTo>
                <a:cubicBezTo>
                  <a:pt x="0" y="438275"/>
                  <a:pt x="48172" y="352893"/>
                  <a:pt x="63221" y="339349"/>
                </a:cubicBezTo>
                <a:cubicBezTo>
                  <a:pt x="94256" y="311417"/>
                  <a:pt x="122486" y="272381"/>
                  <a:pt x="163429" y="264192"/>
                </a:cubicBezTo>
                <a:cubicBezTo>
                  <a:pt x="230153" y="250847"/>
                  <a:pt x="226059" y="272956"/>
                  <a:pt x="226059" y="23914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48" name="Freeform 47"/>
          <p:cNvSpPr/>
          <p:nvPr/>
        </p:nvSpPr>
        <p:spPr>
          <a:xfrm rot="8075435">
            <a:off x="7944264" y="3938662"/>
            <a:ext cx="314868" cy="400406"/>
          </a:xfrm>
          <a:custGeom>
            <a:avLst/>
            <a:gdLst>
              <a:gd name="connsiteX0" fmla="*/ 175955 w 877413"/>
              <a:gd name="connsiteY0" fmla="*/ 289244 h 553453"/>
              <a:gd name="connsiteX1" fmla="*/ 213533 w 877413"/>
              <a:gd name="connsiteY1" fmla="*/ 239140 h 553453"/>
              <a:gd name="connsiteX2" fmla="*/ 238585 w 877413"/>
              <a:gd name="connsiteY2" fmla="*/ 176510 h 553453"/>
              <a:gd name="connsiteX3" fmla="*/ 313741 w 877413"/>
              <a:gd name="connsiteY3" fmla="*/ 113880 h 553453"/>
              <a:gd name="connsiteX4" fmla="*/ 351319 w 877413"/>
              <a:gd name="connsiteY4" fmla="*/ 76302 h 553453"/>
              <a:gd name="connsiteX5" fmla="*/ 501632 w 877413"/>
              <a:gd name="connsiteY5" fmla="*/ 1146 h 553453"/>
              <a:gd name="connsiteX6" fmla="*/ 601840 w 877413"/>
              <a:gd name="connsiteY6" fmla="*/ 13672 h 553453"/>
              <a:gd name="connsiteX7" fmla="*/ 614366 w 877413"/>
              <a:gd name="connsiteY7" fmla="*/ 51250 h 553453"/>
              <a:gd name="connsiteX8" fmla="*/ 639418 w 877413"/>
              <a:gd name="connsiteY8" fmla="*/ 88828 h 553453"/>
              <a:gd name="connsiteX9" fmla="*/ 676996 w 877413"/>
              <a:gd name="connsiteY9" fmla="*/ 189036 h 553453"/>
              <a:gd name="connsiteX10" fmla="*/ 714574 w 877413"/>
              <a:gd name="connsiteY10" fmla="*/ 214088 h 553453"/>
              <a:gd name="connsiteX11" fmla="*/ 864887 w 877413"/>
              <a:gd name="connsiteY11" fmla="*/ 201562 h 553453"/>
              <a:gd name="connsiteX12" fmla="*/ 877413 w 877413"/>
              <a:gd name="connsiteY12" fmla="*/ 251666 h 553453"/>
              <a:gd name="connsiteX13" fmla="*/ 864887 w 877413"/>
              <a:gd name="connsiteY13" fmla="*/ 389453 h 553453"/>
              <a:gd name="connsiteX14" fmla="*/ 839835 w 877413"/>
              <a:gd name="connsiteY14" fmla="*/ 427031 h 553453"/>
              <a:gd name="connsiteX15" fmla="*/ 802256 w 877413"/>
              <a:gd name="connsiteY15" fmla="*/ 452083 h 553453"/>
              <a:gd name="connsiteX16" fmla="*/ 714574 w 877413"/>
              <a:gd name="connsiteY16" fmla="*/ 477135 h 553453"/>
              <a:gd name="connsiteX17" fmla="*/ 589314 w 877413"/>
              <a:gd name="connsiteY17" fmla="*/ 539765 h 553453"/>
              <a:gd name="connsiteX18" fmla="*/ 351319 w 877413"/>
              <a:gd name="connsiteY18" fmla="*/ 514713 h 553453"/>
              <a:gd name="connsiteX19" fmla="*/ 288689 w 877413"/>
              <a:gd name="connsiteY19" fmla="*/ 427031 h 553453"/>
              <a:gd name="connsiteX20" fmla="*/ 201007 w 877413"/>
              <a:gd name="connsiteY20" fmla="*/ 464609 h 553453"/>
              <a:gd name="connsiteX21" fmla="*/ 25643 w 877413"/>
              <a:gd name="connsiteY21" fmla="*/ 452083 h 553453"/>
              <a:gd name="connsiteX22" fmla="*/ 63221 w 877413"/>
              <a:gd name="connsiteY22" fmla="*/ 339349 h 553453"/>
              <a:gd name="connsiteX23" fmla="*/ 163429 w 877413"/>
              <a:gd name="connsiteY23" fmla="*/ 264192 h 553453"/>
              <a:gd name="connsiteX24" fmla="*/ 226059 w 877413"/>
              <a:gd name="connsiteY24" fmla="*/ 239140 h 553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77413" h="553453">
                <a:moveTo>
                  <a:pt x="175955" y="289244"/>
                </a:moveTo>
                <a:cubicBezTo>
                  <a:pt x="188481" y="272543"/>
                  <a:pt x="203394" y="257389"/>
                  <a:pt x="213533" y="239140"/>
                </a:cubicBezTo>
                <a:cubicBezTo>
                  <a:pt x="224453" y="219485"/>
                  <a:pt x="226668" y="195577"/>
                  <a:pt x="238585" y="176510"/>
                </a:cubicBezTo>
                <a:cubicBezTo>
                  <a:pt x="262451" y="138324"/>
                  <a:pt x="282123" y="140228"/>
                  <a:pt x="313741" y="113880"/>
                </a:cubicBezTo>
                <a:cubicBezTo>
                  <a:pt x="327350" y="102539"/>
                  <a:pt x="337336" y="87178"/>
                  <a:pt x="351319" y="76302"/>
                </a:cubicBezTo>
                <a:cubicBezTo>
                  <a:pt x="424165" y="19644"/>
                  <a:pt x="419210" y="28620"/>
                  <a:pt x="501632" y="1146"/>
                </a:cubicBezTo>
                <a:cubicBezTo>
                  <a:pt x="535035" y="5321"/>
                  <a:pt x="571079" y="0"/>
                  <a:pt x="601840" y="13672"/>
                </a:cubicBezTo>
                <a:cubicBezTo>
                  <a:pt x="613906" y="19034"/>
                  <a:pt x="608461" y="39440"/>
                  <a:pt x="614366" y="51250"/>
                </a:cubicBezTo>
                <a:cubicBezTo>
                  <a:pt x="621099" y="64715"/>
                  <a:pt x="631067" y="76302"/>
                  <a:pt x="639418" y="88828"/>
                </a:cubicBezTo>
                <a:cubicBezTo>
                  <a:pt x="647846" y="122539"/>
                  <a:pt x="653602" y="160964"/>
                  <a:pt x="676996" y="189036"/>
                </a:cubicBezTo>
                <a:cubicBezTo>
                  <a:pt x="686634" y="200601"/>
                  <a:pt x="702048" y="205737"/>
                  <a:pt x="714574" y="214088"/>
                </a:cubicBezTo>
                <a:cubicBezTo>
                  <a:pt x="731276" y="209912"/>
                  <a:pt x="831484" y="168159"/>
                  <a:pt x="864887" y="201562"/>
                </a:cubicBezTo>
                <a:cubicBezTo>
                  <a:pt x="877060" y="213735"/>
                  <a:pt x="873238" y="234965"/>
                  <a:pt x="877413" y="251666"/>
                </a:cubicBezTo>
                <a:cubicBezTo>
                  <a:pt x="873238" y="297595"/>
                  <a:pt x="874550" y="344358"/>
                  <a:pt x="864887" y="389453"/>
                </a:cubicBezTo>
                <a:cubicBezTo>
                  <a:pt x="861733" y="404173"/>
                  <a:pt x="850480" y="416386"/>
                  <a:pt x="839835" y="427031"/>
                </a:cubicBezTo>
                <a:cubicBezTo>
                  <a:pt x="829190" y="437676"/>
                  <a:pt x="816093" y="446153"/>
                  <a:pt x="802256" y="452083"/>
                </a:cubicBezTo>
                <a:cubicBezTo>
                  <a:pt x="773879" y="464244"/>
                  <a:pt x="741996" y="461901"/>
                  <a:pt x="714574" y="477135"/>
                </a:cubicBezTo>
                <a:cubicBezTo>
                  <a:pt x="592556" y="544923"/>
                  <a:pt x="687232" y="515285"/>
                  <a:pt x="589314" y="539765"/>
                </a:cubicBezTo>
                <a:cubicBezTo>
                  <a:pt x="509982" y="531414"/>
                  <a:pt x="421051" y="553453"/>
                  <a:pt x="351319" y="514713"/>
                </a:cubicBezTo>
                <a:cubicBezTo>
                  <a:pt x="181292" y="420254"/>
                  <a:pt x="537158" y="385620"/>
                  <a:pt x="288689" y="427031"/>
                </a:cubicBezTo>
                <a:cubicBezTo>
                  <a:pt x="259462" y="439557"/>
                  <a:pt x="232662" y="461594"/>
                  <a:pt x="201007" y="464609"/>
                </a:cubicBezTo>
                <a:cubicBezTo>
                  <a:pt x="142667" y="470165"/>
                  <a:pt x="77242" y="479867"/>
                  <a:pt x="25643" y="452083"/>
                </a:cubicBezTo>
                <a:cubicBezTo>
                  <a:pt x="0" y="438275"/>
                  <a:pt x="48172" y="352893"/>
                  <a:pt x="63221" y="339349"/>
                </a:cubicBezTo>
                <a:cubicBezTo>
                  <a:pt x="94256" y="311417"/>
                  <a:pt x="122486" y="272381"/>
                  <a:pt x="163429" y="264192"/>
                </a:cubicBezTo>
                <a:cubicBezTo>
                  <a:pt x="230153" y="250847"/>
                  <a:pt x="226059" y="272956"/>
                  <a:pt x="226059" y="23914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53" name="Freeform 52"/>
          <p:cNvSpPr/>
          <p:nvPr/>
        </p:nvSpPr>
        <p:spPr>
          <a:xfrm rot="8075435">
            <a:off x="7182264" y="4500132"/>
            <a:ext cx="314868" cy="400406"/>
          </a:xfrm>
          <a:custGeom>
            <a:avLst/>
            <a:gdLst>
              <a:gd name="connsiteX0" fmla="*/ 175955 w 877413"/>
              <a:gd name="connsiteY0" fmla="*/ 289244 h 553453"/>
              <a:gd name="connsiteX1" fmla="*/ 213533 w 877413"/>
              <a:gd name="connsiteY1" fmla="*/ 239140 h 553453"/>
              <a:gd name="connsiteX2" fmla="*/ 238585 w 877413"/>
              <a:gd name="connsiteY2" fmla="*/ 176510 h 553453"/>
              <a:gd name="connsiteX3" fmla="*/ 313741 w 877413"/>
              <a:gd name="connsiteY3" fmla="*/ 113880 h 553453"/>
              <a:gd name="connsiteX4" fmla="*/ 351319 w 877413"/>
              <a:gd name="connsiteY4" fmla="*/ 76302 h 553453"/>
              <a:gd name="connsiteX5" fmla="*/ 501632 w 877413"/>
              <a:gd name="connsiteY5" fmla="*/ 1146 h 553453"/>
              <a:gd name="connsiteX6" fmla="*/ 601840 w 877413"/>
              <a:gd name="connsiteY6" fmla="*/ 13672 h 553453"/>
              <a:gd name="connsiteX7" fmla="*/ 614366 w 877413"/>
              <a:gd name="connsiteY7" fmla="*/ 51250 h 553453"/>
              <a:gd name="connsiteX8" fmla="*/ 639418 w 877413"/>
              <a:gd name="connsiteY8" fmla="*/ 88828 h 553453"/>
              <a:gd name="connsiteX9" fmla="*/ 676996 w 877413"/>
              <a:gd name="connsiteY9" fmla="*/ 189036 h 553453"/>
              <a:gd name="connsiteX10" fmla="*/ 714574 w 877413"/>
              <a:gd name="connsiteY10" fmla="*/ 214088 h 553453"/>
              <a:gd name="connsiteX11" fmla="*/ 864887 w 877413"/>
              <a:gd name="connsiteY11" fmla="*/ 201562 h 553453"/>
              <a:gd name="connsiteX12" fmla="*/ 877413 w 877413"/>
              <a:gd name="connsiteY12" fmla="*/ 251666 h 553453"/>
              <a:gd name="connsiteX13" fmla="*/ 864887 w 877413"/>
              <a:gd name="connsiteY13" fmla="*/ 389453 h 553453"/>
              <a:gd name="connsiteX14" fmla="*/ 839835 w 877413"/>
              <a:gd name="connsiteY14" fmla="*/ 427031 h 553453"/>
              <a:gd name="connsiteX15" fmla="*/ 802256 w 877413"/>
              <a:gd name="connsiteY15" fmla="*/ 452083 h 553453"/>
              <a:gd name="connsiteX16" fmla="*/ 714574 w 877413"/>
              <a:gd name="connsiteY16" fmla="*/ 477135 h 553453"/>
              <a:gd name="connsiteX17" fmla="*/ 589314 w 877413"/>
              <a:gd name="connsiteY17" fmla="*/ 539765 h 553453"/>
              <a:gd name="connsiteX18" fmla="*/ 351319 w 877413"/>
              <a:gd name="connsiteY18" fmla="*/ 514713 h 553453"/>
              <a:gd name="connsiteX19" fmla="*/ 288689 w 877413"/>
              <a:gd name="connsiteY19" fmla="*/ 427031 h 553453"/>
              <a:gd name="connsiteX20" fmla="*/ 201007 w 877413"/>
              <a:gd name="connsiteY20" fmla="*/ 464609 h 553453"/>
              <a:gd name="connsiteX21" fmla="*/ 25643 w 877413"/>
              <a:gd name="connsiteY21" fmla="*/ 452083 h 553453"/>
              <a:gd name="connsiteX22" fmla="*/ 63221 w 877413"/>
              <a:gd name="connsiteY22" fmla="*/ 339349 h 553453"/>
              <a:gd name="connsiteX23" fmla="*/ 163429 w 877413"/>
              <a:gd name="connsiteY23" fmla="*/ 264192 h 553453"/>
              <a:gd name="connsiteX24" fmla="*/ 226059 w 877413"/>
              <a:gd name="connsiteY24" fmla="*/ 239140 h 553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77413" h="553453">
                <a:moveTo>
                  <a:pt x="175955" y="289244"/>
                </a:moveTo>
                <a:cubicBezTo>
                  <a:pt x="188481" y="272543"/>
                  <a:pt x="203394" y="257389"/>
                  <a:pt x="213533" y="239140"/>
                </a:cubicBezTo>
                <a:cubicBezTo>
                  <a:pt x="224453" y="219485"/>
                  <a:pt x="226668" y="195577"/>
                  <a:pt x="238585" y="176510"/>
                </a:cubicBezTo>
                <a:cubicBezTo>
                  <a:pt x="262451" y="138324"/>
                  <a:pt x="282123" y="140228"/>
                  <a:pt x="313741" y="113880"/>
                </a:cubicBezTo>
                <a:cubicBezTo>
                  <a:pt x="327350" y="102539"/>
                  <a:pt x="337336" y="87178"/>
                  <a:pt x="351319" y="76302"/>
                </a:cubicBezTo>
                <a:cubicBezTo>
                  <a:pt x="424165" y="19644"/>
                  <a:pt x="419210" y="28620"/>
                  <a:pt x="501632" y="1146"/>
                </a:cubicBezTo>
                <a:cubicBezTo>
                  <a:pt x="535035" y="5321"/>
                  <a:pt x="571079" y="0"/>
                  <a:pt x="601840" y="13672"/>
                </a:cubicBezTo>
                <a:cubicBezTo>
                  <a:pt x="613906" y="19034"/>
                  <a:pt x="608461" y="39440"/>
                  <a:pt x="614366" y="51250"/>
                </a:cubicBezTo>
                <a:cubicBezTo>
                  <a:pt x="621099" y="64715"/>
                  <a:pt x="631067" y="76302"/>
                  <a:pt x="639418" y="88828"/>
                </a:cubicBezTo>
                <a:cubicBezTo>
                  <a:pt x="647846" y="122539"/>
                  <a:pt x="653602" y="160964"/>
                  <a:pt x="676996" y="189036"/>
                </a:cubicBezTo>
                <a:cubicBezTo>
                  <a:pt x="686634" y="200601"/>
                  <a:pt x="702048" y="205737"/>
                  <a:pt x="714574" y="214088"/>
                </a:cubicBezTo>
                <a:cubicBezTo>
                  <a:pt x="731276" y="209912"/>
                  <a:pt x="831484" y="168159"/>
                  <a:pt x="864887" y="201562"/>
                </a:cubicBezTo>
                <a:cubicBezTo>
                  <a:pt x="877060" y="213735"/>
                  <a:pt x="873238" y="234965"/>
                  <a:pt x="877413" y="251666"/>
                </a:cubicBezTo>
                <a:cubicBezTo>
                  <a:pt x="873238" y="297595"/>
                  <a:pt x="874550" y="344358"/>
                  <a:pt x="864887" y="389453"/>
                </a:cubicBezTo>
                <a:cubicBezTo>
                  <a:pt x="861733" y="404173"/>
                  <a:pt x="850480" y="416386"/>
                  <a:pt x="839835" y="427031"/>
                </a:cubicBezTo>
                <a:cubicBezTo>
                  <a:pt x="829190" y="437676"/>
                  <a:pt x="816093" y="446153"/>
                  <a:pt x="802256" y="452083"/>
                </a:cubicBezTo>
                <a:cubicBezTo>
                  <a:pt x="773879" y="464244"/>
                  <a:pt x="741996" y="461901"/>
                  <a:pt x="714574" y="477135"/>
                </a:cubicBezTo>
                <a:cubicBezTo>
                  <a:pt x="592556" y="544923"/>
                  <a:pt x="687232" y="515285"/>
                  <a:pt x="589314" y="539765"/>
                </a:cubicBezTo>
                <a:cubicBezTo>
                  <a:pt x="509982" y="531414"/>
                  <a:pt x="421051" y="553453"/>
                  <a:pt x="351319" y="514713"/>
                </a:cubicBezTo>
                <a:cubicBezTo>
                  <a:pt x="181292" y="420254"/>
                  <a:pt x="537158" y="385620"/>
                  <a:pt x="288689" y="427031"/>
                </a:cubicBezTo>
                <a:cubicBezTo>
                  <a:pt x="259462" y="439557"/>
                  <a:pt x="232662" y="461594"/>
                  <a:pt x="201007" y="464609"/>
                </a:cubicBezTo>
                <a:cubicBezTo>
                  <a:pt x="142667" y="470165"/>
                  <a:pt x="77242" y="479867"/>
                  <a:pt x="25643" y="452083"/>
                </a:cubicBezTo>
                <a:cubicBezTo>
                  <a:pt x="0" y="438275"/>
                  <a:pt x="48172" y="352893"/>
                  <a:pt x="63221" y="339349"/>
                </a:cubicBezTo>
                <a:cubicBezTo>
                  <a:pt x="94256" y="311417"/>
                  <a:pt x="122486" y="272381"/>
                  <a:pt x="163429" y="264192"/>
                </a:cubicBezTo>
                <a:cubicBezTo>
                  <a:pt x="230153" y="250847"/>
                  <a:pt x="226059" y="272956"/>
                  <a:pt x="226059" y="23914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54" name="Freeform 53"/>
          <p:cNvSpPr/>
          <p:nvPr/>
        </p:nvSpPr>
        <p:spPr>
          <a:xfrm rot="8075435">
            <a:off x="7868288" y="2976133"/>
            <a:ext cx="314868" cy="400406"/>
          </a:xfrm>
          <a:custGeom>
            <a:avLst/>
            <a:gdLst>
              <a:gd name="connsiteX0" fmla="*/ 175955 w 877413"/>
              <a:gd name="connsiteY0" fmla="*/ 289244 h 553453"/>
              <a:gd name="connsiteX1" fmla="*/ 213533 w 877413"/>
              <a:gd name="connsiteY1" fmla="*/ 239140 h 553453"/>
              <a:gd name="connsiteX2" fmla="*/ 238585 w 877413"/>
              <a:gd name="connsiteY2" fmla="*/ 176510 h 553453"/>
              <a:gd name="connsiteX3" fmla="*/ 313741 w 877413"/>
              <a:gd name="connsiteY3" fmla="*/ 113880 h 553453"/>
              <a:gd name="connsiteX4" fmla="*/ 351319 w 877413"/>
              <a:gd name="connsiteY4" fmla="*/ 76302 h 553453"/>
              <a:gd name="connsiteX5" fmla="*/ 501632 w 877413"/>
              <a:gd name="connsiteY5" fmla="*/ 1146 h 553453"/>
              <a:gd name="connsiteX6" fmla="*/ 601840 w 877413"/>
              <a:gd name="connsiteY6" fmla="*/ 13672 h 553453"/>
              <a:gd name="connsiteX7" fmla="*/ 614366 w 877413"/>
              <a:gd name="connsiteY7" fmla="*/ 51250 h 553453"/>
              <a:gd name="connsiteX8" fmla="*/ 639418 w 877413"/>
              <a:gd name="connsiteY8" fmla="*/ 88828 h 553453"/>
              <a:gd name="connsiteX9" fmla="*/ 676996 w 877413"/>
              <a:gd name="connsiteY9" fmla="*/ 189036 h 553453"/>
              <a:gd name="connsiteX10" fmla="*/ 714574 w 877413"/>
              <a:gd name="connsiteY10" fmla="*/ 214088 h 553453"/>
              <a:gd name="connsiteX11" fmla="*/ 864887 w 877413"/>
              <a:gd name="connsiteY11" fmla="*/ 201562 h 553453"/>
              <a:gd name="connsiteX12" fmla="*/ 877413 w 877413"/>
              <a:gd name="connsiteY12" fmla="*/ 251666 h 553453"/>
              <a:gd name="connsiteX13" fmla="*/ 864887 w 877413"/>
              <a:gd name="connsiteY13" fmla="*/ 389453 h 553453"/>
              <a:gd name="connsiteX14" fmla="*/ 839835 w 877413"/>
              <a:gd name="connsiteY14" fmla="*/ 427031 h 553453"/>
              <a:gd name="connsiteX15" fmla="*/ 802256 w 877413"/>
              <a:gd name="connsiteY15" fmla="*/ 452083 h 553453"/>
              <a:gd name="connsiteX16" fmla="*/ 714574 w 877413"/>
              <a:gd name="connsiteY16" fmla="*/ 477135 h 553453"/>
              <a:gd name="connsiteX17" fmla="*/ 589314 w 877413"/>
              <a:gd name="connsiteY17" fmla="*/ 539765 h 553453"/>
              <a:gd name="connsiteX18" fmla="*/ 351319 w 877413"/>
              <a:gd name="connsiteY18" fmla="*/ 514713 h 553453"/>
              <a:gd name="connsiteX19" fmla="*/ 288689 w 877413"/>
              <a:gd name="connsiteY19" fmla="*/ 427031 h 553453"/>
              <a:gd name="connsiteX20" fmla="*/ 201007 w 877413"/>
              <a:gd name="connsiteY20" fmla="*/ 464609 h 553453"/>
              <a:gd name="connsiteX21" fmla="*/ 25643 w 877413"/>
              <a:gd name="connsiteY21" fmla="*/ 452083 h 553453"/>
              <a:gd name="connsiteX22" fmla="*/ 63221 w 877413"/>
              <a:gd name="connsiteY22" fmla="*/ 339349 h 553453"/>
              <a:gd name="connsiteX23" fmla="*/ 163429 w 877413"/>
              <a:gd name="connsiteY23" fmla="*/ 264192 h 553453"/>
              <a:gd name="connsiteX24" fmla="*/ 226059 w 877413"/>
              <a:gd name="connsiteY24" fmla="*/ 239140 h 553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77413" h="553453">
                <a:moveTo>
                  <a:pt x="175955" y="289244"/>
                </a:moveTo>
                <a:cubicBezTo>
                  <a:pt x="188481" y="272543"/>
                  <a:pt x="203394" y="257389"/>
                  <a:pt x="213533" y="239140"/>
                </a:cubicBezTo>
                <a:cubicBezTo>
                  <a:pt x="224453" y="219485"/>
                  <a:pt x="226668" y="195577"/>
                  <a:pt x="238585" y="176510"/>
                </a:cubicBezTo>
                <a:cubicBezTo>
                  <a:pt x="262451" y="138324"/>
                  <a:pt x="282123" y="140228"/>
                  <a:pt x="313741" y="113880"/>
                </a:cubicBezTo>
                <a:cubicBezTo>
                  <a:pt x="327350" y="102539"/>
                  <a:pt x="337336" y="87178"/>
                  <a:pt x="351319" y="76302"/>
                </a:cubicBezTo>
                <a:cubicBezTo>
                  <a:pt x="424165" y="19644"/>
                  <a:pt x="419210" y="28620"/>
                  <a:pt x="501632" y="1146"/>
                </a:cubicBezTo>
                <a:cubicBezTo>
                  <a:pt x="535035" y="5321"/>
                  <a:pt x="571079" y="0"/>
                  <a:pt x="601840" y="13672"/>
                </a:cubicBezTo>
                <a:cubicBezTo>
                  <a:pt x="613906" y="19034"/>
                  <a:pt x="608461" y="39440"/>
                  <a:pt x="614366" y="51250"/>
                </a:cubicBezTo>
                <a:cubicBezTo>
                  <a:pt x="621099" y="64715"/>
                  <a:pt x="631067" y="76302"/>
                  <a:pt x="639418" y="88828"/>
                </a:cubicBezTo>
                <a:cubicBezTo>
                  <a:pt x="647846" y="122539"/>
                  <a:pt x="653602" y="160964"/>
                  <a:pt x="676996" y="189036"/>
                </a:cubicBezTo>
                <a:cubicBezTo>
                  <a:pt x="686634" y="200601"/>
                  <a:pt x="702048" y="205737"/>
                  <a:pt x="714574" y="214088"/>
                </a:cubicBezTo>
                <a:cubicBezTo>
                  <a:pt x="731276" y="209912"/>
                  <a:pt x="831484" y="168159"/>
                  <a:pt x="864887" y="201562"/>
                </a:cubicBezTo>
                <a:cubicBezTo>
                  <a:pt x="877060" y="213735"/>
                  <a:pt x="873238" y="234965"/>
                  <a:pt x="877413" y="251666"/>
                </a:cubicBezTo>
                <a:cubicBezTo>
                  <a:pt x="873238" y="297595"/>
                  <a:pt x="874550" y="344358"/>
                  <a:pt x="864887" y="389453"/>
                </a:cubicBezTo>
                <a:cubicBezTo>
                  <a:pt x="861733" y="404173"/>
                  <a:pt x="850480" y="416386"/>
                  <a:pt x="839835" y="427031"/>
                </a:cubicBezTo>
                <a:cubicBezTo>
                  <a:pt x="829190" y="437676"/>
                  <a:pt x="816093" y="446153"/>
                  <a:pt x="802256" y="452083"/>
                </a:cubicBezTo>
                <a:cubicBezTo>
                  <a:pt x="773879" y="464244"/>
                  <a:pt x="741996" y="461901"/>
                  <a:pt x="714574" y="477135"/>
                </a:cubicBezTo>
                <a:cubicBezTo>
                  <a:pt x="592556" y="544923"/>
                  <a:pt x="687232" y="515285"/>
                  <a:pt x="589314" y="539765"/>
                </a:cubicBezTo>
                <a:cubicBezTo>
                  <a:pt x="509982" y="531414"/>
                  <a:pt x="421051" y="553453"/>
                  <a:pt x="351319" y="514713"/>
                </a:cubicBezTo>
                <a:cubicBezTo>
                  <a:pt x="181292" y="420254"/>
                  <a:pt x="537158" y="385620"/>
                  <a:pt x="288689" y="427031"/>
                </a:cubicBezTo>
                <a:cubicBezTo>
                  <a:pt x="259462" y="439557"/>
                  <a:pt x="232662" y="461594"/>
                  <a:pt x="201007" y="464609"/>
                </a:cubicBezTo>
                <a:cubicBezTo>
                  <a:pt x="142667" y="470165"/>
                  <a:pt x="77242" y="479867"/>
                  <a:pt x="25643" y="452083"/>
                </a:cubicBezTo>
                <a:cubicBezTo>
                  <a:pt x="0" y="438275"/>
                  <a:pt x="48172" y="352893"/>
                  <a:pt x="63221" y="339349"/>
                </a:cubicBezTo>
                <a:cubicBezTo>
                  <a:pt x="94256" y="311417"/>
                  <a:pt x="122486" y="272381"/>
                  <a:pt x="163429" y="264192"/>
                </a:cubicBezTo>
                <a:cubicBezTo>
                  <a:pt x="230153" y="250847"/>
                  <a:pt x="226059" y="272956"/>
                  <a:pt x="226059" y="23914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57" name="Freeform 56"/>
          <p:cNvSpPr/>
          <p:nvPr/>
        </p:nvSpPr>
        <p:spPr>
          <a:xfrm rot="8075435">
            <a:off x="7544431" y="3177208"/>
            <a:ext cx="314868" cy="400406"/>
          </a:xfrm>
          <a:custGeom>
            <a:avLst/>
            <a:gdLst>
              <a:gd name="connsiteX0" fmla="*/ 175955 w 877413"/>
              <a:gd name="connsiteY0" fmla="*/ 289244 h 553453"/>
              <a:gd name="connsiteX1" fmla="*/ 213533 w 877413"/>
              <a:gd name="connsiteY1" fmla="*/ 239140 h 553453"/>
              <a:gd name="connsiteX2" fmla="*/ 238585 w 877413"/>
              <a:gd name="connsiteY2" fmla="*/ 176510 h 553453"/>
              <a:gd name="connsiteX3" fmla="*/ 313741 w 877413"/>
              <a:gd name="connsiteY3" fmla="*/ 113880 h 553453"/>
              <a:gd name="connsiteX4" fmla="*/ 351319 w 877413"/>
              <a:gd name="connsiteY4" fmla="*/ 76302 h 553453"/>
              <a:gd name="connsiteX5" fmla="*/ 501632 w 877413"/>
              <a:gd name="connsiteY5" fmla="*/ 1146 h 553453"/>
              <a:gd name="connsiteX6" fmla="*/ 601840 w 877413"/>
              <a:gd name="connsiteY6" fmla="*/ 13672 h 553453"/>
              <a:gd name="connsiteX7" fmla="*/ 614366 w 877413"/>
              <a:gd name="connsiteY7" fmla="*/ 51250 h 553453"/>
              <a:gd name="connsiteX8" fmla="*/ 639418 w 877413"/>
              <a:gd name="connsiteY8" fmla="*/ 88828 h 553453"/>
              <a:gd name="connsiteX9" fmla="*/ 676996 w 877413"/>
              <a:gd name="connsiteY9" fmla="*/ 189036 h 553453"/>
              <a:gd name="connsiteX10" fmla="*/ 714574 w 877413"/>
              <a:gd name="connsiteY10" fmla="*/ 214088 h 553453"/>
              <a:gd name="connsiteX11" fmla="*/ 864887 w 877413"/>
              <a:gd name="connsiteY11" fmla="*/ 201562 h 553453"/>
              <a:gd name="connsiteX12" fmla="*/ 877413 w 877413"/>
              <a:gd name="connsiteY12" fmla="*/ 251666 h 553453"/>
              <a:gd name="connsiteX13" fmla="*/ 864887 w 877413"/>
              <a:gd name="connsiteY13" fmla="*/ 389453 h 553453"/>
              <a:gd name="connsiteX14" fmla="*/ 839835 w 877413"/>
              <a:gd name="connsiteY14" fmla="*/ 427031 h 553453"/>
              <a:gd name="connsiteX15" fmla="*/ 802256 w 877413"/>
              <a:gd name="connsiteY15" fmla="*/ 452083 h 553453"/>
              <a:gd name="connsiteX16" fmla="*/ 714574 w 877413"/>
              <a:gd name="connsiteY16" fmla="*/ 477135 h 553453"/>
              <a:gd name="connsiteX17" fmla="*/ 589314 w 877413"/>
              <a:gd name="connsiteY17" fmla="*/ 539765 h 553453"/>
              <a:gd name="connsiteX18" fmla="*/ 351319 w 877413"/>
              <a:gd name="connsiteY18" fmla="*/ 514713 h 553453"/>
              <a:gd name="connsiteX19" fmla="*/ 288689 w 877413"/>
              <a:gd name="connsiteY19" fmla="*/ 427031 h 553453"/>
              <a:gd name="connsiteX20" fmla="*/ 201007 w 877413"/>
              <a:gd name="connsiteY20" fmla="*/ 464609 h 553453"/>
              <a:gd name="connsiteX21" fmla="*/ 25643 w 877413"/>
              <a:gd name="connsiteY21" fmla="*/ 452083 h 553453"/>
              <a:gd name="connsiteX22" fmla="*/ 63221 w 877413"/>
              <a:gd name="connsiteY22" fmla="*/ 339349 h 553453"/>
              <a:gd name="connsiteX23" fmla="*/ 163429 w 877413"/>
              <a:gd name="connsiteY23" fmla="*/ 264192 h 553453"/>
              <a:gd name="connsiteX24" fmla="*/ 226059 w 877413"/>
              <a:gd name="connsiteY24" fmla="*/ 239140 h 553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77413" h="553453">
                <a:moveTo>
                  <a:pt x="175955" y="289244"/>
                </a:moveTo>
                <a:cubicBezTo>
                  <a:pt x="188481" y="272543"/>
                  <a:pt x="203394" y="257389"/>
                  <a:pt x="213533" y="239140"/>
                </a:cubicBezTo>
                <a:cubicBezTo>
                  <a:pt x="224453" y="219485"/>
                  <a:pt x="226668" y="195577"/>
                  <a:pt x="238585" y="176510"/>
                </a:cubicBezTo>
                <a:cubicBezTo>
                  <a:pt x="262451" y="138324"/>
                  <a:pt x="282123" y="140228"/>
                  <a:pt x="313741" y="113880"/>
                </a:cubicBezTo>
                <a:cubicBezTo>
                  <a:pt x="327350" y="102539"/>
                  <a:pt x="337336" y="87178"/>
                  <a:pt x="351319" y="76302"/>
                </a:cubicBezTo>
                <a:cubicBezTo>
                  <a:pt x="424165" y="19644"/>
                  <a:pt x="419210" y="28620"/>
                  <a:pt x="501632" y="1146"/>
                </a:cubicBezTo>
                <a:cubicBezTo>
                  <a:pt x="535035" y="5321"/>
                  <a:pt x="571079" y="0"/>
                  <a:pt x="601840" y="13672"/>
                </a:cubicBezTo>
                <a:cubicBezTo>
                  <a:pt x="613906" y="19034"/>
                  <a:pt x="608461" y="39440"/>
                  <a:pt x="614366" y="51250"/>
                </a:cubicBezTo>
                <a:cubicBezTo>
                  <a:pt x="621099" y="64715"/>
                  <a:pt x="631067" y="76302"/>
                  <a:pt x="639418" y="88828"/>
                </a:cubicBezTo>
                <a:cubicBezTo>
                  <a:pt x="647846" y="122539"/>
                  <a:pt x="653602" y="160964"/>
                  <a:pt x="676996" y="189036"/>
                </a:cubicBezTo>
                <a:cubicBezTo>
                  <a:pt x="686634" y="200601"/>
                  <a:pt x="702048" y="205737"/>
                  <a:pt x="714574" y="214088"/>
                </a:cubicBezTo>
                <a:cubicBezTo>
                  <a:pt x="731276" y="209912"/>
                  <a:pt x="831484" y="168159"/>
                  <a:pt x="864887" y="201562"/>
                </a:cubicBezTo>
                <a:cubicBezTo>
                  <a:pt x="877060" y="213735"/>
                  <a:pt x="873238" y="234965"/>
                  <a:pt x="877413" y="251666"/>
                </a:cubicBezTo>
                <a:cubicBezTo>
                  <a:pt x="873238" y="297595"/>
                  <a:pt x="874550" y="344358"/>
                  <a:pt x="864887" y="389453"/>
                </a:cubicBezTo>
                <a:cubicBezTo>
                  <a:pt x="861733" y="404173"/>
                  <a:pt x="850480" y="416386"/>
                  <a:pt x="839835" y="427031"/>
                </a:cubicBezTo>
                <a:cubicBezTo>
                  <a:pt x="829190" y="437676"/>
                  <a:pt x="816093" y="446153"/>
                  <a:pt x="802256" y="452083"/>
                </a:cubicBezTo>
                <a:cubicBezTo>
                  <a:pt x="773879" y="464244"/>
                  <a:pt x="741996" y="461901"/>
                  <a:pt x="714574" y="477135"/>
                </a:cubicBezTo>
                <a:cubicBezTo>
                  <a:pt x="592556" y="544923"/>
                  <a:pt x="687232" y="515285"/>
                  <a:pt x="589314" y="539765"/>
                </a:cubicBezTo>
                <a:cubicBezTo>
                  <a:pt x="509982" y="531414"/>
                  <a:pt x="421051" y="553453"/>
                  <a:pt x="351319" y="514713"/>
                </a:cubicBezTo>
                <a:cubicBezTo>
                  <a:pt x="181292" y="420254"/>
                  <a:pt x="537158" y="385620"/>
                  <a:pt x="288689" y="427031"/>
                </a:cubicBezTo>
                <a:cubicBezTo>
                  <a:pt x="259462" y="439557"/>
                  <a:pt x="232662" y="461594"/>
                  <a:pt x="201007" y="464609"/>
                </a:cubicBezTo>
                <a:cubicBezTo>
                  <a:pt x="142667" y="470165"/>
                  <a:pt x="77242" y="479867"/>
                  <a:pt x="25643" y="452083"/>
                </a:cubicBezTo>
                <a:cubicBezTo>
                  <a:pt x="0" y="438275"/>
                  <a:pt x="48172" y="352893"/>
                  <a:pt x="63221" y="339349"/>
                </a:cubicBezTo>
                <a:cubicBezTo>
                  <a:pt x="94256" y="311417"/>
                  <a:pt x="122486" y="272381"/>
                  <a:pt x="163429" y="264192"/>
                </a:cubicBezTo>
                <a:cubicBezTo>
                  <a:pt x="230153" y="250847"/>
                  <a:pt x="226059" y="272956"/>
                  <a:pt x="226059" y="23914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62" name="TextBox 61"/>
          <p:cNvSpPr txBox="1"/>
          <p:nvPr/>
        </p:nvSpPr>
        <p:spPr>
          <a:xfrm>
            <a:off x="7848600" y="3276600"/>
            <a:ext cx="992908" cy="707886"/>
          </a:xfrm>
          <a:prstGeom prst="rect">
            <a:avLst/>
          </a:prstGeom>
          <a:noFill/>
        </p:spPr>
        <p:txBody>
          <a:bodyPr wrap="square" rtlCol="0">
            <a:spAutoFit/>
          </a:bodyPr>
          <a:lstStyle/>
          <a:p>
            <a:pPr algn="l" rtl="0"/>
            <a:r>
              <a:rPr lang="en-US" sz="2000" dirty="0" smtClean="0"/>
              <a:t>Narrow Lines</a:t>
            </a:r>
          </a:p>
        </p:txBody>
      </p:sp>
      <p:sp>
        <p:nvSpPr>
          <p:cNvPr id="52" name="Freeform 51"/>
          <p:cNvSpPr/>
          <p:nvPr/>
        </p:nvSpPr>
        <p:spPr>
          <a:xfrm rot="8075435">
            <a:off x="8249064" y="2976132"/>
            <a:ext cx="314868" cy="400406"/>
          </a:xfrm>
          <a:custGeom>
            <a:avLst/>
            <a:gdLst>
              <a:gd name="connsiteX0" fmla="*/ 175955 w 877413"/>
              <a:gd name="connsiteY0" fmla="*/ 289244 h 553453"/>
              <a:gd name="connsiteX1" fmla="*/ 213533 w 877413"/>
              <a:gd name="connsiteY1" fmla="*/ 239140 h 553453"/>
              <a:gd name="connsiteX2" fmla="*/ 238585 w 877413"/>
              <a:gd name="connsiteY2" fmla="*/ 176510 h 553453"/>
              <a:gd name="connsiteX3" fmla="*/ 313741 w 877413"/>
              <a:gd name="connsiteY3" fmla="*/ 113880 h 553453"/>
              <a:gd name="connsiteX4" fmla="*/ 351319 w 877413"/>
              <a:gd name="connsiteY4" fmla="*/ 76302 h 553453"/>
              <a:gd name="connsiteX5" fmla="*/ 501632 w 877413"/>
              <a:gd name="connsiteY5" fmla="*/ 1146 h 553453"/>
              <a:gd name="connsiteX6" fmla="*/ 601840 w 877413"/>
              <a:gd name="connsiteY6" fmla="*/ 13672 h 553453"/>
              <a:gd name="connsiteX7" fmla="*/ 614366 w 877413"/>
              <a:gd name="connsiteY7" fmla="*/ 51250 h 553453"/>
              <a:gd name="connsiteX8" fmla="*/ 639418 w 877413"/>
              <a:gd name="connsiteY8" fmla="*/ 88828 h 553453"/>
              <a:gd name="connsiteX9" fmla="*/ 676996 w 877413"/>
              <a:gd name="connsiteY9" fmla="*/ 189036 h 553453"/>
              <a:gd name="connsiteX10" fmla="*/ 714574 w 877413"/>
              <a:gd name="connsiteY10" fmla="*/ 214088 h 553453"/>
              <a:gd name="connsiteX11" fmla="*/ 864887 w 877413"/>
              <a:gd name="connsiteY11" fmla="*/ 201562 h 553453"/>
              <a:gd name="connsiteX12" fmla="*/ 877413 w 877413"/>
              <a:gd name="connsiteY12" fmla="*/ 251666 h 553453"/>
              <a:gd name="connsiteX13" fmla="*/ 864887 w 877413"/>
              <a:gd name="connsiteY13" fmla="*/ 389453 h 553453"/>
              <a:gd name="connsiteX14" fmla="*/ 839835 w 877413"/>
              <a:gd name="connsiteY14" fmla="*/ 427031 h 553453"/>
              <a:gd name="connsiteX15" fmla="*/ 802256 w 877413"/>
              <a:gd name="connsiteY15" fmla="*/ 452083 h 553453"/>
              <a:gd name="connsiteX16" fmla="*/ 714574 w 877413"/>
              <a:gd name="connsiteY16" fmla="*/ 477135 h 553453"/>
              <a:gd name="connsiteX17" fmla="*/ 589314 w 877413"/>
              <a:gd name="connsiteY17" fmla="*/ 539765 h 553453"/>
              <a:gd name="connsiteX18" fmla="*/ 351319 w 877413"/>
              <a:gd name="connsiteY18" fmla="*/ 514713 h 553453"/>
              <a:gd name="connsiteX19" fmla="*/ 288689 w 877413"/>
              <a:gd name="connsiteY19" fmla="*/ 427031 h 553453"/>
              <a:gd name="connsiteX20" fmla="*/ 201007 w 877413"/>
              <a:gd name="connsiteY20" fmla="*/ 464609 h 553453"/>
              <a:gd name="connsiteX21" fmla="*/ 25643 w 877413"/>
              <a:gd name="connsiteY21" fmla="*/ 452083 h 553453"/>
              <a:gd name="connsiteX22" fmla="*/ 63221 w 877413"/>
              <a:gd name="connsiteY22" fmla="*/ 339349 h 553453"/>
              <a:gd name="connsiteX23" fmla="*/ 163429 w 877413"/>
              <a:gd name="connsiteY23" fmla="*/ 264192 h 553453"/>
              <a:gd name="connsiteX24" fmla="*/ 226059 w 877413"/>
              <a:gd name="connsiteY24" fmla="*/ 239140 h 553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77413" h="553453">
                <a:moveTo>
                  <a:pt x="175955" y="289244"/>
                </a:moveTo>
                <a:cubicBezTo>
                  <a:pt x="188481" y="272543"/>
                  <a:pt x="203394" y="257389"/>
                  <a:pt x="213533" y="239140"/>
                </a:cubicBezTo>
                <a:cubicBezTo>
                  <a:pt x="224453" y="219485"/>
                  <a:pt x="226668" y="195577"/>
                  <a:pt x="238585" y="176510"/>
                </a:cubicBezTo>
                <a:cubicBezTo>
                  <a:pt x="262451" y="138324"/>
                  <a:pt x="282123" y="140228"/>
                  <a:pt x="313741" y="113880"/>
                </a:cubicBezTo>
                <a:cubicBezTo>
                  <a:pt x="327350" y="102539"/>
                  <a:pt x="337336" y="87178"/>
                  <a:pt x="351319" y="76302"/>
                </a:cubicBezTo>
                <a:cubicBezTo>
                  <a:pt x="424165" y="19644"/>
                  <a:pt x="419210" y="28620"/>
                  <a:pt x="501632" y="1146"/>
                </a:cubicBezTo>
                <a:cubicBezTo>
                  <a:pt x="535035" y="5321"/>
                  <a:pt x="571079" y="0"/>
                  <a:pt x="601840" y="13672"/>
                </a:cubicBezTo>
                <a:cubicBezTo>
                  <a:pt x="613906" y="19034"/>
                  <a:pt x="608461" y="39440"/>
                  <a:pt x="614366" y="51250"/>
                </a:cubicBezTo>
                <a:cubicBezTo>
                  <a:pt x="621099" y="64715"/>
                  <a:pt x="631067" y="76302"/>
                  <a:pt x="639418" y="88828"/>
                </a:cubicBezTo>
                <a:cubicBezTo>
                  <a:pt x="647846" y="122539"/>
                  <a:pt x="653602" y="160964"/>
                  <a:pt x="676996" y="189036"/>
                </a:cubicBezTo>
                <a:cubicBezTo>
                  <a:pt x="686634" y="200601"/>
                  <a:pt x="702048" y="205737"/>
                  <a:pt x="714574" y="214088"/>
                </a:cubicBezTo>
                <a:cubicBezTo>
                  <a:pt x="731276" y="209912"/>
                  <a:pt x="831484" y="168159"/>
                  <a:pt x="864887" y="201562"/>
                </a:cubicBezTo>
                <a:cubicBezTo>
                  <a:pt x="877060" y="213735"/>
                  <a:pt x="873238" y="234965"/>
                  <a:pt x="877413" y="251666"/>
                </a:cubicBezTo>
                <a:cubicBezTo>
                  <a:pt x="873238" y="297595"/>
                  <a:pt x="874550" y="344358"/>
                  <a:pt x="864887" y="389453"/>
                </a:cubicBezTo>
                <a:cubicBezTo>
                  <a:pt x="861733" y="404173"/>
                  <a:pt x="850480" y="416386"/>
                  <a:pt x="839835" y="427031"/>
                </a:cubicBezTo>
                <a:cubicBezTo>
                  <a:pt x="829190" y="437676"/>
                  <a:pt x="816093" y="446153"/>
                  <a:pt x="802256" y="452083"/>
                </a:cubicBezTo>
                <a:cubicBezTo>
                  <a:pt x="773879" y="464244"/>
                  <a:pt x="741996" y="461901"/>
                  <a:pt x="714574" y="477135"/>
                </a:cubicBezTo>
                <a:cubicBezTo>
                  <a:pt x="592556" y="544923"/>
                  <a:pt x="687232" y="515285"/>
                  <a:pt x="589314" y="539765"/>
                </a:cubicBezTo>
                <a:cubicBezTo>
                  <a:pt x="509982" y="531414"/>
                  <a:pt x="421051" y="553453"/>
                  <a:pt x="351319" y="514713"/>
                </a:cubicBezTo>
                <a:cubicBezTo>
                  <a:pt x="181292" y="420254"/>
                  <a:pt x="537158" y="385620"/>
                  <a:pt x="288689" y="427031"/>
                </a:cubicBezTo>
                <a:cubicBezTo>
                  <a:pt x="259462" y="439557"/>
                  <a:pt x="232662" y="461594"/>
                  <a:pt x="201007" y="464609"/>
                </a:cubicBezTo>
                <a:cubicBezTo>
                  <a:pt x="142667" y="470165"/>
                  <a:pt x="77242" y="479867"/>
                  <a:pt x="25643" y="452083"/>
                </a:cubicBezTo>
                <a:cubicBezTo>
                  <a:pt x="0" y="438275"/>
                  <a:pt x="48172" y="352893"/>
                  <a:pt x="63221" y="339349"/>
                </a:cubicBezTo>
                <a:cubicBezTo>
                  <a:pt x="94256" y="311417"/>
                  <a:pt x="122486" y="272381"/>
                  <a:pt x="163429" y="264192"/>
                </a:cubicBezTo>
                <a:cubicBezTo>
                  <a:pt x="230153" y="250847"/>
                  <a:pt x="226059" y="272956"/>
                  <a:pt x="226059" y="23914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58" name="Freeform 57"/>
          <p:cNvSpPr/>
          <p:nvPr/>
        </p:nvSpPr>
        <p:spPr>
          <a:xfrm rot="8075435">
            <a:off x="5968119" y="4805408"/>
            <a:ext cx="314868" cy="400406"/>
          </a:xfrm>
          <a:custGeom>
            <a:avLst/>
            <a:gdLst>
              <a:gd name="connsiteX0" fmla="*/ 175955 w 877413"/>
              <a:gd name="connsiteY0" fmla="*/ 289244 h 553453"/>
              <a:gd name="connsiteX1" fmla="*/ 213533 w 877413"/>
              <a:gd name="connsiteY1" fmla="*/ 239140 h 553453"/>
              <a:gd name="connsiteX2" fmla="*/ 238585 w 877413"/>
              <a:gd name="connsiteY2" fmla="*/ 176510 h 553453"/>
              <a:gd name="connsiteX3" fmla="*/ 313741 w 877413"/>
              <a:gd name="connsiteY3" fmla="*/ 113880 h 553453"/>
              <a:gd name="connsiteX4" fmla="*/ 351319 w 877413"/>
              <a:gd name="connsiteY4" fmla="*/ 76302 h 553453"/>
              <a:gd name="connsiteX5" fmla="*/ 501632 w 877413"/>
              <a:gd name="connsiteY5" fmla="*/ 1146 h 553453"/>
              <a:gd name="connsiteX6" fmla="*/ 601840 w 877413"/>
              <a:gd name="connsiteY6" fmla="*/ 13672 h 553453"/>
              <a:gd name="connsiteX7" fmla="*/ 614366 w 877413"/>
              <a:gd name="connsiteY7" fmla="*/ 51250 h 553453"/>
              <a:gd name="connsiteX8" fmla="*/ 639418 w 877413"/>
              <a:gd name="connsiteY8" fmla="*/ 88828 h 553453"/>
              <a:gd name="connsiteX9" fmla="*/ 676996 w 877413"/>
              <a:gd name="connsiteY9" fmla="*/ 189036 h 553453"/>
              <a:gd name="connsiteX10" fmla="*/ 714574 w 877413"/>
              <a:gd name="connsiteY10" fmla="*/ 214088 h 553453"/>
              <a:gd name="connsiteX11" fmla="*/ 864887 w 877413"/>
              <a:gd name="connsiteY11" fmla="*/ 201562 h 553453"/>
              <a:gd name="connsiteX12" fmla="*/ 877413 w 877413"/>
              <a:gd name="connsiteY12" fmla="*/ 251666 h 553453"/>
              <a:gd name="connsiteX13" fmla="*/ 864887 w 877413"/>
              <a:gd name="connsiteY13" fmla="*/ 389453 h 553453"/>
              <a:gd name="connsiteX14" fmla="*/ 839835 w 877413"/>
              <a:gd name="connsiteY14" fmla="*/ 427031 h 553453"/>
              <a:gd name="connsiteX15" fmla="*/ 802256 w 877413"/>
              <a:gd name="connsiteY15" fmla="*/ 452083 h 553453"/>
              <a:gd name="connsiteX16" fmla="*/ 714574 w 877413"/>
              <a:gd name="connsiteY16" fmla="*/ 477135 h 553453"/>
              <a:gd name="connsiteX17" fmla="*/ 589314 w 877413"/>
              <a:gd name="connsiteY17" fmla="*/ 539765 h 553453"/>
              <a:gd name="connsiteX18" fmla="*/ 351319 w 877413"/>
              <a:gd name="connsiteY18" fmla="*/ 514713 h 553453"/>
              <a:gd name="connsiteX19" fmla="*/ 288689 w 877413"/>
              <a:gd name="connsiteY19" fmla="*/ 427031 h 553453"/>
              <a:gd name="connsiteX20" fmla="*/ 201007 w 877413"/>
              <a:gd name="connsiteY20" fmla="*/ 464609 h 553453"/>
              <a:gd name="connsiteX21" fmla="*/ 25643 w 877413"/>
              <a:gd name="connsiteY21" fmla="*/ 452083 h 553453"/>
              <a:gd name="connsiteX22" fmla="*/ 63221 w 877413"/>
              <a:gd name="connsiteY22" fmla="*/ 339349 h 553453"/>
              <a:gd name="connsiteX23" fmla="*/ 163429 w 877413"/>
              <a:gd name="connsiteY23" fmla="*/ 264192 h 553453"/>
              <a:gd name="connsiteX24" fmla="*/ 226059 w 877413"/>
              <a:gd name="connsiteY24" fmla="*/ 239140 h 553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77413" h="553453">
                <a:moveTo>
                  <a:pt x="175955" y="289244"/>
                </a:moveTo>
                <a:cubicBezTo>
                  <a:pt x="188481" y="272543"/>
                  <a:pt x="203394" y="257389"/>
                  <a:pt x="213533" y="239140"/>
                </a:cubicBezTo>
                <a:cubicBezTo>
                  <a:pt x="224453" y="219485"/>
                  <a:pt x="226668" y="195577"/>
                  <a:pt x="238585" y="176510"/>
                </a:cubicBezTo>
                <a:cubicBezTo>
                  <a:pt x="262451" y="138324"/>
                  <a:pt x="282123" y="140228"/>
                  <a:pt x="313741" y="113880"/>
                </a:cubicBezTo>
                <a:cubicBezTo>
                  <a:pt x="327350" y="102539"/>
                  <a:pt x="337336" y="87178"/>
                  <a:pt x="351319" y="76302"/>
                </a:cubicBezTo>
                <a:cubicBezTo>
                  <a:pt x="424165" y="19644"/>
                  <a:pt x="419210" y="28620"/>
                  <a:pt x="501632" y="1146"/>
                </a:cubicBezTo>
                <a:cubicBezTo>
                  <a:pt x="535035" y="5321"/>
                  <a:pt x="571079" y="0"/>
                  <a:pt x="601840" y="13672"/>
                </a:cubicBezTo>
                <a:cubicBezTo>
                  <a:pt x="613906" y="19034"/>
                  <a:pt x="608461" y="39440"/>
                  <a:pt x="614366" y="51250"/>
                </a:cubicBezTo>
                <a:cubicBezTo>
                  <a:pt x="621099" y="64715"/>
                  <a:pt x="631067" y="76302"/>
                  <a:pt x="639418" y="88828"/>
                </a:cubicBezTo>
                <a:cubicBezTo>
                  <a:pt x="647846" y="122539"/>
                  <a:pt x="653602" y="160964"/>
                  <a:pt x="676996" y="189036"/>
                </a:cubicBezTo>
                <a:cubicBezTo>
                  <a:pt x="686634" y="200601"/>
                  <a:pt x="702048" y="205737"/>
                  <a:pt x="714574" y="214088"/>
                </a:cubicBezTo>
                <a:cubicBezTo>
                  <a:pt x="731276" y="209912"/>
                  <a:pt x="831484" y="168159"/>
                  <a:pt x="864887" y="201562"/>
                </a:cubicBezTo>
                <a:cubicBezTo>
                  <a:pt x="877060" y="213735"/>
                  <a:pt x="873238" y="234965"/>
                  <a:pt x="877413" y="251666"/>
                </a:cubicBezTo>
                <a:cubicBezTo>
                  <a:pt x="873238" y="297595"/>
                  <a:pt x="874550" y="344358"/>
                  <a:pt x="864887" y="389453"/>
                </a:cubicBezTo>
                <a:cubicBezTo>
                  <a:pt x="861733" y="404173"/>
                  <a:pt x="850480" y="416386"/>
                  <a:pt x="839835" y="427031"/>
                </a:cubicBezTo>
                <a:cubicBezTo>
                  <a:pt x="829190" y="437676"/>
                  <a:pt x="816093" y="446153"/>
                  <a:pt x="802256" y="452083"/>
                </a:cubicBezTo>
                <a:cubicBezTo>
                  <a:pt x="773879" y="464244"/>
                  <a:pt x="741996" y="461901"/>
                  <a:pt x="714574" y="477135"/>
                </a:cubicBezTo>
                <a:cubicBezTo>
                  <a:pt x="592556" y="544923"/>
                  <a:pt x="687232" y="515285"/>
                  <a:pt x="589314" y="539765"/>
                </a:cubicBezTo>
                <a:cubicBezTo>
                  <a:pt x="509982" y="531414"/>
                  <a:pt x="421051" y="553453"/>
                  <a:pt x="351319" y="514713"/>
                </a:cubicBezTo>
                <a:cubicBezTo>
                  <a:pt x="181292" y="420254"/>
                  <a:pt x="537158" y="385620"/>
                  <a:pt x="288689" y="427031"/>
                </a:cubicBezTo>
                <a:cubicBezTo>
                  <a:pt x="259462" y="439557"/>
                  <a:pt x="232662" y="461594"/>
                  <a:pt x="201007" y="464609"/>
                </a:cubicBezTo>
                <a:cubicBezTo>
                  <a:pt x="142667" y="470165"/>
                  <a:pt x="77242" y="479867"/>
                  <a:pt x="25643" y="452083"/>
                </a:cubicBezTo>
                <a:cubicBezTo>
                  <a:pt x="0" y="438275"/>
                  <a:pt x="48172" y="352893"/>
                  <a:pt x="63221" y="339349"/>
                </a:cubicBezTo>
                <a:cubicBezTo>
                  <a:pt x="94256" y="311417"/>
                  <a:pt x="122486" y="272381"/>
                  <a:pt x="163429" y="264192"/>
                </a:cubicBezTo>
                <a:cubicBezTo>
                  <a:pt x="230153" y="250847"/>
                  <a:pt x="226059" y="272956"/>
                  <a:pt x="226059" y="23914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59" name="TextBox 58"/>
          <p:cNvSpPr txBox="1"/>
          <p:nvPr/>
        </p:nvSpPr>
        <p:spPr>
          <a:xfrm rot="19138094">
            <a:off x="6871983" y="5004132"/>
            <a:ext cx="955403" cy="400110"/>
          </a:xfrm>
          <a:prstGeom prst="rect">
            <a:avLst/>
          </a:prstGeom>
          <a:noFill/>
        </p:spPr>
        <p:txBody>
          <a:bodyPr wrap="square" rtlCol="0">
            <a:spAutoFit/>
          </a:bodyPr>
          <a:lstStyle/>
          <a:p>
            <a:pPr algn="l"/>
            <a:r>
              <a:rPr lang="en-US" sz="2000" dirty="0" smtClean="0"/>
              <a:t>10 pc</a:t>
            </a:r>
            <a:endParaRPr lang="en-US" sz="2000" dirty="0"/>
          </a:p>
        </p:txBody>
      </p:sp>
      <p:sp>
        <p:nvSpPr>
          <p:cNvPr id="60" name="TextBox 59"/>
          <p:cNvSpPr txBox="1"/>
          <p:nvPr/>
        </p:nvSpPr>
        <p:spPr>
          <a:xfrm>
            <a:off x="6934200" y="3886200"/>
            <a:ext cx="992908" cy="707886"/>
          </a:xfrm>
          <a:prstGeom prst="rect">
            <a:avLst/>
          </a:prstGeom>
          <a:noFill/>
        </p:spPr>
        <p:txBody>
          <a:bodyPr wrap="square" rtlCol="0">
            <a:spAutoFit/>
          </a:bodyPr>
          <a:lstStyle/>
          <a:p>
            <a:pPr algn="l" rtl="0"/>
            <a:r>
              <a:rPr lang="en-US" sz="2000" dirty="0" smtClean="0"/>
              <a:t>Narrow Lines</a:t>
            </a:r>
          </a:p>
        </p:txBody>
      </p:sp>
      <p:sp>
        <p:nvSpPr>
          <p:cNvPr id="63" name="Freeform 62"/>
          <p:cNvSpPr/>
          <p:nvPr/>
        </p:nvSpPr>
        <p:spPr>
          <a:xfrm rot="8075435">
            <a:off x="6725064" y="3862462"/>
            <a:ext cx="314868" cy="400406"/>
          </a:xfrm>
          <a:custGeom>
            <a:avLst/>
            <a:gdLst>
              <a:gd name="connsiteX0" fmla="*/ 175955 w 877413"/>
              <a:gd name="connsiteY0" fmla="*/ 289244 h 553453"/>
              <a:gd name="connsiteX1" fmla="*/ 213533 w 877413"/>
              <a:gd name="connsiteY1" fmla="*/ 239140 h 553453"/>
              <a:gd name="connsiteX2" fmla="*/ 238585 w 877413"/>
              <a:gd name="connsiteY2" fmla="*/ 176510 h 553453"/>
              <a:gd name="connsiteX3" fmla="*/ 313741 w 877413"/>
              <a:gd name="connsiteY3" fmla="*/ 113880 h 553453"/>
              <a:gd name="connsiteX4" fmla="*/ 351319 w 877413"/>
              <a:gd name="connsiteY4" fmla="*/ 76302 h 553453"/>
              <a:gd name="connsiteX5" fmla="*/ 501632 w 877413"/>
              <a:gd name="connsiteY5" fmla="*/ 1146 h 553453"/>
              <a:gd name="connsiteX6" fmla="*/ 601840 w 877413"/>
              <a:gd name="connsiteY6" fmla="*/ 13672 h 553453"/>
              <a:gd name="connsiteX7" fmla="*/ 614366 w 877413"/>
              <a:gd name="connsiteY7" fmla="*/ 51250 h 553453"/>
              <a:gd name="connsiteX8" fmla="*/ 639418 w 877413"/>
              <a:gd name="connsiteY8" fmla="*/ 88828 h 553453"/>
              <a:gd name="connsiteX9" fmla="*/ 676996 w 877413"/>
              <a:gd name="connsiteY9" fmla="*/ 189036 h 553453"/>
              <a:gd name="connsiteX10" fmla="*/ 714574 w 877413"/>
              <a:gd name="connsiteY10" fmla="*/ 214088 h 553453"/>
              <a:gd name="connsiteX11" fmla="*/ 864887 w 877413"/>
              <a:gd name="connsiteY11" fmla="*/ 201562 h 553453"/>
              <a:gd name="connsiteX12" fmla="*/ 877413 w 877413"/>
              <a:gd name="connsiteY12" fmla="*/ 251666 h 553453"/>
              <a:gd name="connsiteX13" fmla="*/ 864887 w 877413"/>
              <a:gd name="connsiteY13" fmla="*/ 389453 h 553453"/>
              <a:gd name="connsiteX14" fmla="*/ 839835 w 877413"/>
              <a:gd name="connsiteY14" fmla="*/ 427031 h 553453"/>
              <a:gd name="connsiteX15" fmla="*/ 802256 w 877413"/>
              <a:gd name="connsiteY15" fmla="*/ 452083 h 553453"/>
              <a:gd name="connsiteX16" fmla="*/ 714574 w 877413"/>
              <a:gd name="connsiteY16" fmla="*/ 477135 h 553453"/>
              <a:gd name="connsiteX17" fmla="*/ 589314 w 877413"/>
              <a:gd name="connsiteY17" fmla="*/ 539765 h 553453"/>
              <a:gd name="connsiteX18" fmla="*/ 351319 w 877413"/>
              <a:gd name="connsiteY18" fmla="*/ 514713 h 553453"/>
              <a:gd name="connsiteX19" fmla="*/ 288689 w 877413"/>
              <a:gd name="connsiteY19" fmla="*/ 427031 h 553453"/>
              <a:gd name="connsiteX20" fmla="*/ 201007 w 877413"/>
              <a:gd name="connsiteY20" fmla="*/ 464609 h 553453"/>
              <a:gd name="connsiteX21" fmla="*/ 25643 w 877413"/>
              <a:gd name="connsiteY21" fmla="*/ 452083 h 553453"/>
              <a:gd name="connsiteX22" fmla="*/ 63221 w 877413"/>
              <a:gd name="connsiteY22" fmla="*/ 339349 h 553453"/>
              <a:gd name="connsiteX23" fmla="*/ 163429 w 877413"/>
              <a:gd name="connsiteY23" fmla="*/ 264192 h 553453"/>
              <a:gd name="connsiteX24" fmla="*/ 226059 w 877413"/>
              <a:gd name="connsiteY24" fmla="*/ 239140 h 553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77413" h="553453">
                <a:moveTo>
                  <a:pt x="175955" y="289244"/>
                </a:moveTo>
                <a:cubicBezTo>
                  <a:pt x="188481" y="272543"/>
                  <a:pt x="203394" y="257389"/>
                  <a:pt x="213533" y="239140"/>
                </a:cubicBezTo>
                <a:cubicBezTo>
                  <a:pt x="224453" y="219485"/>
                  <a:pt x="226668" y="195577"/>
                  <a:pt x="238585" y="176510"/>
                </a:cubicBezTo>
                <a:cubicBezTo>
                  <a:pt x="262451" y="138324"/>
                  <a:pt x="282123" y="140228"/>
                  <a:pt x="313741" y="113880"/>
                </a:cubicBezTo>
                <a:cubicBezTo>
                  <a:pt x="327350" y="102539"/>
                  <a:pt x="337336" y="87178"/>
                  <a:pt x="351319" y="76302"/>
                </a:cubicBezTo>
                <a:cubicBezTo>
                  <a:pt x="424165" y="19644"/>
                  <a:pt x="419210" y="28620"/>
                  <a:pt x="501632" y="1146"/>
                </a:cubicBezTo>
                <a:cubicBezTo>
                  <a:pt x="535035" y="5321"/>
                  <a:pt x="571079" y="0"/>
                  <a:pt x="601840" y="13672"/>
                </a:cubicBezTo>
                <a:cubicBezTo>
                  <a:pt x="613906" y="19034"/>
                  <a:pt x="608461" y="39440"/>
                  <a:pt x="614366" y="51250"/>
                </a:cubicBezTo>
                <a:cubicBezTo>
                  <a:pt x="621099" y="64715"/>
                  <a:pt x="631067" y="76302"/>
                  <a:pt x="639418" y="88828"/>
                </a:cubicBezTo>
                <a:cubicBezTo>
                  <a:pt x="647846" y="122539"/>
                  <a:pt x="653602" y="160964"/>
                  <a:pt x="676996" y="189036"/>
                </a:cubicBezTo>
                <a:cubicBezTo>
                  <a:pt x="686634" y="200601"/>
                  <a:pt x="702048" y="205737"/>
                  <a:pt x="714574" y="214088"/>
                </a:cubicBezTo>
                <a:cubicBezTo>
                  <a:pt x="731276" y="209912"/>
                  <a:pt x="831484" y="168159"/>
                  <a:pt x="864887" y="201562"/>
                </a:cubicBezTo>
                <a:cubicBezTo>
                  <a:pt x="877060" y="213735"/>
                  <a:pt x="873238" y="234965"/>
                  <a:pt x="877413" y="251666"/>
                </a:cubicBezTo>
                <a:cubicBezTo>
                  <a:pt x="873238" y="297595"/>
                  <a:pt x="874550" y="344358"/>
                  <a:pt x="864887" y="389453"/>
                </a:cubicBezTo>
                <a:cubicBezTo>
                  <a:pt x="861733" y="404173"/>
                  <a:pt x="850480" y="416386"/>
                  <a:pt x="839835" y="427031"/>
                </a:cubicBezTo>
                <a:cubicBezTo>
                  <a:pt x="829190" y="437676"/>
                  <a:pt x="816093" y="446153"/>
                  <a:pt x="802256" y="452083"/>
                </a:cubicBezTo>
                <a:cubicBezTo>
                  <a:pt x="773879" y="464244"/>
                  <a:pt x="741996" y="461901"/>
                  <a:pt x="714574" y="477135"/>
                </a:cubicBezTo>
                <a:cubicBezTo>
                  <a:pt x="592556" y="544923"/>
                  <a:pt x="687232" y="515285"/>
                  <a:pt x="589314" y="539765"/>
                </a:cubicBezTo>
                <a:cubicBezTo>
                  <a:pt x="509982" y="531414"/>
                  <a:pt x="421051" y="553453"/>
                  <a:pt x="351319" y="514713"/>
                </a:cubicBezTo>
                <a:cubicBezTo>
                  <a:pt x="181292" y="420254"/>
                  <a:pt x="537158" y="385620"/>
                  <a:pt x="288689" y="427031"/>
                </a:cubicBezTo>
                <a:cubicBezTo>
                  <a:pt x="259462" y="439557"/>
                  <a:pt x="232662" y="461594"/>
                  <a:pt x="201007" y="464609"/>
                </a:cubicBezTo>
                <a:cubicBezTo>
                  <a:pt x="142667" y="470165"/>
                  <a:pt x="77242" y="479867"/>
                  <a:pt x="25643" y="452083"/>
                </a:cubicBezTo>
                <a:cubicBezTo>
                  <a:pt x="0" y="438275"/>
                  <a:pt x="48172" y="352893"/>
                  <a:pt x="63221" y="339349"/>
                </a:cubicBezTo>
                <a:cubicBezTo>
                  <a:pt x="94256" y="311417"/>
                  <a:pt x="122486" y="272381"/>
                  <a:pt x="163429" y="264192"/>
                </a:cubicBezTo>
                <a:cubicBezTo>
                  <a:pt x="230153" y="250847"/>
                  <a:pt x="226059" y="272956"/>
                  <a:pt x="226059" y="23914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64" name="Freeform 63"/>
          <p:cNvSpPr/>
          <p:nvPr/>
        </p:nvSpPr>
        <p:spPr>
          <a:xfrm rot="8075435">
            <a:off x="6599868" y="5081662"/>
            <a:ext cx="314868" cy="400406"/>
          </a:xfrm>
          <a:custGeom>
            <a:avLst/>
            <a:gdLst>
              <a:gd name="connsiteX0" fmla="*/ 175955 w 877413"/>
              <a:gd name="connsiteY0" fmla="*/ 289244 h 553453"/>
              <a:gd name="connsiteX1" fmla="*/ 213533 w 877413"/>
              <a:gd name="connsiteY1" fmla="*/ 239140 h 553453"/>
              <a:gd name="connsiteX2" fmla="*/ 238585 w 877413"/>
              <a:gd name="connsiteY2" fmla="*/ 176510 h 553453"/>
              <a:gd name="connsiteX3" fmla="*/ 313741 w 877413"/>
              <a:gd name="connsiteY3" fmla="*/ 113880 h 553453"/>
              <a:gd name="connsiteX4" fmla="*/ 351319 w 877413"/>
              <a:gd name="connsiteY4" fmla="*/ 76302 h 553453"/>
              <a:gd name="connsiteX5" fmla="*/ 501632 w 877413"/>
              <a:gd name="connsiteY5" fmla="*/ 1146 h 553453"/>
              <a:gd name="connsiteX6" fmla="*/ 601840 w 877413"/>
              <a:gd name="connsiteY6" fmla="*/ 13672 h 553453"/>
              <a:gd name="connsiteX7" fmla="*/ 614366 w 877413"/>
              <a:gd name="connsiteY7" fmla="*/ 51250 h 553453"/>
              <a:gd name="connsiteX8" fmla="*/ 639418 w 877413"/>
              <a:gd name="connsiteY8" fmla="*/ 88828 h 553453"/>
              <a:gd name="connsiteX9" fmla="*/ 676996 w 877413"/>
              <a:gd name="connsiteY9" fmla="*/ 189036 h 553453"/>
              <a:gd name="connsiteX10" fmla="*/ 714574 w 877413"/>
              <a:gd name="connsiteY10" fmla="*/ 214088 h 553453"/>
              <a:gd name="connsiteX11" fmla="*/ 864887 w 877413"/>
              <a:gd name="connsiteY11" fmla="*/ 201562 h 553453"/>
              <a:gd name="connsiteX12" fmla="*/ 877413 w 877413"/>
              <a:gd name="connsiteY12" fmla="*/ 251666 h 553453"/>
              <a:gd name="connsiteX13" fmla="*/ 864887 w 877413"/>
              <a:gd name="connsiteY13" fmla="*/ 389453 h 553453"/>
              <a:gd name="connsiteX14" fmla="*/ 839835 w 877413"/>
              <a:gd name="connsiteY14" fmla="*/ 427031 h 553453"/>
              <a:gd name="connsiteX15" fmla="*/ 802256 w 877413"/>
              <a:gd name="connsiteY15" fmla="*/ 452083 h 553453"/>
              <a:gd name="connsiteX16" fmla="*/ 714574 w 877413"/>
              <a:gd name="connsiteY16" fmla="*/ 477135 h 553453"/>
              <a:gd name="connsiteX17" fmla="*/ 589314 w 877413"/>
              <a:gd name="connsiteY17" fmla="*/ 539765 h 553453"/>
              <a:gd name="connsiteX18" fmla="*/ 351319 w 877413"/>
              <a:gd name="connsiteY18" fmla="*/ 514713 h 553453"/>
              <a:gd name="connsiteX19" fmla="*/ 288689 w 877413"/>
              <a:gd name="connsiteY19" fmla="*/ 427031 h 553453"/>
              <a:gd name="connsiteX20" fmla="*/ 201007 w 877413"/>
              <a:gd name="connsiteY20" fmla="*/ 464609 h 553453"/>
              <a:gd name="connsiteX21" fmla="*/ 25643 w 877413"/>
              <a:gd name="connsiteY21" fmla="*/ 452083 h 553453"/>
              <a:gd name="connsiteX22" fmla="*/ 63221 w 877413"/>
              <a:gd name="connsiteY22" fmla="*/ 339349 h 553453"/>
              <a:gd name="connsiteX23" fmla="*/ 163429 w 877413"/>
              <a:gd name="connsiteY23" fmla="*/ 264192 h 553453"/>
              <a:gd name="connsiteX24" fmla="*/ 226059 w 877413"/>
              <a:gd name="connsiteY24" fmla="*/ 239140 h 553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77413" h="553453">
                <a:moveTo>
                  <a:pt x="175955" y="289244"/>
                </a:moveTo>
                <a:cubicBezTo>
                  <a:pt x="188481" y="272543"/>
                  <a:pt x="203394" y="257389"/>
                  <a:pt x="213533" y="239140"/>
                </a:cubicBezTo>
                <a:cubicBezTo>
                  <a:pt x="224453" y="219485"/>
                  <a:pt x="226668" y="195577"/>
                  <a:pt x="238585" y="176510"/>
                </a:cubicBezTo>
                <a:cubicBezTo>
                  <a:pt x="262451" y="138324"/>
                  <a:pt x="282123" y="140228"/>
                  <a:pt x="313741" y="113880"/>
                </a:cubicBezTo>
                <a:cubicBezTo>
                  <a:pt x="327350" y="102539"/>
                  <a:pt x="337336" y="87178"/>
                  <a:pt x="351319" y="76302"/>
                </a:cubicBezTo>
                <a:cubicBezTo>
                  <a:pt x="424165" y="19644"/>
                  <a:pt x="419210" y="28620"/>
                  <a:pt x="501632" y="1146"/>
                </a:cubicBezTo>
                <a:cubicBezTo>
                  <a:pt x="535035" y="5321"/>
                  <a:pt x="571079" y="0"/>
                  <a:pt x="601840" y="13672"/>
                </a:cubicBezTo>
                <a:cubicBezTo>
                  <a:pt x="613906" y="19034"/>
                  <a:pt x="608461" y="39440"/>
                  <a:pt x="614366" y="51250"/>
                </a:cubicBezTo>
                <a:cubicBezTo>
                  <a:pt x="621099" y="64715"/>
                  <a:pt x="631067" y="76302"/>
                  <a:pt x="639418" y="88828"/>
                </a:cubicBezTo>
                <a:cubicBezTo>
                  <a:pt x="647846" y="122539"/>
                  <a:pt x="653602" y="160964"/>
                  <a:pt x="676996" y="189036"/>
                </a:cubicBezTo>
                <a:cubicBezTo>
                  <a:pt x="686634" y="200601"/>
                  <a:pt x="702048" y="205737"/>
                  <a:pt x="714574" y="214088"/>
                </a:cubicBezTo>
                <a:cubicBezTo>
                  <a:pt x="731276" y="209912"/>
                  <a:pt x="831484" y="168159"/>
                  <a:pt x="864887" y="201562"/>
                </a:cubicBezTo>
                <a:cubicBezTo>
                  <a:pt x="877060" y="213735"/>
                  <a:pt x="873238" y="234965"/>
                  <a:pt x="877413" y="251666"/>
                </a:cubicBezTo>
                <a:cubicBezTo>
                  <a:pt x="873238" y="297595"/>
                  <a:pt x="874550" y="344358"/>
                  <a:pt x="864887" y="389453"/>
                </a:cubicBezTo>
                <a:cubicBezTo>
                  <a:pt x="861733" y="404173"/>
                  <a:pt x="850480" y="416386"/>
                  <a:pt x="839835" y="427031"/>
                </a:cubicBezTo>
                <a:cubicBezTo>
                  <a:pt x="829190" y="437676"/>
                  <a:pt x="816093" y="446153"/>
                  <a:pt x="802256" y="452083"/>
                </a:cubicBezTo>
                <a:cubicBezTo>
                  <a:pt x="773879" y="464244"/>
                  <a:pt x="741996" y="461901"/>
                  <a:pt x="714574" y="477135"/>
                </a:cubicBezTo>
                <a:cubicBezTo>
                  <a:pt x="592556" y="544923"/>
                  <a:pt x="687232" y="515285"/>
                  <a:pt x="589314" y="539765"/>
                </a:cubicBezTo>
                <a:cubicBezTo>
                  <a:pt x="509982" y="531414"/>
                  <a:pt x="421051" y="553453"/>
                  <a:pt x="351319" y="514713"/>
                </a:cubicBezTo>
                <a:cubicBezTo>
                  <a:pt x="181292" y="420254"/>
                  <a:pt x="537158" y="385620"/>
                  <a:pt x="288689" y="427031"/>
                </a:cubicBezTo>
                <a:cubicBezTo>
                  <a:pt x="259462" y="439557"/>
                  <a:pt x="232662" y="461594"/>
                  <a:pt x="201007" y="464609"/>
                </a:cubicBezTo>
                <a:cubicBezTo>
                  <a:pt x="142667" y="470165"/>
                  <a:pt x="77242" y="479867"/>
                  <a:pt x="25643" y="452083"/>
                </a:cubicBezTo>
                <a:cubicBezTo>
                  <a:pt x="0" y="438275"/>
                  <a:pt x="48172" y="352893"/>
                  <a:pt x="63221" y="339349"/>
                </a:cubicBezTo>
                <a:cubicBezTo>
                  <a:pt x="94256" y="311417"/>
                  <a:pt x="122486" y="272381"/>
                  <a:pt x="163429" y="264192"/>
                </a:cubicBezTo>
                <a:cubicBezTo>
                  <a:pt x="230153" y="250847"/>
                  <a:pt x="226059" y="272956"/>
                  <a:pt x="226059" y="23914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Tree>
    <p:extLst>
      <p:ext uri="{BB962C8B-B14F-4D97-AF65-F5344CB8AC3E}">
        <p14:creationId xmlns:p14="http://schemas.microsoft.com/office/powerpoint/2010/main" val="1214265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152400" y="6340475"/>
            <a:ext cx="2133600" cy="365125"/>
          </a:xfrm>
        </p:spPr>
        <p:txBody>
          <a:bodyPr/>
          <a:lstStyle/>
          <a:p>
            <a:r>
              <a:rPr lang="de-DE" smtClean="0"/>
              <a:t>Jonathan Stern, MPIA</a:t>
            </a:r>
            <a:endParaRPr lang="en-US"/>
          </a:p>
        </p:txBody>
      </p:sp>
      <p:sp>
        <p:nvSpPr>
          <p:cNvPr id="4" name="Footer Placeholder 3"/>
          <p:cNvSpPr>
            <a:spLocks noGrp="1"/>
          </p:cNvSpPr>
          <p:nvPr>
            <p:ph type="ftr" sz="quarter" idx="11"/>
          </p:nvPr>
        </p:nvSpPr>
        <p:spPr>
          <a:xfrm>
            <a:off x="2819400" y="6356350"/>
            <a:ext cx="4191001" cy="365125"/>
          </a:xfrm>
        </p:spPr>
        <p:txBody>
          <a:bodyPr/>
          <a:lstStyle/>
          <a:p>
            <a:r>
              <a:rPr lang="en-US" dirty="0" smtClean="0"/>
              <a:t>1. </a:t>
            </a:r>
            <a:r>
              <a:rPr lang="en-US" b="1" i="1" dirty="0" smtClean="0"/>
              <a:t>Intro:</a:t>
            </a:r>
            <a:r>
              <a:rPr lang="en-US" dirty="0" smtClean="0"/>
              <a:t> photo-ionized </a:t>
            </a:r>
            <a:r>
              <a:rPr lang="en-US" dirty="0"/>
              <a:t>gas systems and </a:t>
            </a:r>
            <a:r>
              <a:rPr lang="en-US" b="1" i="1" dirty="0"/>
              <a:t>why</a:t>
            </a:r>
            <a:r>
              <a:rPr lang="en-US" dirty="0"/>
              <a:t> we model </a:t>
            </a:r>
            <a:r>
              <a:rPr lang="en-US" dirty="0" smtClean="0"/>
              <a:t>them</a:t>
            </a:r>
            <a:endParaRPr lang="en-US" dirty="0"/>
          </a:p>
        </p:txBody>
      </p:sp>
      <p:sp>
        <p:nvSpPr>
          <p:cNvPr id="5" name="Slide Number Placeholder 4"/>
          <p:cNvSpPr>
            <a:spLocks noGrp="1"/>
          </p:cNvSpPr>
          <p:nvPr>
            <p:ph type="sldNum" sz="quarter" idx="12"/>
          </p:nvPr>
        </p:nvSpPr>
        <p:spPr/>
        <p:txBody>
          <a:bodyPr/>
          <a:lstStyle/>
          <a:p>
            <a:fld id="{6A89B9C6-FAC9-4191-A936-FB59B15A07B7}" type="slidenum">
              <a:rPr lang="en-US" smtClean="0"/>
              <a:t>5</a:t>
            </a:fld>
            <a:endParaRPr lang="en-US" dirty="0"/>
          </a:p>
        </p:txBody>
      </p:sp>
      <p:pic>
        <p:nvPicPr>
          <p:cNvPr id="2056" name="Picture 205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97" y="1073458"/>
            <a:ext cx="6160805" cy="4031941"/>
          </a:xfrm>
          <a:prstGeom prst="rect">
            <a:avLst/>
          </a:prstGeom>
        </p:spPr>
      </p:pic>
      <p:sp>
        <p:nvSpPr>
          <p:cNvPr id="76" name="Title 1"/>
          <p:cNvSpPr>
            <a:spLocks noGrp="1"/>
          </p:cNvSpPr>
          <p:nvPr>
            <p:ph type="title"/>
          </p:nvPr>
        </p:nvSpPr>
        <p:spPr>
          <a:xfrm>
            <a:off x="457200" y="-76200"/>
            <a:ext cx="8229600" cy="1143000"/>
          </a:xfrm>
        </p:spPr>
        <p:txBody>
          <a:bodyPr>
            <a:normAutofit/>
          </a:bodyPr>
          <a:lstStyle/>
          <a:p>
            <a:r>
              <a:rPr lang="en-US" sz="3600" u="sng" dirty="0" err="1" smtClean="0"/>
              <a:t>Photoionized</a:t>
            </a:r>
            <a:r>
              <a:rPr lang="en-US" sz="3600" u="sng" dirty="0"/>
              <a:t> </a:t>
            </a:r>
            <a:r>
              <a:rPr lang="en-US" sz="3600" u="sng" dirty="0" smtClean="0"/>
              <a:t>Gas Systems</a:t>
            </a:r>
            <a:endParaRPr lang="en-US" sz="3600" u="sng" dirty="0"/>
          </a:p>
        </p:txBody>
      </p:sp>
      <p:grpSp>
        <p:nvGrpSpPr>
          <p:cNvPr id="2057" name="Group 2056"/>
          <p:cNvGrpSpPr/>
          <p:nvPr/>
        </p:nvGrpSpPr>
        <p:grpSpPr>
          <a:xfrm>
            <a:off x="152400" y="4971871"/>
            <a:ext cx="8896172" cy="1200329"/>
            <a:chOff x="19228" y="4876800"/>
            <a:chExt cx="8896172" cy="1200329"/>
          </a:xfrm>
        </p:grpSpPr>
        <mc:AlternateContent xmlns:mc="http://schemas.openxmlformats.org/markup-compatibility/2006" xmlns:a14="http://schemas.microsoft.com/office/drawing/2010/main">
          <mc:Choice Requires="a14">
            <p:sp>
              <p:nvSpPr>
                <p:cNvPr id="55" name="TextBox 54"/>
                <p:cNvSpPr txBox="1"/>
                <p:nvPr/>
              </p:nvSpPr>
              <p:spPr>
                <a:xfrm>
                  <a:off x="19228" y="4876800"/>
                  <a:ext cx="4939309" cy="1200329"/>
                </a:xfrm>
                <a:prstGeom prst="rect">
                  <a:avLst/>
                </a:prstGeom>
                <a:noFill/>
              </p:spPr>
              <p:txBody>
                <a:bodyPr wrap="square" rtlCol="0">
                  <a:spAutoFit/>
                </a:bodyPr>
                <a:lstStyle/>
                <a:p>
                  <a:r>
                    <a:rPr lang="en-US" b="1" u="sng" dirty="0" smtClean="0"/>
                    <a:t>Diverse Properties</a:t>
                  </a:r>
                </a:p>
                <a:p>
                  <a:pPr marL="285750" indent="-285750">
                    <a:buFont typeface="Arial" pitchFamily="34" charset="0"/>
                    <a:buChar char="•"/>
                  </a:pPr>
                  <a:r>
                    <a:rPr lang="en-US" dirty="0" smtClean="0"/>
                    <a:t>Gas densities:	</a:t>
                  </a:r>
                  <a14:m>
                    <m:oMath xmlns:m="http://schemas.openxmlformats.org/officeDocument/2006/math">
                      <m:sSub>
                        <m:sSubPr>
                          <m:ctrlPr>
                            <a:rPr lang="en-US" b="0" i="1" smtClean="0">
                              <a:latin typeface="Cambria Math"/>
                            </a:rPr>
                          </m:ctrlPr>
                        </m:sSubPr>
                        <m:e>
                          <m:r>
                            <a:rPr lang="en-US" b="0" i="1" smtClean="0">
                              <a:latin typeface="Cambria Math"/>
                            </a:rPr>
                            <m:t>𝑛</m:t>
                          </m:r>
                        </m:e>
                        <m:sub>
                          <m:r>
                            <m:rPr>
                              <m:sty m:val="p"/>
                            </m:rPr>
                            <a:rPr lang="en-US" b="0" i="0" smtClean="0">
                              <a:latin typeface="Cambria Math"/>
                            </a:rPr>
                            <m:t>H</m:t>
                          </m:r>
                        </m:sub>
                      </m:sSub>
                      <m:r>
                        <a:rPr lang="en-US" b="0" i="1" smtClean="0">
                          <a:latin typeface="Cambria Math"/>
                        </a:rPr>
                        <m:t>∼</m:t>
                      </m:r>
                      <m:sSup>
                        <m:sSupPr>
                          <m:ctrlPr>
                            <a:rPr lang="en-US" b="0" i="1" smtClean="0">
                              <a:latin typeface="Cambria Math"/>
                            </a:rPr>
                          </m:ctrlPr>
                        </m:sSupPr>
                        <m:e>
                          <m:r>
                            <a:rPr lang="en-US" b="0" i="0" smtClean="0">
                              <a:latin typeface="Cambria Math"/>
                            </a:rPr>
                            <m:t>10</m:t>
                          </m:r>
                        </m:e>
                        <m:sup>
                          <m:r>
                            <a:rPr lang="en-US" b="0" i="0" smtClean="0">
                              <a:latin typeface="Cambria Math"/>
                            </a:rPr>
                            <m:t>2</m:t>
                          </m:r>
                        </m:sup>
                      </m:sSup>
                      <m:r>
                        <a:rPr lang="en-US" b="0" i="0" smtClean="0">
                          <a:latin typeface="Cambria Math"/>
                        </a:rPr>
                        <m:t>  −</m:t>
                      </m:r>
                      <m:sSup>
                        <m:sSupPr>
                          <m:ctrlPr>
                            <a:rPr lang="en-US" b="0" i="1" smtClean="0">
                              <a:latin typeface="Cambria Math"/>
                            </a:rPr>
                          </m:ctrlPr>
                        </m:sSupPr>
                        <m:e>
                          <m:r>
                            <a:rPr lang="en-US" b="0" i="0" smtClean="0">
                              <a:latin typeface="Cambria Math"/>
                            </a:rPr>
                            <m:t>10</m:t>
                          </m:r>
                        </m:e>
                        <m:sup>
                          <m:r>
                            <a:rPr lang="en-US" b="0" i="0" smtClean="0">
                              <a:latin typeface="Cambria Math"/>
                            </a:rPr>
                            <m:t>11</m:t>
                          </m:r>
                        </m:sup>
                      </m:sSup>
                      <m:r>
                        <a:rPr lang="en-US" b="0" i="0" smtClean="0">
                          <a:latin typeface="Cambria Math"/>
                        </a:rPr>
                        <m:t> </m:t>
                      </m:r>
                      <m:sSup>
                        <m:sSupPr>
                          <m:ctrlPr>
                            <a:rPr lang="en-US" b="0" i="1" smtClean="0">
                              <a:latin typeface="Cambria Math"/>
                            </a:rPr>
                          </m:ctrlPr>
                        </m:sSupPr>
                        <m:e>
                          <m:r>
                            <m:rPr>
                              <m:sty m:val="p"/>
                            </m:rPr>
                            <a:rPr lang="en-US" b="0" i="0" smtClean="0">
                              <a:latin typeface="Cambria Math"/>
                            </a:rPr>
                            <m:t>cm</m:t>
                          </m:r>
                        </m:e>
                        <m:sup>
                          <m:r>
                            <a:rPr lang="en-US" b="0" i="0" smtClean="0">
                              <a:latin typeface="Cambria Math"/>
                            </a:rPr>
                            <m:t>−</m:t>
                          </m:r>
                          <m:r>
                            <a:rPr lang="en-US" b="0" i="0" smtClean="0">
                              <a:latin typeface="Cambria Math"/>
                            </a:rPr>
                            <m:t>3</m:t>
                          </m:r>
                        </m:sup>
                      </m:sSup>
                    </m:oMath>
                  </a14:m>
                  <a:endParaRPr lang="en-US" dirty="0" smtClean="0"/>
                </a:p>
                <a:p>
                  <a:pPr marL="285750" indent="-285750">
                    <a:buFont typeface="Arial" pitchFamily="34" charset="0"/>
                    <a:buChar char="•"/>
                  </a:pPr>
                  <a:r>
                    <a:rPr lang="en-US" dirty="0" smtClean="0"/>
                    <a:t>Photon fluxes:	</a:t>
                  </a:r>
                  <a14:m>
                    <m:oMath xmlns:m="http://schemas.openxmlformats.org/officeDocument/2006/math">
                      <m:sSub>
                        <m:sSubPr>
                          <m:ctrlPr>
                            <a:rPr lang="en-US" b="0" i="1" smtClean="0">
                              <a:latin typeface="Cambria Math"/>
                            </a:rPr>
                          </m:ctrlPr>
                        </m:sSubPr>
                        <m:e>
                          <m:r>
                            <a:rPr lang="en-US" b="0" i="1" smtClean="0">
                              <a:latin typeface="Cambria Math"/>
                            </a:rPr>
                            <m:t>𝜙</m:t>
                          </m:r>
                        </m:e>
                        <m:sub>
                          <m:r>
                            <a:rPr lang="en-US" b="0" i="1" smtClean="0">
                              <a:latin typeface="Cambria Math"/>
                            </a:rPr>
                            <m:t>𝑖</m:t>
                          </m:r>
                        </m:sub>
                      </m:sSub>
                      <m:r>
                        <a:rPr lang="en-US" b="0" i="1" smtClean="0">
                          <a:latin typeface="Cambria Math"/>
                        </a:rPr>
                        <m:t>∼</m:t>
                      </m:r>
                      <m:sSup>
                        <m:sSupPr>
                          <m:ctrlPr>
                            <a:rPr lang="en-US" b="0" i="1" smtClean="0">
                              <a:latin typeface="Cambria Math"/>
                            </a:rPr>
                          </m:ctrlPr>
                        </m:sSupPr>
                        <m:e>
                          <m:r>
                            <a:rPr lang="en-US" b="0" i="1" smtClean="0">
                              <a:latin typeface="Cambria Math"/>
                            </a:rPr>
                            <m:t>10</m:t>
                          </m:r>
                        </m:e>
                        <m:sup>
                          <m:r>
                            <a:rPr lang="en-US" b="0" i="1" smtClean="0">
                              <a:latin typeface="Cambria Math"/>
                            </a:rPr>
                            <m:t>9</m:t>
                          </m:r>
                        </m:sup>
                      </m:sSup>
                      <m:r>
                        <a:rPr lang="en-US" b="0" i="1" smtClean="0">
                          <a:latin typeface="Cambria Math"/>
                        </a:rPr>
                        <m:t>−</m:t>
                      </m:r>
                      <m:sSup>
                        <m:sSupPr>
                          <m:ctrlPr>
                            <a:rPr lang="en-US" b="0" i="1" smtClean="0">
                              <a:latin typeface="Cambria Math"/>
                            </a:rPr>
                          </m:ctrlPr>
                        </m:sSupPr>
                        <m:e>
                          <m:r>
                            <a:rPr lang="en-US" b="0" i="1" smtClean="0">
                              <a:latin typeface="Cambria Math"/>
                            </a:rPr>
                            <m:t>10</m:t>
                          </m:r>
                        </m:e>
                        <m:sup>
                          <m:r>
                            <a:rPr lang="en-US" b="0" i="1" smtClean="0">
                              <a:latin typeface="Cambria Math"/>
                            </a:rPr>
                            <m:t>20</m:t>
                          </m:r>
                        </m:sup>
                      </m:sSup>
                      <m:r>
                        <a:rPr lang="en-US" b="0" i="1" smtClean="0">
                          <a:latin typeface="Cambria Math"/>
                        </a:rPr>
                        <m:t> </m:t>
                      </m:r>
                      <m:sSup>
                        <m:sSupPr>
                          <m:ctrlPr>
                            <a:rPr lang="en-US" b="0" i="1" smtClean="0">
                              <a:latin typeface="Cambria Math"/>
                            </a:rPr>
                          </m:ctrlPr>
                        </m:sSupPr>
                        <m:e>
                          <m:r>
                            <m:rPr>
                              <m:sty m:val="p"/>
                            </m:rPr>
                            <a:rPr lang="en-US" b="0" i="0" smtClean="0">
                              <a:latin typeface="Cambria Math"/>
                            </a:rPr>
                            <m:t>cm</m:t>
                          </m:r>
                        </m:e>
                        <m:sup>
                          <m:r>
                            <a:rPr lang="en-US" b="0" i="0" smtClean="0">
                              <a:latin typeface="Cambria Math"/>
                            </a:rPr>
                            <m:t>−</m:t>
                          </m:r>
                          <m:r>
                            <a:rPr lang="en-US" b="0" i="0" smtClean="0">
                              <a:latin typeface="Cambria Math"/>
                            </a:rPr>
                            <m:t>2</m:t>
                          </m:r>
                        </m:sup>
                      </m:sSup>
                      <m:sSup>
                        <m:sSupPr>
                          <m:ctrlPr>
                            <a:rPr lang="en-US" b="0" i="1" smtClean="0">
                              <a:latin typeface="Cambria Math"/>
                            </a:rPr>
                          </m:ctrlPr>
                        </m:sSupPr>
                        <m:e>
                          <m:r>
                            <m:rPr>
                              <m:sty m:val="p"/>
                            </m:rPr>
                            <a:rPr lang="en-US" b="0" i="0" smtClean="0">
                              <a:latin typeface="Cambria Math"/>
                            </a:rPr>
                            <m:t>s</m:t>
                          </m:r>
                        </m:e>
                        <m:sup>
                          <m:r>
                            <a:rPr lang="en-US" b="0" i="0" smtClean="0">
                              <a:latin typeface="Cambria Math"/>
                            </a:rPr>
                            <m:t>−</m:t>
                          </m:r>
                          <m:r>
                            <a:rPr lang="en-US" b="0" i="0" smtClean="0">
                              <a:latin typeface="Cambria Math"/>
                            </a:rPr>
                            <m:t>1</m:t>
                          </m:r>
                        </m:sup>
                      </m:sSup>
                    </m:oMath>
                  </a14:m>
                  <a:endParaRPr lang="en-US" dirty="0" smtClean="0"/>
                </a:p>
                <a:p>
                  <a:pPr marL="285750" indent="-285750">
                    <a:buFont typeface="Arial" pitchFamily="34" charset="0"/>
                    <a:buChar char="•"/>
                  </a:pPr>
                  <a:r>
                    <a:rPr lang="en-US" dirty="0" smtClean="0"/>
                    <a:t>Columns: 	optically thick / optically thin</a:t>
                  </a:r>
                </a:p>
              </p:txBody>
            </p:sp>
          </mc:Choice>
          <mc:Fallback xmlns="">
            <p:sp>
              <p:nvSpPr>
                <p:cNvPr id="55" name="TextBox 54"/>
                <p:cNvSpPr txBox="1">
                  <a:spLocks noRot="1" noChangeAspect="1" noMove="1" noResize="1" noEditPoints="1" noAdjustHandles="1" noChangeArrowheads="1" noChangeShapeType="1" noTextEdit="1"/>
                </p:cNvSpPr>
                <p:nvPr/>
              </p:nvSpPr>
              <p:spPr>
                <a:xfrm>
                  <a:off x="19228" y="4876800"/>
                  <a:ext cx="4939309" cy="1200329"/>
                </a:xfrm>
                <a:prstGeom prst="rect">
                  <a:avLst/>
                </a:prstGeom>
                <a:blipFill rotWithShape="1">
                  <a:blip r:embed="rId6"/>
                  <a:stretch>
                    <a:fillRect l="-988" t="-2538" b="-7107"/>
                  </a:stretch>
                </a:blipFill>
              </p:spPr>
              <p:txBody>
                <a:bodyPr/>
                <a:lstStyle/>
                <a:p>
                  <a:r>
                    <a:rPr lang="en-US">
                      <a:noFill/>
                    </a:rPr>
                    <a:t> </a:t>
                  </a:r>
                </a:p>
              </p:txBody>
            </p:sp>
          </mc:Fallback>
        </mc:AlternateContent>
        <p:sp>
          <p:nvSpPr>
            <p:cNvPr id="77" name="TextBox 76"/>
            <p:cNvSpPr txBox="1"/>
            <p:nvPr/>
          </p:nvSpPr>
          <p:spPr>
            <a:xfrm>
              <a:off x="4890491" y="5144869"/>
              <a:ext cx="4024909" cy="646331"/>
            </a:xfrm>
            <a:prstGeom prst="rect">
              <a:avLst/>
            </a:prstGeom>
            <a:noFill/>
          </p:spPr>
          <p:txBody>
            <a:bodyPr wrap="square" rtlCol="0">
              <a:spAutoFit/>
            </a:bodyPr>
            <a:lstStyle/>
            <a:p>
              <a:pPr marL="285750" indent="-285750">
                <a:buFont typeface="Arial" pitchFamily="34" charset="0"/>
                <a:buChar char="•"/>
              </a:pPr>
              <a:r>
                <a:rPr lang="en-US" dirty="0" smtClean="0"/>
                <a:t>Composition: 	dusty / dust-less</a:t>
              </a:r>
            </a:p>
            <a:p>
              <a:pPr marL="285750" indent="-285750">
                <a:buFont typeface="Arial" pitchFamily="34" charset="0"/>
                <a:buChar char="•"/>
              </a:pPr>
              <a:r>
                <a:rPr lang="en-US" dirty="0" smtClean="0"/>
                <a:t>Spectrum: 	hard / soft </a:t>
              </a:r>
            </a:p>
          </p:txBody>
        </p:sp>
      </p:grpSp>
      <p:sp>
        <p:nvSpPr>
          <p:cNvPr id="79" name="TextBox 78"/>
          <p:cNvSpPr txBox="1"/>
          <p:nvPr/>
        </p:nvSpPr>
        <p:spPr>
          <a:xfrm>
            <a:off x="6248400" y="1581090"/>
            <a:ext cx="2663574" cy="400110"/>
          </a:xfrm>
          <a:prstGeom prst="rect">
            <a:avLst/>
          </a:prstGeom>
          <a:noFill/>
          <a:ln>
            <a:solidFill>
              <a:schemeClr val="tx1"/>
            </a:solidFill>
          </a:ln>
        </p:spPr>
        <p:txBody>
          <a:bodyPr wrap="square" rtlCol="0">
            <a:spAutoFit/>
          </a:bodyPr>
          <a:lstStyle/>
          <a:p>
            <a:pPr algn="ctr" rtl="0"/>
            <a:r>
              <a:rPr lang="en-US" sz="2000" dirty="0" smtClean="0"/>
              <a:t>Star-Forming regions </a:t>
            </a:r>
          </a:p>
        </p:txBody>
      </p:sp>
      <p:sp>
        <p:nvSpPr>
          <p:cNvPr id="80" name="TextBox 79"/>
          <p:cNvSpPr txBox="1"/>
          <p:nvPr/>
        </p:nvSpPr>
        <p:spPr>
          <a:xfrm>
            <a:off x="3810000" y="990600"/>
            <a:ext cx="1981200" cy="707886"/>
          </a:xfrm>
          <a:prstGeom prst="rect">
            <a:avLst/>
          </a:prstGeom>
          <a:noFill/>
          <a:ln>
            <a:solidFill>
              <a:schemeClr val="tx1"/>
            </a:solidFill>
          </a:ln>
        </p:spPr>
        <p:txBody>
          <a:bodyPr wrap="square" rtlCol="0">
            <a:spAutoFit/>
          </a:bodyPr>
          <a:lstStyle/>
          <a:p>
            <a:pPr algn="ctr" rtl="0"/>
            <a:r>
              <a:rPr lang="en-US" sz="2000" dirty="0" smtClean="0"/>
              <a:t>Active Galactic Nuclei</a:t>
            </a:r>
          </a:p>
        </p:txBody>
      </p:sp>
      <p:cxnSp>
        <p:nvCxnSpPr>
          <p:cNvPr id="2059" name="Straight Connector 2058"/>
          <p:cNvCxnSpPr/>
          <p:nvPr/>
        </p:nvCxnSpPr>
        <p:spPr>
          <a:xfrm>
            <a:off x="5943600" y="1066800"/>
            <a:ext cx="0" cy="403860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30815" y="2057400"/>
            <a:ext cx="2609671" cy="2609671"/>
          </a:xfrm>
          <a:prstGeom prst="rect">
            <a:avLst/>
          </a:prstGeom>
        </p:spPr>
      </p:pic>
      <p:sp>
        <p:nvSpPr>
          <p:cNvPr id="15" name="TextBox 14"/>
          <p:cNvSpPr txBox="1"/>
          <p:nvPr/>
        </p:nvSpPr>
        <p:spPr>
          <a:xfrm>
            <a:off x="6182774" y="4705289"/>
            <a:ext cx="2663574" cy="307777"/>
          </a:xfrm>
          <a:prstGeom prst="rect">
            <a:avLst/>
          </a:prstGeom>
          <a:noFill/>
          <a:ln>
            <a:noFill/>
          </a:ln>
        </p:spPr>
        <p:txBody>
          <a:bodyPr wrap="square" rtlCol="0">
            <a:spAutoFit/>
          </a:bodyPr>
          <a:lstStyle/>
          <a:p>
            <a:pPr rtl="0"/>
            <a:r>
              <a:rPr lang="en-US" sz="1400" dirty="0" smtClean="0"/>
              <a:t>Henney+07</a:t>
            </a:r>
          </a:p>
        </p:txBody>
      </p:sp>
    </p:spTree>
    <p:custDataLst>
      <p:tags r:id="rId1"/>
    </p:custDataLst>
    <p:extLst>
      <p:ext uri="{BB962C8B-B14F-4D97-AF65-F5344CB8AC3E}">
        <p14:creationId xmlns:p14="http://schemas.microsoft.com/office/powerpoint/2010/main" val="3791442780"/>
      </p:ext>
    </p:extLst>
  </p:cSld>
  <p:clrMapOvr>
    <a:masterClrMapping/>
  </p:clrMapOvr>
  <mc:AlternateContent xmlns:mc="http://schemas.openxmlformats.org/markup-compatibility/2006" xmlns:p14="http://schemas.microsoft.com/office/powerpoint/2010/main">
    <mc:Choice Requires="p14">
      <p:transition spd="slow" p14:dur="2000" advTm="92294"/>
    </mc:Choice>
    <mc:Fallback xmlns="">
      <p:transition spd="slow" advTm="9229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smtClean="0"/>
              <a:t>Why model photo-ionized gas?</a:t>
            </a:r>
            <a:endParaRPr lang="en-US" u="sng" dirty="0"/>
          </a:p>
        </p:txBody>
      </p:sp>
      <p:sp>
        <p:nvSpPr>
          <p:cNvPr id="5" name="Slide Number Placeholder 4"/>
          <p:cNvSpPr>
            <a:spLocks noGrp="1"/>
          </p:cNvSpPr>
          <p:nvPr>
            <p:ph type="sldNum" sz="quarter" idx="12"/>
          </p:nvPr>
        </p:nvSpPr>
        <p:spPr/>
        <p:txBody>
          <a:bodyPr/>
          <a:lstStyle/>
          <a:p>
            <a:fld id="{6A89B9C6-FAC9-4191-A936-FB59B15A07B7}" type="slidenum">
              <a:rPr lang="en-US" smtClean="0"/>
              <a:t>6</a:t>
            </a:fld>
            <a:endParaRPr lang="en-US"/>
          </a:p>
        </p:txBody>
      </p:sp>
      <p:grpSp>
        <p:nvGrpSpPr>
          <p:cNvPr id="11" name="Group 10"/>
          <p:cNvGrpSpPr/>
          <p:nvPr/>
        </p:nvGrpSpPr>
        <p:grpSpPr>
          <a:xfrm>
            <a:off x="4743035" y="1600201"/>
            <a:ext cx="4240097" cy="3615153"/>
            <a:chOff x="4743035" y="1600201"/>
            <a:chExt cx="4240097" cy="3615153"/>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3035" y="1600201"/>
              <a:ext cx="4240097" cy="3429000"/>
            </a:xfrm>
            <a:prstGeom prst="rect">
              <a:avLst/>
            </a:prstGeom>
          </p:spPr>
        </p:pic>
        <p:sp>
          <p:nvSpPr>
            <p:cNvPr id="10" name="TextBox 9"/>
            <p:cNvSpPr txBox="1"/>
            <p:nvPr/>
          </p:nvSpPr>
          <p:spPr>
            <a:xfrm>
              <a:off x="5029200" y="4876800"/>
              <a:ext cx="1681483" cy="338554"/>
            </a:xfrm>
            <a:prstGeom prst="rect">
              <a:avLst/>
            </a:prstGeom>
            <a:noFill/>
          </p:spPr>
          <p:txBody>
            <a:bodyPr wrap="square" rtlCol="0">
              <a:spAutoFit/>
            </a:bodyPr>
            <a:lstStyle/>
            <a:p>
              <a:r>
                <a:rPr lang="en-US" sz="1600" dirty="0" smtClean="0"/>
                <a:t>Tremonti+04</a:t>
              </a:r>
              <a:endParaRPr lang="en-US" sz="1600" dirty="0"/>
            </a:p>
          </p:txBody>
        </p:sp>
      </p:grpSp>
      <p:grpSp>
        <p:nvGrpSpPr>
          <p:cNvPr id="12" name="Group 11" hidden="1"/>
          <p:cNvGrpSpPr/>
          <p:nvPr/>
        </p:nvGrpSpPr>
        <p:grpSpPr>
          <a:xfrm>
            <a:off x="3352800" y="2772647"/>
            <a:ext cx="5511710" cy="2942353"/>
            <a:chOff x="3352800" y="2958801"/>
            <a:chExt cx="5511710" cy="2942353"/>
          </a:xfrm>
        </p:grpSpPr>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2800" y="2958801"/>
              <a:ext cx="5511710" cy="2906948"/>
            </a:xfrm>
            <a:prstGeom prst="rect">
              <a:avLst/>
            </a:prstGeom>
          </p:spPr>
        </p:pic>
        <p:sp>
          <p:nvSpPr>
            <p:cNvPr id="9" name="TextBox 8"/>
            <p:cNvSpPr txBox="1"/>
            <p:nvPr/>
          </p:nvSpPr>
          <p:spPr>
            <a:xfrm>
              <a:off x="7086600" y="3864114"/>
              <a:ext cx="533400" cy="707886"/>
            </a:xfrm>
            <a:prstGeom prst="rect">
              <a:avLst/>
            </a:prstGeom>
            <a:noFill/>
          </p:spPr>
          <p:txBody>
            <a:bodyPr wrap="square" rtlCol="0">
              <a:spAutoFit/>
            </a:bodyPr>
            <a:lstStyle/>
            <a:p>
              <a:r>
                <a:rPr lang="en-US" sz="4000" b="1" dirty="0" smtClean="0"/>
                <a:t>?</a:t>
              </a:r>
              <a:endParaRPr lang="en-US" b="1" dirty="0"/>
            </a:p>
          </p:txBody>
        </p:sp>
        <p:sp>
          <p:nvSpPr>
            <p:cNvPr id="18" name="TextBox 17"/>
            <p:cNvSpPr txBox="1"/>
            <p:nvPr/>
          </p:nvSpPr>
          <p:spPr>
            <a:xfrm>
              <a:off x="3815083" y="5562600"/>
              <a:ext cx="1681483" cy="338554"/>
            </a:xfrm>
            <a:prstGeom prst="rect">
              <a:avLst/>
            </a:prstGeom>
            <a:noFill/>
          </p:spPr>
          <p:txBody>
            <a:bodyPr wrap="square" rtlCol="0">
              <a:spAutoFit/>
            </a:bodyPr>
            <a:lstStyle/>
            <a:p>
              <a:r>
                <a:rPr lang="en-US" sz="1600" dirty="0" smtClean="0"/>
                <a:t>Richards+06</a:t>
              </a:r>
              <a:endParaRPr lang="en-US" sz="1600" dirty="0"/>
            </a:p>
          </p:txBody>
        </p:sp>
      </p:grpSp>
      <p:sp>
        <p:nvSpPr>
          <p:cNvPr id="22" name="Footer Placeholder 3"/>
          <p:cNvSpPr txBox="1">
            <a:spLocks/>
          </p:cNvSpPr>
          <p:nvPr/>
        </p:nvSpPr>
        <p:spPr>
          <a:xfrm>
            <a:off x="2819400" y="6356350"/>
            <a:ext cx="419100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1. </a:t>
            </a:r>
            <a:r>
              <a:rPr lang="en-US" b="1" i="1" smtClean="0"/>
              <a:t>Intro:</a:t>
            </a:r>
            <a:r>
              <a:rPr lang="en-US" smtClean="0"/>
              <a:t> photo-ionized gas systems and </a:t>
            </a:r>
            <a:r>
              <a:rPr lang="en-US" b="1" i="1" smtClean="0"/>
              <a:t>why</a:t>
            </a:r>
            <a:r>
              <a:rPr lang="en-US" smtClean="0"/>
              <a:t> we model them</a:t>
            </a:r>
            <a:endParaRPr lang="en-US" dirty="0"/>
          </a:p>
        </p:txBody>
      </p:sp>
      <p:sp>
        <p:nvSpPr>
          <p:cNvPr id="23" name="Date Placeholder 2"/>
          <p:cNvSpPr>
            <a:spLocks noGrp="1"/>
          </p:cNvSpPr>
          <p:nvPr>
            <p:ph type="dt" sz="half" idx="10"/>
          </p:nvPr>
        </p:nvSpPr>
        <p:spPr>
          <a:xfrm>
            <a:off x="152400" y="6340475"/>
            <a:ext cx="2133600" cy="365125"/>
          </a:xfrm>
        </p:spPr>
        <p:txBody>
          <a:bodyPr/>
          <a:lstStyle/>
          <a:p>
            <a:r>
              <a:rPr lang="de-DE" smtClean="0"/>
              <a:t>Jonathan Stern, MPIA</a:t>
            </a:r>
            <a:endParaRPr lang="en-US"/>
          </a:p>
        </p:txBody>
      </p:sp>
      <p:sp>
        <p:nvSpPr>
          <p:cNvPr id="4" name="TextBox 3"/>
          <p:cNvSpPr txBox="1"/>
          <p:nvPr/>
        </p:nvSpPr>
        <p:spPr>
          <a:xfrm>
            <a:off x="6286500" y="4853299"/>
            <a:ext cx="1409700" cy="369332"/>
          </a:xfrm>
          <a:prstGeom prst="rect">
            <a:avLst/>
          </a:prstGeom>
          <a:solidFill>
            <a:schemeClr val="bg1"/>
          </a:solidFill>
        </p:spPr>
        <p:txBody>
          <a:bodyPr wrap="square" rtlCol="0">
            <a:spAutoFit/>
          </a:bodyPr>
          <a:lstStyle/>
          <a:p>
            <a:r>
              <a:rPr lang="en-US" dirty="0" smtClean="0"/>
              <a:t>Stellar Mass</a:t>
            </a:r>
            <a:endParaRPr lang="en-US" dirty="0"/>
          </a:p>
        </p:txBody>
      </p:sp>
      <p:sp>
        <p:nvSpPr>
          <p:cNvPr id="24" name="TextBox 23"/>
          <p:cNvSpPr txBox="1"/>
          <p:nvPr/>
        </p:nvSpPr>
        <p:spPr>
          <a:xfrm rot="16200000">
            <a:off x="4031990" y="2888990"/>
            <a:ext cx="1625087" cy="369332"/>
          </a:xfrm>
          <a:prstGeom prst="rect">
            <a:avLst/>
          </a:prstGeom>
          <a:solidFill>
            <a:schemeClr val="bg1"/>
          </a:solidFill>
        </p:spPr>
        <p:txBody>
          <a:bodyPr wrap="square" rtlCol="0">
            <a:spAutoFit/>
          </a:bodyPr>
          <a:lstStyle/>
          <a:p>
            <a:r>
              <a:rPr lang="en-US" dirty="0" smtClean="0"/>
              <a:t>Gas </a:t>
            </a:r>
            <a:r>
              <a:rPr lang="en-US" dirty="0" err="1" smtClean="0"/>
              <a:t>Metallicity</a:t>
            </a:r>
            <a:endParaRPr lang="en-US" dirty="0"/>
          </a:p>
        </p:txBody>
      </p:sp>
      <p:grpSp>
        <p:nvGrpSpPr>
          <p:cNvPr id="14" name="Group 13"/>
          <p:cNvGrpSpPr/>
          <p:nvPr/>
        </p:nvGrpSpPr>
        <p:grpSpPr>
          <a:xfrm>
            <a:off x="5630331" y="4067360"/>
            <a:ext cx="2599269" cy="2333440"/>
            <a:chOff x="5096931" y="4067360"/>
            <a:chExt cx="2599269" cy="2333440"/>
          </a:xfrm>
        </p:grpSpPr>
        <p:pic>
          <p:nvPicPr>
            <p:cNvPr id="30" name="Picture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96931" y="4127366"/>
              <a:ext cx="2599269" cy="2273434"/>
            </a:xfrm>
            <a:prstGeom prst="rect">
              <a:avLst/>
            </a:prstGeom>
          </p:spPr>
        </p:pic>
        <p:sp>
          <p:nvSpPr>
            <p:cNvPr id="15" name="TextBox 14"/>
            <p:cNvSpPr txBox="1"/>
            <p:nvPr/>
          </p:nvSpPr>
          <p:spPr>
            <a:xfrm>
              <a:off x="6172277" y="4067360"/>
              <a:ext cx="533400" cy="369332"/>
            </a:xfrm>
            <a:prstGeom prst="rect">
              <a:avLst/>
            </a:prstGeom>
            <a:noFill/>
          </p:spPr>
          <p:txBody>
            <a:bodyPr wrap="square" rtlCol="0">
              <a:spAutoFit/>
            </a:bodyPr>
            <a:lstStyle/>
            <a:p>
              <a:r>
                <a:rPr lang="en-US" dirty="0" smtClean="0"/>
                <a:t>HII</a:t>
              </a:r>
              <a:endParaRPr lang="en-US" dirty="0"/>
            </a:p>
          </p:txBody>
        </p:sp>
        <mc:AlternateContent xmlns:mc="http://schemas.openxmlformats.org/markup-compatibility/2006" xmlns:a14="http://schemas.microsoft.com/office/drawing/2010/main">
          <mc:Choice Requires="a14">
            <p:sp>
              <p:nvSpPr>
                <p:cNvPr id="19" name="TextBox 18"/>
                <p:cNvSpPr txBox="1"/>
                <p:nvPr/>
              </p:nvSpPr>
              <p:spPr>
                <a:xfrm>
                  <a:off x="5357756" y="4855182"/>
                  <a:ext cx="958375" cy="646331"/>
                </a:xfrm>
                <a:prstGeom prst="rect">
                  <a:avLst/>
                </a:prstGeom>
                <a:noFill/>
              </p:spPr>
              <p:txBody>
                <a:bodyPr wrap="square" rtlCol="0">
                  <a:spAutoFit/>
                </a:bodyPr>
                <a:lstStyle/>
                <a:p>
                  <a:r>
                    <a:rPr lang="en-US" b="0" dirty="0" smtClean="0"/>
                    <a:t>Hot gas</a:t>
                  </a:r>
                </a:p>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m:t>
                            </m:r>
                            <m:r>
                              <a:rPr lang="en-US" b="0" i="1" smtClean="0">
                                <a:latin typeface="Cambria Math"/>
                              </a:rPr>
                              <m:t>𝑃</m:t>
                            </m:r>
                          </m:e>
                          <m:sub>
                            <m:r>
                              <m:rPr>
                                <m:sty m:val="p"/>
                              </m:rPr>
                              <a:rPr lang="en-US" b="0" i="0" smtClean="0">
                                <a:latin typeface="Cambria Math"/>
                              </a:rPr>
                              <m:t>hot</m:t>
                            </m:r>
                          </m:sub>
                        </m:sSub>
                        <m:r>
                          <a:rPr lang="en-US" b="0" i="1" smtClean="0">
                            <a:latin typeface="Cambria Math"/>
                          </a:rPr>
                          <m:t>)</m:t>
                        </m:r>
                      </m:oMath>
                    </m:oMathPara>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5357756" y="4855182"/>
                  <a:ext cx="958375" cy="646331"/>
                </a:xfrm>
                <a:prstGeom prst="rect">
                  <a:avLst/>
                </a:prstGeom>
                <a:blipFill rotWithShape="1">
                  <a:blip r:embed="rId7"/>
                  <a:stretch>
                    <a:fillRect l="-5063" t="-4717" b="-66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6806724" y="5272913"/>
                  <a:ext cx="381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𝑃</m:t>
                            </m:r>
                          </m:e>
                          <m:sub>
                            <m:r>
                              <m:rPr>
                                <m:sty m:val="p"/>
                              </m:rPr>
                              <a:rPr lang="en-US" b="0" i="0" smtClean="0">
                                <a:latin typeface="Cambria Math"/>
                              </a:rPr>
                              <m:t>rad</m:t>
                            </m:r>
                          </m:sub>
                        </m:sSub>
                      </m:oMath>
                    </m:oMathPara>
                  </a14:m>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6806724" y="5272913"/>
                  <a:ext cx="381000" cy="369332"/>
                </a:xfrm>
                <a:prstGeom prst="rect">
                  <a:avLst/>
                </a:prstGeom>
                <a:blipFill rotWithShape="1">
                  <a:blip r:embed="rId8"/>
                  <a:stretch>
                    <a:fillRect r="-50000"/>
                  </a:stretch>
                </a:blipFill>
              </p:spPr>
              <p:txBody>
                <a:bodyPr/>
                <a:lstStyle/>
                <a:p>
                  <a:r>
                    <a:rPr lang="en-US">
                      <a:noFill/>
                    </a:rPr>
                    <a:t> </a:t>
                  </a:r>
                </a:p>
              </p:txBody>
            </p:sp>
          </mc:Fallback>
        </mc:AlternateContent>
        <p:cxnSp>
          <p:nvCxnSpPr>
            <p:cNvPr id="26" name="Straight Arrow Connector 25"/>
            <p:cNvCxnSpPr/>
            <p:nvPr/>
          </p:nvCxnSpPr>
          <p:spPr>
            <a:xfrm flipH="1">
              <a:off x="6941361" y="5588739"/>
              <a:ext cx="161601" cy="131945"/>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198" y="1341437"/>
                <a:ext cx="8001001" cy="5059363"/>
              </a:xfrm>
            </p:spPr>
            <p:txBody>
              <a:bodyPr>
                <a:normAutofit lnSpcReduction="10000"/>
              </a:bodyPr>
              <a:lstStyle/>
              <a:p>
                <a:pPr marL="457200" indent="-457200">
                  <a:lnSpc>
                    <a:spcPct val="150000"/>
                  </a:lnSpc>
                  <a:buFont typeface="+mj-lt"/>
                  <a:buAutoNum type="arabicPeriod"/>
                </a:pPr>
                <a:r>
                  <a:rPr lang="en-US" sz="2400" u="sng" dirty="0" smtClean="0"/>
                  <a:t>Constrain gas properties</a:t>
                </a:r>
                <a:r>
                  <a:rPr lang="en-US" sz="2400" dirty="0" smtClean="0"/>
                  <a:t>: </a:t>
                </a:r>
                <a14:m>
                  <m:oMath xmlns:m="http://schemas.openxmlformats.org/officeDocument/2006/math">
                    <m:sSub>
                      <m:sSubPr>
                        <m:ctrlPr>
                          <a:rPr lang="en-US" sz="2400" b="0" i="1" smtClean="0">
                            <a:latin typeface="Cambria Math"/>
                          </a:rPr>
                        </m:ctrlPr>
                      </m:sSubPr>
                      <m:e>
                        <m:r>
                          <a:rPr lang="en-US" sz="2400" b="0" i="1" smtClean="0">
                            <a:latin typeface="Cambria Math"/>
                          </a:rPr>
                          <m:t>𝑍</m:t>
                        </m:r>
                        <m:r>
                          <a:rPr lang="en-US" sz="2400" b="0" i="1" smtClean="0">
                            <a:latin typeface="Cambria Math"/>
                          </a:rPr>
                          <m:t>, </m:t>
                        </m:r>
                        <m:r>
                          <a:rPr lang="en-US" sz="2400" b="0" i="1" smtClean="0">
                            <a:latin typeface="Cambria Math"/>
                          </a:rPr>
                          <m:t>𝑛</m:t>
                        </m:r>
                      </m:e>
                      <m:sub>
                        <m:r>
                          <m:rPr>
                            <m:sty m:val="p"/>
                          </m:rPr>
                          <a:rPr lang="en-US" sz="2400" b="0" i="0" smtClean="0">
                            <a:latin typeface="Cambria Math"/>
                          </a:rPr>
                          <m:t>H</m:t>
                        </m:r>
                      </m:sub>
                    </m:sSub>
                  </m:oMath>
                </a14:m>
                <a:r>
                  <a:rPr lang="en-US" sz="2400" dirty="0" smtClean="0"/>
                  <a:t/>
                </a:r>
                <a:br>
                  <a:rPr lang="en-US" sz="2400" dirty="0" smtClean="0"/>
                </a:br>
                <a:endParaRPr lang="en-US" sz="1300" dirty="0" smtClean="0"/>
              </a:p>
              <a:p>
                <a:pPr marL="457200" indent="-457200">
                  <a:lnSpc>
                    <a:spcPct val="110000"/>
                  </a:lnSpc>
                  <a:buFont typeface="+mj-lt"/>
                  <a:buAutoNum type="arabicPeriod"/>
                </a:pPr>
                <a:r>
                  <a:rPr lang="en-US" sz="2400" u="sng" dirty="0" smtClean="0"/>
                  <a:t>Constrain unobservable </a:t>
                </a:r>
                <a14:m>
                  <m:oMath xmlns:m="http://schemas.openxmlformats.org/officeDocument/2006/math">
                    <m:r>
                      <a:rPr lang="en-US" sz="2400" b="0" i="1" u="sng" smtClean="0">
                        <a:latin typeface="Cambria Math"/>
                      </a:rPr>
                      <m:t>1</m:t>
                    </m:r>
                    <m:r>
                      <a:rPr lang="en-US" sz="2400" b="0" i="1" u="sng" smtClean="0">
                        <a:latin typeface="Cambria Math"/>
                      </a:rPr>
                      <m:t>−</m:t>
                    </m:r>
                    <m:r>
                      <a:rPr lang="en-US" sz="2400" b="0" i="1" u="sng" smtClean="0">
                        <a:latin typeface="Cambria Math"/>
                      </a:rPr>
                      <m:t>15</m:t>
                    </m:r>
                    <m:r>
                      <a:rPr lang="en-US" sz="2400" b="0" i="0" u="sng" smtClean="0">
                        <a:latin typeface="Cambria Math"/>
                      </a:rPr>
                      <m:t> </m:t>
                    </m:r>
                    <m:r>
                      <m:rPr>
                        <m:sty m:val="p"/>
                      </m:rPr>
                      <a:rPr lang="en-US" sz="2400" b="0" i="0" u="sng" smtClean="0">
                        <a:latin typeface="Cambria Math"/>
                      </a:rPr>
                      <m:t>Ryd</m:t>
                    </m:r>
                  </m:oMath>
                </a14:m>
                <a:r>
                  <a:rPr lang="en-US" sz="2400" u="sng" dirty="0" smtClean="0"/>
                  <a:t> emission</a:t>
                </a:r>
              </a:p>
              <a:p>
                <a:pPr lvl="1">
                  <a:lnSpc>
                    <a:spcPct val="110000"/>
                  </a:lnSpc>
                </a:pPr>
                <a:r>
                  <a:rPr lang="en-US" sz="2400" dirty="0" smtClean="0"/>
                  <a:t>Accretion disks</a:t>
                </a:r>
              </a:p>
              <a:p>
                <a:pPr lvl="1">
                  <a:lnSpc>
                    <a:spcPct val="110000"/>
                  </a:lnSpc>
                </a:pPr>
                <a:r>
                  <a:rPr lang="en-US" sz="2400" dirty="0" smtClean="0"/>
                  <a:t>Hot stars </a:t>
                </a:r>
                <a:br>
                  <a:rPr lang="en-US" sz="2400" dirty="0" smtClean="0"/>
                </a:br>
                <a:endParaRPr lang="en-US" sz="1300" dirty="0" smtClean="0"/>
              </a:p>
              <a:p>
                <a:pPr marL="457200" indent="-457200">
                  <a:lnSpc>
                    <a:spcPct val="160000"/>
                  </a:lnSpc>
                  <a:buFont typeface="+mj-lt"/>
                  <a:buAutoNum type="arabicPeriod"/>
                </a:pPr>
                <a:r>
                  <a:rPr lang="en-US" sz="2400" u="sng" dirty="0" smtClean="0"/>
                  <a:t>Constrain stellar feedback models</a:t>
                </a:r>
              </a:p>
              <a:p>
                <a:pPr lvl="1"/>
                <a:r>
                  <a:rPr lang="en-US" sz="2400" dirty="0" smtClean="0"/>
                  <a:t>Ionization state reflects ratio </a:t>
                </a:r>
                <a:br>
                  <a:rPr lang="en-US" sz="2400" dirty="0" smtClean="0"/>
                </a:br>
                <a:r>
                  <a:rPr lang="en-US" sz="2400" dirty="0" smtClean="0"/>
                  <a:t>of </a:t>
                </a:r>
                <a:r>
                  <a:rPr lang="en-US" sz="2400" b="1" i="1" dirty="0" smtClean="0"/>
                  <a:t>radiation pressure </a:t>
                </a:r>
                <a14:m>
                  <m:oMath xmlns:m="http://schemas.openxmlformats.org/officeDocument/2006/math">
                    <m:r>
                      <a:rPr lang="en-US" sz="2400" b="1" i="1" smtClean="0">
                        <a:latin typeface="Cambria Math"/>
                      </a:rPr>
                      <m:t>(</m:t>
                    </m:r>
                    <m:sSub>
                      <m:sSubPr>
                        <m:ctrlPr>
                          <a:rPr lang="en-US" sz="2400" b="1" i="1" smtClean="0">
                            <a:latin typeface="Cambria Math"/>
                          </a:rPr>
                        </m:ctrlPr>
                      </m:sSubPr>
                      <m:e>
                        <m:r>
                          <a:rPr lang="en-US" sz="2400" b="1" i="1" smtClean="0">
                            <a:latin typeface="Cambria Math"/>
                          </a:rPr>
                          <m:t>𝑷</m:t>
                        </m:r>
                      </m:e>
                      <m:sub>
                        <m:r>
                          <a:rPr lang="en-US" sz="2400" b="1" i="0" smtClean="0">
                            <a:latin typeface="Cambria Math"/>
                          </a:rPr>
                          <m:t>𝐫𝐚𝐝</m:t>
                        </m:r>
                      </m:sub>
                    </m:sSub>
                    <m:r>
                      <a:rPr lang="en-US" sz="2400" b="1" i="1" smtClean="0">
                        <a:latin typeface="Cambria Math"/>
                      </a:rPr>
                      <m:t>)</m:t>
                    </m:r>
                  </m:oMath>
                </a14:m>
                <a:r>
                  <a:rPr lang="en-US" sz="2400" dirty="0" smtClean="0"/>
                  <a:t> </a:t>
                </a:r>
                <a:br>
                  <a:rPr lang="en-US" sz="2400" dirty="0" smtClean="0"/>
                </a:br>
                <a:r>
                  <a:rPr lang="en-US" sz="2400" dirty="0" smtClean="0"/>
                  <a:t>to pressure of </a:t>
                </a:r>
                <a:br>
                  <a:rPr lang="en-US" sz="2400" dirty="0" smtClean="0"/>
                </a:br>
                <a:r>
                  <a:rPr lang="en-US" sz="2400" b="1" dirty="0" smtClean="0"/>
                  <a:t>expanding hot gas </a:t>
                </a:r>
                <a:r>
                  <a:rPr lang="en-US" sz="2400" dirty="0" smtClean="0"/>
                  <a:t>(</a:t>
                </a:r>
                <a14:m>
                  <m:oMath xmlns:m="http://schemas.openxmlformats.org/officeDocument/2006/math">
                    <m:sSub>
                      <m:sSubPr>
                        <m:ctrlPr>
                          <a:rPr lang="en-US" sz="2400" b="1" i="1" smtClean="0">
                            <a:latin typeface="Cambria Math"/>
                          </a:rPr>
                        </m:ctrlPr>
                      </m:sSubPr>
                      <m:e>
                        <m:r>
                          <a:rPr lang="en-US" sz="2400" b="1" i="1" smtClean="0">
                            <a:latin typeface="Cambria Math"/>
                          </a:rPr>
                          <m:t>𝑷</m:t>
                        </m:r>
                      </m:e>
                      <m:sub>
                        <m:r>
                          <a:rPr lang="en-US" sz="2400" b="1" i="0" smtClean="0">
                            <a:latin typeface="Cambria Math"/>
                          </a:rPr>
                          <m:t>𝐡𝐨𝐭</m:t>
                        </m:r>
                      </m:sub>
                    </m:sSub>
                    <m:r>
                      <a:rPr lang="en-US" sz="2400" b="1" i="1" smtClean="0">
                        <a:latin typeface="Cambria Math"/>
                      </a:rPr>
                      <m:t>)</m:t>
                    </m:r>
                  </m:oMath>
                </a14:m>
                <a:r>
                  <a:rPr lang="en-US" sz="2400" b="1" dirty="0" smtClean="0"/>
                  <a:t/>
                </a:r>
                <a:br>
                  <a:rPr lang="en-US" sz="2400" b="1" dirty="0" smtClean="0"/>
                </a:br>
                <a:r>
                  <a:rPr lang="en-US" sz="2400" dirty="0" smtClean="0"/>
                  <a:t> </a:t>
                </a:r>
                <a:r>
                  <a:rPr lang="en-US" sz="1800" dirty="0" smtClean="0"/>
                  <a:t>(</a:t>
                </a:r>
                <a:r>
                  <a:rPr lang="en-US" sz="1800" dirty="0" err="1" smtClean="0"/>
                  <a:t>Yeh</a:t>
                </a:r>
                <a:r>
                  <a:rPr lang="en-US" sz="1800" dirty="0" smtClean="0"/>
                  <a:t> &amp; </a:t>
                </a:r>
                <a:r>
                  <a:rPr lang="en-US" sz="1800" dirty="0" err="1" smtClean="0"/>
                  <a:t>Matzner</a:t>
                </a:r>
                <a:r>
                  <a:rPr lang="en-US" sz="1800" dirty="0" smtClean="0"/>
                  <a:t> 2012)</a:t>
                </a:r>
              </a:p>
              <a:p>
                <a:pPr marL="914400" lvl="1" indent="-457200">
                  <a:buFont typeface="+mj-lt"/>
                  <a:buAutoNum type="arabicPeriod"/>
                </a:pPr>
                <a:endParaRPr lang="en-US" sz="24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198" y="1341437"/>
                <a:ext cx="8001001" cy="5059363"/>
              </a:xfrm>
              <a:blipFill rotWithShape="1">
                <a:blip r:embed="rId9"/>
                <a:stretch>
                  <a:fillRect l="-1143"/>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100252857"/>
      </p:ext>
    </p:extLst>
  </p:cSld>
  <p:clrMapOvr>
    <a:masterClrMapping/>
  </p:clrMapOvr>
  <mc:AlternateContent xmlns:mc="http://schemas.openxmlformats.org/markup-compatibility/2006" xmlns:p14="http://schemas.microsoft.com/office/powerpoint/2010/main">
    <mc:Choice Requires="p14">
      <p:transition spd="slow" p14:dur="2000" advTm="145102"/>
    </mc:Choice>
    <mc:Fallback xmlns="">
      <p:transition spd="slow" advTm="14510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24"/>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4"/>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12"/>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24" grpId="0" animBg="1"/>
      <p:bldP spid="2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
            <a:ext cx="8229600" cy="1143000"/>
          </a:xfrm>
        </p:spPr>
        <p:txBody>
          <a:bodyPr>
            <a:normAutofit/>
          </a:bodyPr>
          <a:lstStyle/>
          <a:p>
            <a:pPr rtl="0"/>
            <a:r>
              <a:rPr lang="en-US" sz="4000" u="sng" dirty="0" smtClean="0"/>
              <a:t>How do we Model </a:t>
            </a:r>
            <a:r>
              <a:rPr lang="en-US" sz="4000" u="sng" dirty="0" err="1" smtClean="0"/>
              <a:t>Photoionized</a:t>
            </a:r>
            <a:r>
              <a:rPr lang="en-US" sz="4000" u="sng" dirty="0" smtClean="0"/>
              <a:t> Gas?</a:t>
            </a:r>
            <a:endParaRPr lang="he-IL" sz="4000" u="sng" dirty="0"/>
          </a:p>
        </p:txBody>
      </p:sp>
      <mc:AlternateContent xmlns:mc="http://schemas.openxmlformats.org/markup-compatibility/2006" xmlns:a14="http://schemas.microsoft.com/office/drawing/2010/main">
        <mc:Choice Requires="a14">
          <p:graphicFrame>
            <p:nvGraphicFramePr>
              <p:cNvPr id="31" name="Table 30"/>
              <p:cNvGraphicFramePr>
                <a:graphicFrameLocks noGrp="1"/>
              </p:cNvGraphicFramePr>
              <p:nvPr>
                <p:extLst>
                  <p:ext uri="{D42A27DB-BD31-4B8C-83A1-F6EECF244321}">
                    <p14:modId xmlns:p14="http://schemas.microsoft.com/office/powerpoint/2010/main" val="1652365492"/>
                  </p:ext>
                </p:extLst>
              </p:nvPr>
            </p:nvGraphicFramePr>
            <p:xfrm>
              <a:off x="433063" y="1143000"/>
              <a:ext cx="4173061" cy="2717975"/>
            </p:xfrm>
            <a:graphic>
              <a:graphicData uri="http://schemas.openxmlformats.org/drawingml/2006/table">
                <a:tbl>
                  <a:tblPr rtl="1" firstRow="1" bandRow="1">
                    <a:tableStyleId>{5C22544A-7EE6-4342-B048-85BDC9FD1C3A}</a:tableStyleId>
                  </a:tblPr>
                  <a:tblGrid>
                    <a:gridCol w="4173061"/>
                  </a:tblGrid>
                  <a:tr h="335757">
                    <a:tc>
                      <a:txBody>
                        <a:bodyPr/>
                        <a:lstStyle/>
                        <a:p>
                          <a:pPr algn="l" rtl="0"/>
                          <a:r>
                            <a:rPr lang="en-US" sz="2000" b="1" u="sng" dirty="0" smtClean="0"/>
                            <a:t>Parameters</a:t>
                          </a:r>
                          <a:endParaRPr lang="he-IL" sz="2000" dirty="0"/>
                        </a:p>
                      </a:txBody>
                      <a:tcPr/>
                    </a:tc>
                  </a:tr>
                  <a:tr h="464347">
                    <a:tc>
                      <a:txBody>
                        <a:bodyPr/>
                        <a:lstStyle/>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en-US" sz="1800" dirty="0" smtClean="0"/>
                            <a:t>Spectral</a:t>
                          </a:r>
                          <a:r>
                            <a:rPr lang="en-US" sz="1800" baseline="0" dirty="0" smtClean="0"/>
                            <a:t> shape </a:t>
                          </a:r>
                          <a14:m>
                            <m:oMath xmlns:m="http://schemas.openxmlformats.org/officeDocument/2006/math">
                              <m:r>
                                <a:rPr lang="en-US" sz="1800" b="0" i="0" baseline="0" smtClean="0">
                                  <a:latin typeface="Cambria Math"/>
                                </a:rPr>
                                <m:t> (</m:t>
                              </m:r>
                              <m:sSub>
                                <m:sSubPr>
                                  <m:ctrlPr>
                                    <a:rPr lang="en-US" sz="1800" b="1" i="1" baseline="0" smtClean="0">
                                      <a:latin typeface="Cambria Math"/>
                                    </a:rPr>
                                  </m:ctrlPr>
                                </m:sSubPr>
                                <m:e>
                                  <m:r>
                                    <a:rPr lang="en-US" sz="1800" b="1" i="1" baseline="0" smtClean="0">
                                      <a:latin typeface="Cambria Math"/>
                                    </a:rPr>
                                    <m:t>𝜶</m:t>
                                  </m:r>
                                </m:e>
                                <m:sub>
                                  <m:r>
                                    <a:rPr lang="en-US" sz="1800" b="1" i="0" baseline="0" smtClean="0">
                                      <a:latin typeface="Cambria Math"/>
                                    </a:rPr>
                                    <m:t>𝐢𝐨𝐧</m:t>
                                  </m:r>
                                </m:sub>
                              </m:sSub>
                              <m:r>
                                <a:rPr lang="en-US" sz="1800" b="1" i="1" baseline="0" smtClean="0">
                                  <a:latin typeface="Cambria Math"/>
                                </a:rPr>
                                <m:t>)</m:t>
                              </m:r>
                            </m:oMath>
                          </a14:m>
                          <a:endParaRPr lang="en-US" sz="1800" dirty="0" smtClean="0"/>
                        </a:p>
                      </a:txBody>
                      <a:tcPr/>
                    </a:tc>
                  </a:tr>
                  <a:tr h="464347">
                    <a:tc>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800" dirty="0" smtClean="0"/>
                            <a:t>Ionizing</a:t>
                          </a:r>
                          <a:r>
                            <a:rPr lang="en-US" sz="1800" baseline="0" dirty="0" smtClean="0"/>
                            <a:t> photon flux </a:t>
                          </a:r>
                          <a14:m>
                            <m:oMath xmlns:m="http://schemas.openxmlformats.org/officeDocument/2006/math">
                              <m:sSub>
                                <m:sSubPr>
                                  <m:ctrlPr>
                                    <a:rPr lang="en-US" sz="1800" b="1" i="1" baseline="0" smtClean="0">
                                      <a:latin typeface="Cambria Math"/>
                                    </a:rPr>
                                  </m:ctrlPr>
                                </m:sSubPr>
                                <m:e>
                                  <m:r>
                                    <a:rPr lang="en-US" sz="1800" b="1" i="1" baseline="0" smtClean="0">
                                      <a:latin typeface="Cambria Math"/>
                                    </a:rPr>
                                    <m:t>𝝓</m:t>
                                  </m:r>
                                </m:e>
                                <m:sub>
                                  <m:r>
                                    <a:rPr lang="en-US" sz="1800" b="1" i="1" baseline="0" smtClean="0">
                                      <a:latin typeface="Cambria Math"/>
                                    </a:rPr>
                                    <m:t>𝒊</m:t>
                                  </m:r>
                                </m:sub>
                              </m:sSub>
                            </m:oMath>
                          </a14:m>
                          <a:endParaRPr lang="en-US" sz="1800" dirty="0" smtClean="0"/>
                        </a:p>
                      </a:txBody>
                      <a:tcPr/>
                    </a:tc>
                  </a:tr>
                  <a:tr h="464347">
                    <a:tc>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rabicPeriod" startAt="3"/>
                            <a:tabLst/>
                            <a:defRPr/>
                          </a:pPr>
                          <a:r>
                            <a:rPr lang="en-US" sz="1800" dirty="0" smtClean="0"/>
                            <a:t>Gas density</a:t>
                          </a:r>
                          <a:r>
                            <a:rPr lang="en-US" sz="1800" baseline="0" dirty="0" smtClean="0"/>
                            <a:t> </a:t>
                          </a:r>
                          <a14:m>
                            <m:oMath xmlns:m="http://schemas.openxmlformats.org/officeDocument/2006/math">
                              <m:sSub>
                                <m:sSubPr>
                                  <m:ctrlPr>
                                    <a:rPr lang="en-US" sz="1800" b="1" i="1" baseline="0" smtClean="0">
                                      <a:latin typeface="Cambria Math"/>
                                    </a:rPr>
                                  </m:ctrlPr>
                                </m:sSubPr>
                                <m:e>
                                  <m:r>
                                    <a:rPr lang="en-US" sz="1800" b="1" i="1" baseline="0" smtClean="0">
                                      <a:latin typeface="Cambria Math"/>
                                    </a:rPr>
                                    <m:t>𝒏</m:t>
                                  </m:r>
                                </m:e>
                                <m:sub>
                                  <m:r>
                                    <a:rPr lang="en-US" sz="1800" b="1" i="0" baseline="0" smtClean="0">
                                      <a:latin typeface="Cambria Math"/>
                                    </a:rPr>
                                    <m:t>𝐇</m:t>
                                  </m:r>
                                </m:sub>
                              </m:sSub>
                            </m:oMath>
                          </a14:m>
                          <a:endParaRPr lang="en-US" sz="1800" dirty="0" smtClean="0"/>
                        </a:p>
                      </a:txBody>
                      <a:tcPr/>
                    </a:tc>
                  </a:tr>
                  <a:tr h="464347">
                    <a:tc>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800" baseline="0" dirty="0" err="1" smtClean="0"/>
                            <a:t>Metallicity</a:t>
                          </a:r>
                          <a:r>
                            <a:rPr lang="en-US" sz="1800" baseline="0" dirty="0" smtClean="0"/>
                            <a:t> </a:t>
                          </a:r>
                          <a:r>
                            <a:rPr lang="en-US" sz="1800" b="1" i="1" baseline="0" dirty="0" smtClean="0"/>
                            <a:t>Z</a:t>
                          </a:r>
                          <a:endParaRPr lang="en-US" sz="1800" dirty="0" smtClean="0"/>
                        </a:p>
                      </a:txBody>
                      <a:tcPr/>
                    </a:tc>
                  </a:tr>
                  <a:tr h="464347">
                    <a:tc>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800" b="0" dirty="0" smtClean="0"/>
                            <a:t>Column</a:t>
                          </a:r>
                          <a:r>
                            <a:rPr lang="en-US" sz="1800" b="0" baseline="0" dirty="0" smtClean="0"/>
                            <a:t> density </a:t>
                          </a:r>
                          <a14:m>
                            <m:oMath xmlns:m="http://schemas.openxmlformats.org/officeDocument/2006/math">
                              <m:sSub>
                                <m:sSubPr>
                                  <m:ctrlPr>
                                    <a:rPr lang="en-US" sz="1800" b="0" i="1" baseline="0" smtClean="0">
                                      <a:latin typeface="Cambria Math"/>
                                    </a:rPr>
                                  </m:ctrlPr>
                                </m:sSubPr>
                                <m:e>
                                  <m:r>
                                    <a:rPr lang="en-US" sz="1800" b="0" i="1" baseline="0" smtClean="0">
                                      <a:latin typeface="Cambria Math"/>
                                    </a:rPr>
                                    <m:t>𝑁</m:t>
                                  </m:r>
                                </m:e>
                                <m:sub>
                                  <m:r>
                                    <m:rPr>
                                      <m:sty m:val="p"/>
                                    </m:rPr>
                                    <a:rPr lang="en-US" sz="1800" b="0" i="0" baseline="0" smtClean="0">
                                      <a:latin typeface="Cambria Math"/>
                                    </a:rPr>
                                    <m:t>H</m:t>
                                  </m:r>
                                </m:sub>
                              </m:sSub>
                            </m:oMath>
                          </a14:m>
                          <a:endParaRPr lang="en-US" sz="1800" b="0" i="0" dirty="0" smtClean="0"/>
                        </a:p>
                      </a:txBody>
                      <a:tcPr/>
                    </a:tc>
                  </a:tr>
                </a:tbl>
              </a:graphicData>
            </a:graphic>
          </p:graphicFrame>
        </mc:Choice>
        <mc:Fallback xmlns="">
          <p:graphicFrame>
            <p:nvGraphicFramePr>
              <p:cNvPr id="31" name="Table 30"/>
              <p:cNvGraphicFramePr>
                <a:graphicFrameLocks noGrp="1"/>
              </p:cNvGraphicFramePr>
              <p:nvPr>
                <p:extLst>
                  <p:ext uri="{D42A27DB-BD31-4B8C-83A1-F6EECF244321}">
                    <p14:modId xmlns:p14="http://schemas.microsoft.com/office/powerpoint/2010/main" val="1652365492"/>
                  </p:ext>
                </p:extLst>
              </p:nvPr>
            </p:nvGraphicFramePr>
            <p:xfrm>
              <a:off x="433063" y="1143000"/>
              <a:ext cx="4173061" cy="2717975"/>
            </p:xfrm>
            <a:graphic>
              <a:graphicData uri="http://schemas.openxmlformats.org/drawingml/2006/table">
                <a:tbl>
                  <a:tblPr rtl="1" firstRow="1" bandRow="1">
                    <a:tableStyleId>{5C22544A-7EE6-4342-B048-85BDC9FD1C3A}</a:tableStyleId>
                  </a:tblPr>
                  <a:tblGrid>
                    <a:gridCol w="4173061"/>
                  </a:tblGrid>
                  <a:tr h="396240">
                    <a:tc>
                      <a:txBody>
                        <a:bodyPr/>
                        <a:lstStyle/>
                        <a:p>
                          <a:pPr algn="l" rtl="0"/>
                          <a:r>
                            <a:rPr lang="en-US" sz="2000" b="1" u="sng" dirty="0" smtClean="0"/>
                            <a:t>Parameters</a:t>
                          </a:r>
                          <a:endParaRPr lang="he-IL" sz="2000" dirty="0"/>
                        </a:p>
                      </a:txBody>
                      <a:tcPr/>
                    </a:tc>
                  </a:tr>
                  <a:tr h="464347">
                    <a:tc>
                      <a:txBody>
                        <a:bodyPr/>
                        <a:lstStyle/>
                        <a:p>
                          <a:endParaRPr lang="en-US"/>
                        </a:p>
                      </a:txBody>
                      <a:tcPr>
                        <a:blipFill rotWithShape="1">
                          <a:blip r:embed="rId4"/>
                          <a:stretch>
                            <a:fillRect t="-92105" b="-401316"/>
                          </a:stretch>
                        </a:blipFill>
                      </a:tcPr>
                    </a:tc>
                  </a:tr>
                  <a:tr h="464347">
                    <a:tc>
                      <a:txBody>
                        <a:bodyPr/>
                        <a:lstStyle/>
                        <a:p>
                          <a:endParaRPr lang="en-US"/>
                        </a:p>
                      </a:txBody>
                      <a:tcPr>
                        <a:blipFill rotWithShape="1">
                          <a:blip r:embed="rId4"/>
                          <a:stretch>
                            <a:fillRect t="-192105" b="-301316"/>
                          </a:stretch>
                        </a:blipFill>
                      </a:tcPr>
                    </a:tc>
                  </a:tr>
                  <a:tr h="464347">
                    <a:tc>
                      <a:txBody>
                        <a:bodyPr/>
                        <a:lstStyle/>
                        <a:p>
                          <a:endParaRPr lang="en-US"/>
                        </a:p>
                      </a:txBody>
                      <a:tcPr>
                        <a:blipFill rotWithShape="1">
                          <a:blip r:embed="rId4"/>
                          <a:stretch>
                            <a:fillRect t="-292105" b="-201316"/>
                          </a:stretch>
                        </a:blipFill>
                      </a:tcPr>
                    </a:tc>
                  </a:tr>
                  <a:tr h="464347">
                    <a:tc>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800" baseline="0" dirty="0" err="1" smtClean="0"/>
                            <a:t>Metallicity</a:t>
                          </a:r>
                          <a:r>
                            <a:rPr lang="en-US" sz="1800" baseline="0" dirty="0" smtClean="0"/>
                            <a:t> </a:t>
                          </a:r>
                          <a:r>
                            <a:rPr lang="en-US" sz="1800" b="1" i="1" baseline="0" dirty="0" smtClean="0"/>
                            <a:t>Z</a:t>
                          </a:r>
                          <a:endParaRPr lang="en-US" sz="1800" dirty="0" smtClean="0"/>
                        </a:p>
                      </a:txBody>
                      <a:tcPr/>
                    </a:tc>
                  </a:tr>
                  <a:tr h="464347">
                    <a:tc>
                      <a:txBody>
                        <a:bodyPr/>
                        <a:lstStyle/>
                        <a:p>
                          <a:endParaRPr lang="en-US"/>
                        </a:p>
                      </a:txBody>
                      <a:tcPr>
                        <a:blipFill rotWithShape="1">
                          <a:blip r:embed="rId4"/>
                          <a:stretch>
                            <a:fillRect t="-492105" b="-1316"/>
                          </a:stretch>
                        </a:blipFill>
                      </a:tcPr>
                    </a:tc>
                  </a:tr>
                </a:tbl>
              </a:graphicData>
            </a:graphic>
          </p:graphicFrame>
        </mc:Fallback>
      </mc:AlternateContent>
      <p:graphicFrame>
        <p:nvGraphicFramePr>
          <p:cNvPr id="33" name="Table 32"/>
          <p:cNvGraphicFramePr>
            <a:graphicFrameLocks noGrp="1"/>
          </p:cNvGraphicFramePr>
          <p:nvPr>
            <p:extLst>
              <p:ext uri="{D42A27DB-BD31-4B8C-83A1-F6EECF244321}">
                <p14:modId xmlns:p14="http://schemas.microsoft.com/office/powerpoint/2010/main" val="2538566908"/>
              </p:ext>
            </p:extLst>
          </p:nvPr>
        </p:nvGraphicFramePr>
        <p:xfrm>
          <a:off x="457199" y="3992880"/>
          <a:ext cx="4148925" cy="1569720"/>
        </p:xfrm>
        <a:graphic>
          <a:graphicData uri="http://schemas.openxmlformats.org/drawingml/2006/table">
            <a:tbl>
              <a:tblPr rtl="1" firstRow="1" bandRow="1">
                <a:tableStyleId>{5C22544A-7EE6-4342-B048-85BDC9FD1C3A}</a:tableStyleId>
              </a:tblPr>
              <a:tblGrid>
                <a:gridCol w="4148925"/>
              </a:tblGrid>
              <a:tr h="457200">
                <a:tc>
                  <a:txBody>
                    <a:bodyPr/>
                    <a:lstStyle/>
                    <a:p>
                      <a:pPr algn="l" rtl="0"/>
                      <a:r>
                        <a:rPr kumimoji="0" lang="en-US" sz="2000" b="1" i="0" u="sng" strike="noStrike" kern="1200" cap="none" spc="0" normalizeH="0" baseline="0" noProof="0" dirty="0" smtClean="0">
                          <a:ln>
                            <a:noFill/>
                          </a:ln>
                          <a:solidFill>
                            <a:schemeClr val="bg1"/>
                          </a:solidFill>
                          <a:effectLst/>
                          <a:uLnTx/>
                          <a:uFillTx/>
                          <a:latin typeface="+mn-lt"/>
                          <a:ea typeface="+mn-ea"/>
                          <a:cs typeface="+mn-cs"/>
                        </a:rPr>
                        <a:t>Equations</a:t>
                      </a:r>
                      <a:endParaRPr lang="he-IL" sz="2000" dirty="0">
                        <a:solidFill>
                          <a:schemeClr val="bg1"/>
                        </a:solidFill>
                      </a:endParaRPr>
                    </a:p>
                  </a:txBody>
                  <a:tcPr/>
                </a:tc>
              </a:tr>
              <a:tr h="370840">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Local Ionization Equilibrium</a:t>
                      </a:r>
                    </a:p>
                  </a:txBody>
                  <a:tcPr/>
                </a:tc>
              </a:tr>
              <a:tr h="370840">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800" dirty="0" smtClean="0"/>
                        <a:t>Local Temperature Equilibrium</a:t>
                      </a:r>
                    </a:p>
                  </a:txBody>
                  <a:tcPr/>
                </a:tc>
              </a:tr>
              <a:tr h="370840">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3"/>
                        <a:tabLst/>
                        <a:defRPr/>
                      </a:pPr>
                      <a:r>
                        <a:rPr lang="en-US" sz="1800" dirty="0" smtClean="0"/>
                        <a:t>Radiation Transfer</a:t>
                      </a:r>
                    </a:p>
                  </a:txBody>
                  <a:tcPr/>
                </a:tc>
              </a:tr>
            </a:tbl>
          </a:graphicData>
        </a:graphic>
      </p:graphicFrame>
      <p:pic>
        <p:nvPicPr>
          <p:cNvPr id="19" name="Picture 18" descr="Radiation_ab.jpg"/>
          <p:cNvPicPr>
            <a:picLocks noChangeAspect="1"/>
          </p:cNvPicPr>
          <p:nvPr/>
        </p:nvPicPr>
        <p:blipFill>
          <a:blip r:embed="rId5"/>
          <a:stretch>
            <a:fillRect/>
          </a:stretch>
        </p:blipFill>
        <p:spPr>
          <a:xfrm>
            <a:off x="5405038" y="1487934"/>
            <a:ext cx="2690819" cy="2304251"/>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4267200" y="2526268"/>
                <a:ext cx="19812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a:rPr>
                          </m:ctrlPr>
                        </m:sSubPr>
                        <m:e>
                          <m:r>
                            <a:rPr lang="en-US" b="1" i="1" smtClean="0">
                              <a:latin typeface="Cambria Math"/>
                            </a:rPr>
                            <m:t>𝝓</m:t>
                          </m:r>
                        </m:e>
                        <m:sub>
                          <m:r>
                            <a:rPr lang="en-US" b="1" i="1" smtClean="0">
                              <a:latin typeface="Cambria Math"/>
                            </a:rPr>
                            <m:t>𝒊</m:t>
                          </m:r>
                        </m:sub>
                      </m:sSub>
                      <m:r>
                        <a:rPr lang="en-US" i="1">
                          <a:latin typeface="Cambria Math"/>
                        </a:rPr>
                        <m:t>, </m:t>
                      </m:r>
                      <m:sSub>
                        <m:sSubPr>
                          <m:ctrlPr>
                            <a:rPr lang="en-US" b="1" i="1">
                              <a:latin typeface="Cambria Math"/>
                            </a:rPr>
                          </m:ctrlPr>
                        </m:sSubPr>
                        <m:e>
                          <m:r>
                            <a:rPr lang="en-US" b="1" i="1">
                              <a:latin typeface="Cambria Math"/>
                            </a:rPr>
                            <m:t>𝜶</m:t>
                          </m:r>
                        </m:e>
                        <m:sub>
                          <m:r>
                            <a:rPr lang="en-US" b="1">
                              <a:latin typeface="Cambria Math"/>
                            </a:rPr>
                            <m:t>𝐢𝐨𝐧</m:t>
                          </m:r>
                        </m:sub>
                      </m:sSub>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4267200" y="2526268"/>
                <a:ext cx="1981200" cy="369332"/>
              </a:xfrm>
              <a:prstGeom prst="rect">
                <a:avLst/>
              </a:prstGeom>
              <a:blipFill rotWithShape="1">
                <a:blip r:embed="rId6"/>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6248400" y="2526268"/>
                <a:ext cx="19812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a:rPr>
                          </m:ctrlPr>
                        </m:sSubPr>
                        <m:e>
                          <m:r>
                            <a:rPr lang="en-US" b="1" i="1" smtClean="0">
                              <a:latin typeface="Cambria Math"/>
                            </a:rPr>
                            <m:t>𝒁</m:t>
                          </m:r>
                          <m:r>
                            <a:rPr lang="en-US" b="1" i="1" smtClean="0">
                              <a:latin typeface="Cambria Math"/>
                            </a:rPr>
                            <m:t>,</m:t>
                          </m:r>
                          <m:r>
                            <a:rPr lang="en-US" b="1" i="1">
                              <a:latin typeface="Cambria Math"/>
                            </a:rPr>
                            <m:t>𝒏</m:t>
                          </m:r>
                        </m:e>
                        <m:sub>
                          <m:r>
                            <a:rPr lang="en-US" b="1">
                              <a:latin typeface="Cambria Math"/>
                            </a:rPr>
                            <m:t>𝐇</m:t>
                          </m:r>
                        </m:sub>
                      </m:sSub>
                      <m:r>
                        <a:rPr lang="en-US" b="1" i="1" smtClean="0">
                          <a:latin typeface="Cambria Math"/>
                        </a:rPr>
                        <m:t>,</m:t>
                      </m:r>
                      <m:sSub>
                        <m:sSubPr>
                          <m:ctrlPr>
                            <a:rPr lang="en-US" b="1" i="1" smtClean="0">
                              <a:latin typeface="Cambria Math"/>
                            </a:rPr>
                          </m:ctrlPr>
                        </m:sSubPr>
                        <m:e>
                          <m:r>
                            <a:rPr lang="en-US" b="1" i="1" smtClean="0">
                              <a:latin typeface="Cambria Math"/>
                            </a:rPr>
                            <m:t>𝑵</m:t>
                          </m:r>
                        </m:e>
                        <m:sub>
                          <m:r>
                            <a:rPr lang="en-US" b="1" i="0" smtClean="0">
                              <a:latin typeface="Cambria Math"/>
                            </a:rPr>
                            <m:t>𝐇</m:t>
                          </m:r>
                        </m:sub>
                      </m:sSub>
                      <m:r>
                        <a:rPr lang="en-US" b="1" i="1" smtClean="0">
                          <a:latin typeface="Cambria Math"/>
                        </a:rPr>
                        <m:t> </m:t>
                      </m:r>
                    </m:oMath>
                  </m:oMathPara>
                </a14:m>
                <a:endParaRPr lang="en-US" b="1" dirty="0"/>
              </a:p>
            </p:txBody>
          </p:sp>
        </mc:Choice>
        <mc:Fallback xmlns="">
          <p:sp>
            <p:nvSpPr>
              <p:cNvPr id="22" name="TextBox 21"/>
              <p:cNvSpPr txBox="1">
                <a:spLocks noRot="1" noChangeAspect="1" noMove="1" noResize="1" noEditPoints="1" noAdjustHandles="1" noChangeArrowheads="1" noChangeShapeType="1" noTextEdit="1"/>
              </p:cNvSpPr>
              <p:nvPr/>
            </p:nvSpPr>
            <p:spPr>
              <a:xfrm>
                <a:off x="6248400" y="2526268"/>
                <a:ext cx="1981200" cy="369332"/>
              </a:xfrm>
              <a:prstGeom prst="rect">
                <a:avLst/>
              </a:prstGeom>
              <a:blipFill rotWithShape="1">
                <a:blip r:embed="rId7"/>
                <a:stretch>
                  <a:fillRect/>
                </a:stretch>
              </a:blipFill>
            </p:spPr>
            <p:txBody>
              <a:bodyPr/>
              <a:lstStyle/>
              <a:p>
                <a:r>
                  <a:rPr lang="en-US">
                    <a:noFill/>
                  </a:rPr>
                  <a:t> </a:t>
                </a:r>
              </a:p>
            </p:txBody>
          </p:sp>
        </mc:Fallback>
      </mc:AlternateContent>
      <p:sp>
        <p:nvSpPr>
          <p:cNvPr id="23" name="TextBox 22"/>
          <p:cNvSpPr txBox="1"/>
          <p:nvPr/>
        </p:nvSpPr>
        <p:spPr>
          <a:xfrm>
            <a:off x="4708723" y="4114800"/>
            <a:ext cx="4083447" cy="1200329"/>
          </a:xfrm>
          <a:prstGeom prst="rect">
            <a:avLst/>
          </a:prstGeom>
          <a:noFill/>
        </p:spPr>
        <p:txBody>
          <a:bodyPr wrap="square" rtlCol="0">
            <a:spAutoFit/>
          </a:bodyPr>
          <a:lstStyle/>
          <a:p>
            <a:r>
              <a:rPr lang="en-US" sz="2400" b="1" i="1" u="sng" dirty="0" smtClean="0"/>
              <a:t>Result:</a:t>
            </a:r>
            <a:r>
              <a:rPr lang="en-US" sz="2400" b="1" i="1" dirty="0" smtClean="0"/>
              <a:t> </a:t>
            </a:r>
          </a:p>
          <a:p>
            <a:r>
              <a:rPr lang="en-US" sz="2400" b="1" i="1" dirty="0" smtClean="0"/>
              <a:t>emission line / absorption line spectrum</a:t>
            </a:r>
            <a:endParaRPr lang="en-US" sz="2400" i="1" dirty="0"/>
          </a:p>
        </p:txBody>
      </p:sp>
      <p:sp>
        <p:nvSpPr>
          <p:cNvPr id="3" name="TextBox 2"/>
          <p:cNvSpPr txBox="1"/>
          <p:nvPr/>
        </p:nvSpPr>
        <p:spPr>
          <a:xfrm>
            <a:off x="304800" y="5726668"/>
            <a:ext cx="8229600" cy="369332"/>
          </a:xfrm>
          <a:prstGeom prst="rect">
            <a:avLst/>
          </a:prstGeom>
          <a:noFill/>
          <a:ln>
            <a:solidFill>
              <a:schemeClr val="tx1"/>
            </a:solidFill>
          </a:ln>
        </p:spPr>
        <p:txBody>
          <a:bodyPr wrap="square" rtlCol="0">
            <a:spAutoFit/>
          </a:bodyPr>
          <a:lstStyle/>
          <a:p>
            <a:r>
              <a:rPr lang="en-US" dirty="0" smtClean="0"/>
              <a:t>Codes: CLOUDY, MAPPINGS, TITAN, XSTAR, ION, …</a:t>
            </a:r>
            <a:endParaRPr lang="en-US" dirty="0"/>
          </a:p>
        </p:txBody>
      </p:sp>
      <p:sp>
        <p:nvSpPr>
          <p:cNvPr id="4" name="Date Placeholder 3"/>
          <p:cNvSpPr>
            <a:spLocks noGrp="1"/>
          </p:cNvSpPr>
          <p:nvPr>
            <p:ph type="dt" sz="half" idx="10"/>
          </p:nvPr>
        </p:nvSpPr>
        <p:spPr/>
        <p:txBody>
          <a:bodyPr/>
          <a:lstStyle/>
          <a:p>
            <a:r>
              <a:rPr lang="de-DE" dirty="0" smtClean="0"/>
              <a:t>Jonathan Stern, MPIA</a:t>
            </a:r>
            <a:endParaRPr lang="en-US" dirty="0"/>
          </a:p>
        </p:txBody>
      </p:sp>
      <p:sp>
        <p:nvSpPr>
          <p:cNvPr id="5" name="Footer Placeholder 4"/>
          <p:cNvSpPr>
            <a:spLocks noGrp="1"/>
          </p:cNvSpPr>
          <p:nvPr>
            <p:ph type="ftr" sz="quarter" idx="11"/>
          </p:nvPr>
        </p:nvSpPr>
        <p:spPr/>
        <p:txBody>
          <a:bodyPr/>
          <a:lstStyle/>
          <a:p>
            <a:r>
              <a:rPr lang="en-US" dirty="0" smtClean="0"/>
              <a:t>2. </a:t>
            </a:r>
            <a:r>
              <a:rPr lang="en-US" dirty="0" err="1" smtClean="0"/>
              <a:t>Photoionized</a:t>
            </a:r>
            <a:r>
              <a:rPr lang="en-US" dirty="0" smtClean="0"/>
              <a:t> gas models</a:t>
            </a:r>
            <a:endParaRPr lang="en-US" dirty="0"/>
          </a:p>
        </p:txBody>
      </p:sp>
      <p:sp>
        <p:nvSpPr>
          <p:cNvPr id="6" name="Slide Number Placeholder 5"/>
          <p:cNvSpPr>
            <a:spLocks noGrp="1"/>
          </p:cNvSpPr>
          <p:nvPr>
            <p:ph type="sldNum" sz="quarter" idx="12"/>
          </p:nvPr>
        </p:nvSpPr>
        <p:spPr/>
        <p:txBody>
          <a:bodyPr/>
          <a:lstStyle/>
          <a:p>
            <a:fld id="{6A89B9C6-FAC9-4191-A936-FB59B15A07B7}" type="slidenum">
              <a:rPr lang="en-US" smtClean="0"/>
              <a:t>7</a:t>
            </a:fld>
            <a:endParaRPr lang="en-US"/>
          </a:p>
        </p:txBody>
      </p:sp>
      <mc:AlternateContent xmlns:mc="http://schemas.openxmlformats.org/markup-compatibility/2006" xmlns:a14="http://schemas.microsoft.com/office/drawing/2010/main">
        <mc:Choice Requires="a14">
          <p:sp>
            <p:nvSpPr>
              <p:cNvPr id="9" name="Rectangle 8"/>
              <p:cNvSpPr/>
              <p:nvPr/>
            </p:nvSpPr>
            <p:spPr>
              <a:xfrm>
                <a:off x="3228247" y="1981200"/>
                <a:ext cx="1377878" cy="527965"/>
              </a:xfrm>
              <a:prstGeom prst="rect">
                <a:avLst/>
              </a:prstGeom>
            </p:spPr>
            <p:txBody>
              <a:bodyPr wrap="none">
                <a:spAutoFit/>
              </a:bodyPr>
              <a:lstStyle/>
              <a:p>
                <a:pPr lvl="0" algn="ctr">
                  <a:spcBef>
                    <a:spcPct val="20000"/>
                  </a:spcBef>
                  <a:defRPr/>
                </a:pPr>
                <a:r>
                  <a:rPr lang="en-US" dirty="0" smtClean="0"/>
                  <a:t>(or </a:t>
                </a:r>
                <a14:m>
                  <m:oMath xmlns:m="http://schemas.openxmlformats.org/officeDocument/2006/math">
                    <m:r>
                      <a:rPr lang="en-US" b="1" i="1">
                        <a:latin typeface="Cambria Math"/>
                      </a:rPr>
                      <m:t>𝓤</m:t>
                    </m:r>
                    <m:r>
                      <a:rPr lang="en-US" b="1" i="1">
                        <a:latin typeface="Cambria Math"/>
                      </a:rPr>
                      <m:t>≡</m:t>
                    </m:r>
                    <m:f>
                      <m:fPr>
                        <m:ctrlPr>
                          <a:rPr lang="en-US" b="1" i="1">
                            <a:latin typeface="Cambria Math"/>
                          </a:rPr>
                        </m:ctrlPr>
                      </m:fPr>
                      <m:num>
                        <m:sSub>
                          <m:sSubPr>
                            <m:ctrlPr>
                              <a:rPr lang="en-US" b="1" i="1">
                                <a:latin typeface="Cambria Math"/>
                              </a:rPr>
                            </m:ctrlPr>
                          </m:sSubPr>
                          <m:e>
                            <m:r>
                              <a:rPr lang="en-US" b="1" i="1">
                                <a:latin typeface="Cambria Math"/>
                              </a:rPr>
                              <m:t>𝝓</m:t>
                            </m:r>
                          </m:e>
                          <m:sub>
                            <m:r>
                              <a:rPr lang="en-US" b="1" i="1">
                                <a:latin typeface="Cambria Math"/>
                              </a:rPr>
                              <m:t>𝒊</m:t>
                            </m:r>
                          </m:sub>
                        </m:sSub>
                      </m:num>
                      <m:den>
                        <m:sSub>
                          <m:sSubPr>
                            <m:ctrlPr>
                              <a:rPr lang="en-US" b="1" i="1">
                                <a:latin typeface="Cambria Math"/>
                              </a:rPr>
                            </m:ctrlPr>
                          </m:sSubPr>
                          <m:e>
                            <m:r>
                              <a:rPr lang="en-US" b="1" i="1">
                                <a:latin typeface="Cambria Math"/>
                              </a:rPr>
                              <m:t>𝒏</m:t>
                            </m:r>
                          </m:e>
                          <m:sub>
                            <m:r>
                              <a:rPr lang="en-US" b="1">
                                <a:latin typeface="Cambria Math"/>
                              </a:rPr>
                              <m:t>𝐇</m:t>
                            </m:r>
                          </m:sub>
                        </m:sSub>
                        <m:r>
                          <a:rPr lang="en-US" b="1" i="1">
                            <a:latin typeface="Cambria Math"/>
                          </a:rPr>
                          <m:t>𝒄</m:t>
                        </m:r>
                      </m:den>
                    </m:f>
                  </m:oMath>
                </a14:m>
                <a:r>
                  <a:rPr lang="en-US" dirty="0" smtClean="0"/>
                  <a:t>)</a:t>
                </a:r>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3228247" y="1981200"/>
                <a:ext cx="1377878" cy="527965"/>
              </a:xfrm>
              <a:prstGeom prst="rect">
                <a:avLst/>
              </a:prstGeom>
              <a:blipFill rotWithShape="1">
                <a:blip r:embed="rId8"/>
                <a:stretch>
                  <a:fillRect l="-3540" r="-3097"/>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637095345"/>
      </p:ext>
    </p:extLst>
  </p:cSld>
  <p:clrMapOvr>
    <a:masterClrMapping/>
  </p:clrMapOvr>
  <p:transition advTm="15547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657600" y="1454203"/>
            <a:ext cx="4953000" cy="3767336"/>
          </a:xfrm>
        </p:spPr>
      </p:pic>
      <p:sp>
        <p:nvSpPr>
          <p:cNvPr id="21" name="Reference"/>
          <p:cNvSpPr txBox="1"/>
          <p:nvPr/>
        </p:nvSpPr>
        <p:spPr>
          <a:xfrm>
            <a:off x="4572000" y="5191780"/>
            <a:ext cx="3543300" cy="307777"/>
          </a:xfrm>
          <a:prstGeom prst="rect">
            <a:avLst/>
          </a:prstGeom>
          <a:noFill/>
        </p:spPr>
        <p:txBody>
          <a:bodyPr wrap="square" rtlCol="1">
            <a:spAutoFit/>
          </a:bodyPr>
          <a:lstStyle/>
          <a:p>
            <a:pPr lvl="0" rtl="0">
              <a:spcBef>
                <a:spcPct val="20000"/>
              </a:spcBef>
              <a:defRPr/>
            </a:pPr>
            <a:r>
              <a:rPr lang="en-US" sz="1400" dirty="0" smtClean="0"/>
              <a:t>Data (type 1 AGN) from Stern+13</a:t>
            </a:r>
            <a:endParaRPr lang="en-US" sz="1400" baseline="-25000" dirty="0"/>
          </a:p>
        </p:txBody>
      </p:sp>
      <p:grpSp>
        <p:nvGrpSpPr>
          <p:cNvPr id="14" name="Group 30"/>
          <p:cNvGrpSpPr/>
          <p:nvPr/>
        </p:nvGrpSpPr>
        <p:grpSpPr>
          <a:xfrm>
            <a:off x="4953000" y="3483114"/>
            <a:ext cx="2133600" cy="707886"/>
            <a:chOff x="2038374" y="-2286078"/>
            <a:chExt cx="2133600" cy="707886"/>
          </a:xfrm>
        </p:grpSpPr>
        <p:cxnSp>
          <p:nvCxnSpPr>
            <p:cNvPr id="15" name="Straight Arrow Connector 14"/>
            <p:cNvCxnSpPr/>
            <p:nvPr/>
          </p:nvCxnSpPr>
          <p:spPr>
            <a:xfrm flipV="1">
              <a:off x="3105174" y="-2147467"/>
              <a:ext cx="1066800" cy="6144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038374" y="-2286078"/>
              <a:ext cx="1600200" cy="707886"/>
            </a:xfrm>
            <a:prstGeom prst="rect">
              <a:avLst/>
            </a:prstGeom>
            <a:noFill/>
          </p:spPr>
          <p:txBody>
            <a:bodyPr wrap="square" rtlCol="1">
              <a:spAutoFit/>
            </a:bodyPr>
            <a:lstStyle/>
            <a:p>
              <a:pPr algn="ctr" rtl="0"/>
              <a:r>
                <a:rPr lang="en-US" sz="2000" dirty="0" smtClean="0"/>
                <a:t>AGN observations</a:t>
              </a:r>
              <a:endParaRPr lang="en-US" sz="2000" i="1" dirty="0" smtClean="0"/>
            </a:p>
          </p:txBody>
        </p:sp>
      </p:grpSp>
      <mc:AlternateContent xmlns:mc="http://schemas.openxmlformats.org/markup-compatibility/2006" xmlns:a14="http://schemas.microsoft.com/office/drawing/2010/main">
        <mc:Choice Requires="a14">
          <p:sp>
            <p:nvSpPr>
              <p:cNvPr id="20" name="TextBox 19"/>
              <p:cNvSpPr txBox="1"/>
              <p:nvPr/>
            </p:nvSpPr>
            <p:spPr>
              <a:xfrm>
                <a:off x="304800" y="2209800"/>
                <a:ext cx="3038552" cy="1411925"/>
              </a:xfrm>
              <a:prstGeom prst="rect">
                <a:avLst/>
              </a:prstGeom>
              <a:noFill/>
              <a:ln>
                <a:noFill/>
              </a:ln>
            </p:spPr>
            <p:txBody>
              <a:bodyPr wrap="square" rtlCol="0">
                <a:spAutoFit/>
              </a:bodyPr>
              <a:lstStyle/>
              <a:p>
                <a:pPr lvl="0" algn="ctr">
                  <a:spcBef>
                    <a:spcPct val="20000"/>
                  </a:spcBef>
                  <a:defRPr/>
                </a:pPr>
                <a:r>
                  <a:rPr lang="en-US" sz="2400" b="1" i="1" dirty="0" smtClean="0"/>
                  <a:t>Small dispersion suggests a small range in </a:t>
                </a:r>
                <a14:m>
                  <m:oMath xmlns:m="http://schemas.openxmlformats.org/officeDocument/2006/math">
                    <m:r>
                      <a:rPr lang="en-US" sz="2400" b="1" i="1" smtClean="0">
                        <a:latin typeface="Cambria Math"/>
                      </a:rPr>
                      <m:t>𝓤</m:t>
                    </m:r>
                    <m:r>
                      <a:rPr lang="en-US" sz="2400" b="1" i="1" smtClean="0">
                        <a:latin typeface="Cambria Math"/>
                      </a:rPr>
                      <m:t>≡</m:t>
                    </m:r>
                    <m:f>
                      <m:fPr>
                        <m:ctrlPr>
                          <a:rPr lang="en-US" sz="2400" b="1" i="1" smtClean="0">
                            <a:latin typeface="Cambria Math"/>
                          </a:rPr>
                        </m:ctrlPr>
                      </m:fPr>
                      <m:num>
                        <m:sSub>
                          <m:sSubPr>
                            <m:ctrlPr>
                              <a:rPr lang="en-US" sz="2400" b="1" i="1" smtClean="0">
                                <a:latin typeface="Cambria Math"/>
                              </a:rPr>
                            </m:ctrlPr>
                          </m:sSubPr>
                          <m:e>
                            <m:r>
                              <a:rPr lang="en-US" sz="2400" b="1" i="1" smtClean="0">
                                <a:latin typeface="Cambria Math"/>
                              </a:rPr>
                              <m:t>𝝓</m:t>
                            </m:r>
                          </m:e>
                          <m:sub>
                            <m:r>
                              <a:rPr lang="en-US" sz="2400" b="1" i="1" smtClean="0">
                                <a:latin typeface="Cambria Math"/>
                              </a:rPr>
                              <m:t>𝒊</m:t>
                            </m:r>
                          </m:sub>
                        </m:sSub>
                      </m:num>
                      <m:den>
                        <m:sSub>
                          <m:sSubPr>
                            <m:ctrlPr>
                              <a:rPr lang="en-US" sz="2400" b="1" i="1" smtClean="0">
                                <a:latin typeface="Cambria Math"/>
                              </a:rPr>
                            </m:ctrlPr>
                          </m:sSubPr>
                          <m:e>
                            <m:r>
                              <a:rPr lang="en-US" sz="2400" b="1" i="1" smtClean="0">
                                <a:latin typeface="Cambria Math"/>
                              </a:rPr>
                              <m:t>𝒏</m:t>
                            </m:r>
                          </m:e>
                          <m:sub>
                            <m:r>
                              <a:rPr lang="en-US" sz="2400" b="1" i="0" smtClean="0">
                                <a:latin typeface="Cambria Math"/>
                              </a:rPr>
                              <m:t>𝐇</m:t>
                            </m:r>
                          </m:sub>
                        </m:sSub>
                        <m:r>
                          <a:rPr lang="en-US" sz="2400" b="1" i="1" smtClean="0">
                            <a:latin typeface="Cambria Math"/>
                          </a:rPr>
                          <m:t>𝒄</m:t>
                        </m:r>
                      </m:den>
                    </m:f>
                  </m:oMath>
                </a14:m>
                <a:endParaRPr lang="en-US" sz="2400" b="1" i="1" dirty="0" smtClean="0"/>
              </a:p>
            </p:txBody>
          </p:sp>
        </mc:Choice>
        <mc:Fallback xmlns="">
          <p:sp>
            <p:nvSpPr>
              <p:cNvPr id="20" name="TextBox 19"/>
              <p:cNvSpPr txBox="1">
                <a:spLocks noRot="1" noChangeAspect="1" noMove="1" noResize="1" noEditPoints="1" noAdjustHandles="1" noChangeArrowheads="1" noChangeShapeType="1" noTextEdit="1"/>
              </p:cNvSpPr>
              <p:nvPr/>
            </p:nvSpPr>
            <p:spPr>
              <a:xfrm>
                <a:off x="304800" y="2209800"/>
                <a:ext cx="3038552" cy="1411925"/>
              </a:xfrm>
              <a:prstGeom prst="rect">
                <a:avLst/>
              </a:prstGeom>
              <a:blipFill rotWithShape="1">
                <a:blip r:embed="rId6"/>
                <a:stretch>
                  <a:fillRect t="-3463" b="-433"/>
                </a:stretch>
              </a:blipFill>
              <a:ln>
                <a:noFill/>
              </a:ln>
            </p:spPr>
            <p:txBody>
              <a:bodyPr/>
              <a:lstStyle/>
              <a:p>
                <a:r>
                  <a:rPr lang="en-US">
                    <a:noFill/>
                  </a:rPr>
                  <a:t> </a:t>
                </a:r>
              </a:p>
            </p:txBody>
          </p:sp>
        </mc:Fallback>
      </mc:AlternateContent>
      <p:sp>
        <p:nvSpPr>
          <p:cNvPr id="2" name="Date Placeholder 1"/>
          <p:cNvSpPr>
            <a:spLocks noGrp="1"/>
          </p:cNvSpPr>
          <p:nvPr>
            <p:ph type="dt" sz="half" idx="10"/>
          </p:nvPr>
        </p:nvSpPr>
        <p:spPr/>
        <p:txBody>
          <a:bodyPr/>
          <a:lstStyle/>
          <a:p>
            <a:r>
              <a:rPr lang="de-DE" smtClean="0"/>
              <a:t>Jonathan Stern, MPIA</a:t>
            </a:r>
            <a:endParaRPr lang="en-US"/>
          </a:p>
        </p:txBody>
      </p:sp>
      <p:sp>
        <p:nvSpPr>
          <p:cNvPr id="4" name="Slide Number Placeholder 3"/>
          <p:cNvSpPr>
            <a:spLocks noGrp="1"/>
          </p:cNvSpPr>
          <p:nvPr>
            <p:ph type="sldNum" sz="quarter" idx="12"/>
          </p:nvPr>
        </p:nvSpPr>
        <p:spPr/>
        <p:txBody>
          <a:bodyPr/>
          <a:lstStyle/>
          <a:p>
            <a:fld id="{6A89B9C6-FAC9-4191-A936-FB59B15A07B7}" type="slidenum">
              <a:rPr lang="en-US" smtClean="0"/>
              <a:t>8</a:t>
            </a:fld>
            <a:endParaRPr lang="en-US"/>
          </a:p>
        </p:txBody>
      </p:sp>
      <p:sp>
        <p:nvSpPr>
          <p:cNvPr id="19" name="Title 1"/>
          <p:cNvSpPr>
            <a:spLocks noGrp="1"/>
          </p:cNvSpPr>
          <p:nvPr>
            <p:ph type="title"/>
          </p:nvPr>
        </p:nvSpPr>
        <p:spPr>
          <a:xfrm>
            <a:off x="228600" y="-24"/>
            <a:ext cx="8686800" cy="1143000"/>
          </a:xfrm>
        </p:spPr>
        <p:txBody>
          <a:bodyPr>
            <a:normAutofit/>
          </a:bodyPr>
          <a:lstStyle/>
          <a:p>
            <a:pPr rtl="0"/>
            <a:r>
              <a:rPr lang="en-US" sz="2800" u="sng" dirty="0" smtClean="0"/>
              <a:t>A </a:t>
            </a:r>
            <a:r>
              <a:rPr lang="en-US" sz="2800" b="1" i="1" u="sng" dirty="0" smtClean="0"/>
              <a:t>Puzzle</a:t>
            </a:r>
            <a:r>
              <a:rPr lang="en-US" sz="2800" u="sng" dirty="0" smtClean="0"/>
              <a:t>: Small Dispersion in Line Ratios</a:t>
            </a:r>
            <a:endParaRPr lang="he-IL" sz="2800" u="sng" dirty="0"/>
          </a:p>
        </p:txBody>
      </p:sp>
      <p:sp>
        <p:nvSpPr>
          <p:cNvPr id="23" name="TextBox 22"/>
          <p:cNvSpPr txBox="1"/>
          <p:nvPr/>
        </p:nvSpPr>
        <p:spPr>
          <a:xfrm>
            <a:off x="457200" y="1005839"/>
            <a:ext cx="2743200" cy="830997"/>
          </a:xfrm>
          <a:prstGeom prst="rect">
            <a:avLst/>
          </a:prstGeom>
          <a:noFill/>
          <a:ln>
            <a:solidFill>
              <a:schemeClr val="tx1"/>
            </a:solidFill>
          </a:ln>
        </p:spPr>
        <p:txBody>
          <a:bodyPr wrap="square" rtlCol="0">
            <a:spAutoFit/>
          </a:bodyPr>
          <a:lstStyle/>
          <a:p>
            <a:pPr algn="ctr" rtl="0"/>
            <a:r>
              <a:rPr lang="en-US" sz="2400" dirty="0" smtClean="0"/>
              <a:t>System: AGN Narrow Line Region</a:t>
            </a:r>
          </a:p>
        </p:txBody>
      </p:sp>
      <p:sp>
        <p:nvSpPr>
          <p:cNvPr id="24" name="Footer Placeholder 4"/>
          <p:cNvSpPr>
            <a:spLocks noGrp="1"/>
          </p:cNvSpPr>
          <p:nvPr>
            <p:ph type="ftr" sz="quarter" idx="11"/>
          </p:nvPr>
        </p:nvSpPr>
        <p:spPr>
          <a:xfrm>
            <a:off x="3124200" y="6356350"/>
            <a:ext cx="2895600" cy="365125"/>
          </a:xfrm>
        </p:spPr>
        <p:txBody>
          <a:bodyPr/>
          <a:lstStyle/>
          <a:p>
            <a:r>
              <a:rPr lang="en-US" dirty="0" smtClean="0"/>
              <a:t>3. A puzzle</a:t>
            </a:r>
            <a:endParaRPr lang="en-US" dirty="0"/>
          </a:p>
        </p:txBody>
      </p:sp>
      <mc:AlternateContent xmlns:mc="http://schemas.openxmlformats.org/markup-compatibility/2006" xmlns:a14="http://schemas.microsoft.com/office/drawing/2010/main">
        <mc:Choice Requires="a14">
          <p:sp>
            <p:nvSpPr>
              <p:cNvPr id="25" name="TextBox 24"/>
              <p:cNvSpPr txBox="1"/>
              <p:nvPr/>
            </p:nvSpPr>
            <p:spPr>
              <a:xfrm>
                <a:off x="457200" y="3886200"/>
                <a:ext cx="2971800" cy="2185214"/>
              </a:xfrm>
              <a:prstGeom prst="rect">
                <a:avLst/>
              </a:prstGeom>
              <a:noFill/>
            </p:spPr>
            <p:txBody>
              <a:bodyPr wrap="square" rtlCol="0">
                <a:spAutoFit/>
              </a:bodyPr>
              <a:lstStyle/>
              <a:p>
                <a:pPr algn="ctr"/>
                <a:r>
                  <a:rPr lang="en-US" sz="2800" i="1" u="sng" dirty="0" smtClean="0"/>
                  <a:t>Why is there a universal </a:t>
                </a:r>
                <a14:m>
                  <m:oMath xmlns:m="http://schemas.openxmlformats.org/officeDocument/2006/math">
                    <m:r>
                      <a:rPr lang="en-US" sz="2800" b="0" i="1" u="sng" smtClean="0">
                        <a:latin typeface="Cambria Math"/>
                      </a:rPr>
                      <m:t>𝒰</m:t>
                    </m:r>
                  </m:oMath>
                </a14:m>
                <a:r>
                  <a:rPr lang="en-US" sz="2800" i="1" u="sng" dirty="0" smtClean="0"/>
                  <a:t>? </a:t>
                </a:r>
              </a:p>
              <a:p>
                <a:pPr algn="ctr"/>
                <a:r>
                  <a:rPr lang="en-US" sz="2400" i="1" dirty="0" smtClean="0"/>
                  <a:t>or</a:t>
                </a:r>
                <a:r>
                  <a:rPr lang="en-US" sz="2800" i="1" u="sng" dirty="0" smtClean="0"/>
                  <a:t/>
                </a:r>
                <a:br>
                  <a:rPr lang="en-US" sz="2800" i="1" u="sng" dirty="0" smtClean="0"/>
                </a:br>
                <a:r>
                  <a:rPr lang="en-US" sz="2800" i="1" u="sng" dirty="0" smtClean="0"/>
                  <a:t>How </a:t>
                </a:r>
                <a:r>
                  <a:rPr lang="en-US" sz="2800" i="1" u="sng" dirty="0"/>
                  <a:t>does </a:t>
                </a:r>
                <a14:m>
                  <m:oMath xmlns:m="http://schemas.openxmlformats.org/officeDocument/2006/math">
                    <m:sSub>
                      <m:sSubPr>
                        <m:ctrlPr>
                          <a:rPr lang="en-US" sz="2800" b="1" i="1" u="sng">
                            <a:latin typeface="Cambria Math"/>
                          </a:rPr>
                        </m:ctrlPr>
                      </m:sSubPr>
                      <m:e>
                        <m:r>
                          <a:rPr lang="en-US" sz="2800" b="1" i="1" u="sng">
                            <a:latin typeface="Cambria Math"/>
                          </a:rPr>
                          <m:t>𝒏</m:t>
                        </m:r>
                      </m:e>
                      <m:sub>
                        <m:r>
                          <a:rPr lang="en-US" sz="2800" b="1" i="1" u="sng">
                            <a:latin typeface="Cambria Math"/>
                          </a:rPr>
                          <m:t>𝑯</m:t>
                        </m:r>
                      </m:sub>
                    </m:sSub>
                  </m:oMath>
                </a14:m>
                <a:r>
                  <a:rPr lang="en-US" sz="2800" i="1" u="sng" dirty="0"/>
                  <a:t> know about </a:t>
                </a:r>
                <a14:m>
                  <m:oMath xmlns:m="http://schemas.openxmlformats.org/officeDocument/2006/math">
                    <m:sSub>
                      <m:sSubPr>
                        <m:ctrlPr>
                          <a:rPr lang="en-US" sz="2800" b="1" i="1" u="sng">
                            <a:latin typeface="Cambria Math"/>
                          </a:rPr>
                        </m:ctrlPr>
                      </m:sSubPr>
                      <m:e>
                        <m:r>
                          <a:rPr lang="en-US" sz="2800" b="1" i="1" u="sng">
                            <a:latin typeface="Cambria Math"/>
                          </a:rPr>
                          <m:t>𝝓</m:t>
                        </m:r>
                      </m:e>
                      <m:sub>
                        <m:r>
                          <a:rPr lang="en-US" sz="2800" b="1" i="1" u="sng">
                            <a:latin typeface="Cambria Math"/>
                          </a:rPr>
                          <m:t>𝒊</m:t>
                        </m:r>
                      </m:sub>
                    </m:sSub>
                  </m:oMath>
                </a14:m>
                <a:r>
                  <a:rPr lang="en-US" sz="2800" i="1" u="sng" dirty="0"/>
                  <a:t>?</a:t>
                </a:r>
              </a:p>
            </p:txBody>
          </p:sp>
        </mc:Choice>
        <mc:Fallback xmlns="">
          <p:sp>
            <p:nvSpPr>
              <p:cNvPr id="25" name="TextBox 24"/>
              <p:cNvSpPr txBox="1">
                <a:spLocks noRot="1" noChangeAspect="1" noMove="1" noResize="1" noEditPoints="1" noAdjustHandles="1" noChangeArrowheads="1" noChangeShapeType="1" noTextEdit="1"/>
              </p:cNvSpPr>
              <p:nvPr/>
            </p:nvSpPr>
            <p:spPr>
              <a:xfrm>
                <a:off x="457200" y="3886200"/>
                <a:ext cx="2971800" cy="2185214"/>
              </a:xfrm>
              <a:prstGeom prst="rect">
                <a:avLst/>
              </a:prstGeom>
              <a:blipFill rotWithShape="1">
                <a:blip r:embed="rId7"/>
                <a:stretch>
                  <a:fillRect t="-2514" b="-6983"/>
                </a:stretch>
              </a:blipFill>
            </p:spPr>
            <p:txBody>
              <a:bodyPr/>
              <a:lstStyle/>
              <a:p>
                <a:r>
                  <a:rPr lang="en-US">
                    <a:noFill/>
                  </a:rPr>
                  <a:t> </a:t>
                </a:r>
              </a:p>
            </p:txBody>
          </p:sp>
        </mc:Fallback>
      </mc:AlternateContent>
      <p:grpSp>
        <p:nvGrpSpPr>
          <p:cNvPr id="68" name="Group 67"/>
          <p:cNvGrpSpPr/>
          <p:nvPr/>
        </p:nvGrpSpPr>
        <p:grpSpPr>
          <a:xfrm>
            <a:off x="4536832" y="1752600"/>
            <a:ext cx="4226168" cy="1524000"/>
            <a:chOff x="4536832" y="1752600"/>
            <a:chExt cx="4226168" cy="1524000"/>
          </a:xfrm>
        </p:grpSpPr>
        <mc:AlternateContent xmlns:mc="http://schemas.openxmlformats.org/markup-compatibility/2006" xmlns:a14="http://schemas.microsoft.com/office/drawing/2010/main">
          <mc:Choice Requires="a14">
            <p:sp>
              <p:nvSpPr>
                <p:cNvPr id="30" name="Reference"/>
                <p:cNvSpPr txBox="1"/>
                <p:nvPr/>
              </p:nvSpPr>
              <p:spPr>
                <a:xfrm>
                  <a:off x="6096000" y="1752600"/>
                  <a:ext cx="762000" cy="392993"/>
                </a:xfrm>
                <a:prstGeom prst="rect">
                  <a:avLst/>
                </a:prstGeom>
                <a:noFill/>
              </p:spPr>
              <p:txBody>
                <a:bodyPr wrap="square" rtlCol="1">
                  <a:spAutoFit/>
                </a:bodyPr>
                <a:lstStyle/>
                <a:p>
                  <a:pPr lvl="0">
                    <a:spcBef>
                      <a:spcPct val="20000"/>
                    </a:spcBef>
                    <a:defRPr/>
                  </a:pPr>
                  <a14:m>
                    <m:oMathPara xmlns:m="http://schemas.openxmlformats.org/officeDocument/2006/math">
                      <m:oMathParaPr>
                        <m:jc m:val="centerGroup"/>
                      </m:oMathParaPr>
                      <m:oMath xmlns:m="http://schemas.openxmlformats.org/officeDocument/2006/math">
                        <m:r>
                          <a:rPr lang="en-US" sz="2000" i="1" dirty="0" smtClean="0">
                            <a:latin typeface="Cambria Math"/>
                          </a:rPr>
                          <m:t>𝒰</m:t>
                        </m:r>
                      </m:oMath>
                    </m:oMathPara>
                  </a14:m>
                  <a:endParaRPr lang="en-US" sz="2000" baseline="-25000" dirty="0"/>
                </a:p>
              </p:txBody>
            </p:sp>
          </mc:Choice>
          <mc:Fallback xmlns="">
            <p:sp>
              <p:nvSpPr>
                <p:cNvPr id="30" name="Reference"/>
                <p:cNvSpPr txBox="1">
                  <a:spLocks noRot="1" noChangeAspect="1" noMove="1" noResize="1" noEditPoints="1" noAdjustHandles="1" noChangeArrowheads="1" noChangeShapeType="1" noTextEdit="1"/>
                </p:cNvSpPr>
                <p:nvPr/>
              </p:nvSpPr>
              <p:spPr>
                <a:xfrm>
                  <a:off x="6096000" y="1752600"/>
                  <a:ext cx="762000" cy="392993"/>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ference"/>
                <p:cNvSpPr txBox="1"/>
                <p:nvPr/>
              </p:nvSpPr>
              <p:spPr>
                <a:xfrm>
                  <a:off x="4536832" y="2807407"/>
                  <a:ext cx="762000" cy="392993"/>
                </a:xfrm>
                <a:prstGeom prst="rect">
                  <a:avLst/>
                </a:prstGeom>
                <a:noFill/>
              </p:spPr>
              <p:txBody>
                <a:bodyPr wrap="square" rtlCol="1">
                  <a:spAutoFit/>
                </a:bodyPr>
                <a:lstStyle/>
                <a:p>
                  <a:pPr lvl="0">
                    <a:defRPr/>
                  </a:pPr>
                  <a14:m>
                    <m:oMathPara xmlns:m="http://schemas.openxmlformats.org/officeDocument/2006/math">
                      <m:oMathParaPr>
                        <m:jc m:val="centerGroup"/>
                      </m:oMathParaPr>
                      <m:oMath xmlns:m="http://schemas.openxmlformats.org/officeDocument/2006/math">
                        <m:sSub>
                          <m:sSubPr>
                            <m:ctrlPr>
                              <a:rPr lang="en-US" sz="2000" b="0" i="1" dirty="0" smtClean="0">
                                <a:latin typeface="Cambria Math"/>
                                <a:ea typeface="Cambria Math"/>
                              </a:rPr>
                            </m:ctrlPr>
                          </m:sSubPr>
                          <m:e>
                            <m:r>
                              <a:rPr lang="en-US" sz="2000" b="0" i="1" dirty="0" smtClean="0">
                                <a:latin typeface="Cambria Math"/>
                                <a:ea typeface="Cambria Math"/>
                              </a:rPr>
                              <m:t>𝛼</m:t>
                            </m:r>
                          </m:e>
                          <m:sub>
                            <m:r>
                              <m:rPr>
                                <m:sty m:val="p"/>
                              </m:rPr>
                              <a:rPr lang="en-US" sz="2000" b="0" i="0" dirty="0" smtClean="0">
                                <a:latin typeface="Cambria Math"/>
                                <a:ea typeface="Cambria Math"/>
                              </a:rPr>
                              <m:t>ion</m:t>
                            </m:r>
                          </m:sub>
                        </m:sSub>
                      </m:oMath>
                    </m:oMathPara>
                  </a14:m>
                  <a:endParaRPr lang="en-US" sz="2000" baseline="-25000" dirty="0"/>
                </a:p>
              </p:txBody>
            </p:sp>
          </mc:Choice>
          <mc:Fallback xmlns="">
            <p:sp>
              <p:nvSpPr>
                <p:cNvPr id="26" name="Reference"/>
                <p:cNvSpPr txBox="1">
                  <a:spLocks noRot="1" noChangeAspect="1" noMove="1" noResize="1" noEditPoints="1" noAdjustHandles="1" noChangeArrowheads="1" noChangeShapeType="1" noTextEdit="1"/>
                </p:cNvSpPr>
                <p:nvPr/>
              </p:nvSpPr>
              <p:spPr>
                <a:xfrm>
                  <a:off x="4536832" y="2807407"/>
                  <a:ext cx="762000" cy="392993"/>
                </a:xfrm>
                <a:prstGeom prst="rect">
                  <a:avLst/>
                </a:prstGeom>
                <a:blipFill rotWithShape="1">
                  <a:blip r:embed="rId9"/>
                  <a:stretch>
                    <a:fillRect b="-4688"/>
                  </a:stretch>
                </a:blipFill>
              </p:spPr>
              <p:txBody>
                <a:bodyPr/>
                <a:lstStyle/>
                <a:p>
                  <a:r>
                    <a:rPr lang="en-US">
                      <a:noFill/>
                    </a:rPr>
                    <a:t> </a:t>
                  </a:r>
                </a:p>
              </p:txBody>
            </p:sp>
          </mc:Fallback>
        </mc:AlternateContent>
        <p:cxnSp>
          <p:nvCxnSpPr>
            <p:cNvPr id="28" name="Straight Arrow Connector 27"/>
            <p:cNvCxnSpPr/>
            <p:nvPr/>
          </p:nvCxnSpPr>
          <p:spPr>
            <a:xfrm flipV="1">
              <a:off x="4917832" y="2655277"/>
              <a:ext cx="41030" cy="34862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5961185" y="1979168"/>
              <a:ext cx="370743" cy="5951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9" name="Reference"/>
                <p:cNvSpPr txBox="1"/>
                <p:nvPr/>
              </p:nvSpPr>
              <p:spPr>
                <a:xfrm>
                  <a:off x="8001000" y="2883607"/>
                  <a:ext cx="762000" cy="392993"/>
                </a:xfrm>
                <a:prstGeom prst="rect">
                  <a:avLst/>
                </a:prstGeom>
                <a:noFill/>
              </p:spPr>
              <p:txBody>
                <a:bodyPr wrap="square" rtlCol="1">
                  <a:spAutoFit/>
                </a:bodyPr>
                <a:lstStyle/>
                <a:p>
                  <a:pPr lvl="0">
                    <a:defRPr/>
                  </a:pPr>
                  <a14:m>
                    <m:oMathPara xmlns:m="http://schemas.openxmlformats.org/officeDocument/2006/math">
                      <m:oMathParaPr>
                        <m:jc m:val="centerGroup"/>
                      </m:oMathParaPr>
                      <m:oMath xmlns:m="http://schemas.openxmlformats.org/officeDocument/2006/math">
                        <m:r>
                          <a:rPr lang="en-US" sz="2000" b="0" i="1" dirty="0" smtClean="0">
                            <a:latin typeface="Cambria Math"/>
                            <a:ea typeface="Cambria Math"/>
                          </a:rPr>
                          <m:t>𝒰</m:t>
                        </m:r>
                      </m:oMath>
                    </m:oMathPara>
                  </a14:m>
                  <a:endParaRPr lang="en-US" sz="2000" baseline="-25000" dirty="0"/>
                </a:p>
              </p:txBody>
            </p:sp>
          </mc:Choice>
          <mc:Fallback xmlns="">
            <p:sp>
              <p:nvSpPr>
                <p:cNvPr id="59" name="Reference"/>
                <p:cNvSpPr txBox="1">
                  <a:spLocks noRot="1" noChangeAspect="1" noMove="1" noResize="1" noEditPoints="1" noAdjustHandles="1" noChangeArrowheads="1" noChangeShapeType="1" noTextEdit="1"/>
                </p:cNvSpPr>
                <p:nvPr/>
              </p:nvSpPr>
              <p:spPr>
                <a:xfrm>
                  <a:off x="8001000" y="2883607"/>
                  <a:ext cx="762000" cy="392993"/>
                </a:xfrm>
                <a:prstGeom prst="rect">
                  <a:avLst/>
                </a:prstGeom>
                <a:blipFill rotWithShape="1">
                  <a:blip r:embed="rId10"/>
                  <a:stretch>
                    <a:fillRect/>
                  </a:stretch>
                </a:blipFill>
              </p:spPr>
              <p:txBody>
                <a:bodyPr/>
                <a:lstStyle/>
                <a:p>
                  <a:r>
                    <a:rPr lang="en-US">
                      <a:noFill/>
                    </a:rPr>
                    <a:t> </a:t>
                  </a:r>
                </a:p>
              </p:txBody>
            </p:sp>
          </mc:Fallback>
        </mc:AlternateContent>
        <p:cxnSp>
          <p:nvCxnSpPr>
            <p:cNvPr id="60" name="Straight Arrow Connector 59"/>
            <p:cNvCxnSpPr/>
            <p:nvPr/>
          </p:nvCxnSpPr>
          <p:spPr>
            <a:xfrm flipH="1" flipV="1">
              <a:off x="8338038" y="2560228"/>
              <a:ext cx="43962" cy="40431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48048" y="3924003"/>
            <a:ext cx="1295400" cy="762000"/>
            <a:chOff x="5020408" y="4208584"/>
            <a:chExt cx="1295400" cy="762000"/>
          </a:xfrm>
        </p:grpSpPr>
        <p:sp>
          <p:nvSpPr>
            <p:cNvPr id="71" name="Oval 70"/>
            <p:cNvSpPr/>
            <p:nvPr/>
          </p:nvSpPr>
          <p:spPr>
            <a:xfrm>
              <a:off x="5266592" y="4208584"/>
              <a:ext cx="744803" cy="762000"/>
            </a:xfrm>
            <a:prstGeom prst="ellipse">
              <a:avLst/>
            </a:pr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2" name="TextBox 71"/>
                <p:cNvSpPr txBox="1"/>
                <p:nvPr/>
              </p:nvSpPr>
              <p:spPr>
                <a:xfrm>
                  <a:off x="5020408" y="4230469"/>
                  <a:ext cx="1295400" cy="615553"/>
                </a:xfrm>
                <a:prstGeom prst="rect">
                  <a:avLst/>
                </a:prstGeom>
                <a:noFill/>
              </p:spPr>
              <p:txBody>
                <a:bodyPr wrap="square" rtlCol="0">
                  <a:spAutoFit/>
                </a:bodyPr>
                <a:lstStyle/>
                <a:p>
                  <a:pPr algn="ctr"/>
                  <a:r>
                    <a:rPr lang="en-US" dirty="0" smtClean="0"/>
                    <a:t>SF</a:t>
                  </a:r>
                  <a:endParaRPr lang="en-US" dirty="0"/>
                </a:p>
                <a:p>
                  <a:pPr algn="ctr"/>
                  <a14:m>
                    <m:oMathPara xmlns:m="http://schemas.openxmlformats.org/officeDocument/2006/math">
                      <m:oMathParaPr>
                        <m:jc m:val="centerGroup"/>
                      </m:oMathParaPr>
                      <m:oMath xmlns:m="http://schemas.openxmlformats.org/officeDocument/2006/math">
                        <m:r>
                          <a:rPr lang="en-US" sz="1600" b="0" i="1" smtClean="0">
                            <a:latin typeface="Cambria Math"/>
                          </a:rPr>
                          <m:t>(</m:t>
                        </m:r>
                        <m:r>
                          <a:rPr lang="en-US" sz="1600" b="0" i="1" smtClean="0">
                            <a:latin typeface="Cambria Math"/>
                          </a:rPr>
                          <m:t>𝑍</m:t>
                        </m:r>
                        <m:r>
                          <a:rPr lang="en-US" sz="1600" b="0" i="1" smtClean="0">
                            <a:latin typeface="Cambria Math"/>
                          </a:rPr>
                          <m:t>=</m:t>
                        </m:r>
                        <m:r>
                          <a:rPr lang="en-US" sz="1600" b="0" i="1" smtClean="0">
                            <a:latin typeface="Cambria Math"/>
                          </a:rPr>
                          <m:t>2</m:t>
                        </m:r>
                        <m:r>
                          <a:rPr lang="en-US" sz="1600" b="0" i="1" smtClean="0">
                            <a:latin typeface="Cambria Math"/>
                          </a:rPr>
                          <m:t>)</m:t>
                        </m:r>
                      </m:oMath>
                    </m:oMathPara>
                  </a14:m>
                  <a:endParaRPr lang="en-US" b="0" dirty="0" smtClean="0"/>
                </a:p>
              </p:txBody>
            </p:sp>
          </mc:Choice>
          <mc:Fallback xmlns="">
            <p:sp>
              <p:nvSpPr>
                <p:cNvPr id="72" name="TextBox 71"/>
                <p:cNvSpPr txBox="1">
                  <a:spLocks noRot="1" noChangeAspect="1" noMove="1" noResize="1" noEditPoints="1" noAdjustHandles="1" noChangeArrowheads="1" noChangeShapeType="1" noTextEdit="1"/>
                </p:cNvSpPr>
                <p:nvPr/>
              </p:nvSpPr>
              <p:spPr>
                <a:xfrm>
                  <a:off x="5020408" y="4230469"/>
                  <a:ext cx="1295400" cy="615553"/>
                </a:xfrm>
                <a:prstGeom prst="rect">
                  <a:avLst/>
                </a:prstGeom>
                <a:blipFill rotWithShape="1">
                  <a:blip r:embed="rId11"/>
                  <a:stretch>
                    <a:fillRect t="-4950" b="-4950"/>
                  </a:stretch>
                </a:blipFill>
              </p:spPr>
              <p:txBody>
                <a:bodyPr/>
                <a:lstStyle/>
                <a:p>
                  <a:r>
                    <a:rPr lang="en-US">
                      <a:noFill/>
                    </a:rPr>
                    <a:t> </a:t>
                  </a:r>
                </a:p>
              </p:txBody>
            </p:sp>
          </mc:Fallback>
        </mc:AlternateContent>
      </p:grpSp>
    </p:spTree>
    <p:custDataLst>
      <p:tags r:id="rId1"/>
    </p:custDataLst>
    <p:extLst>
      <p:ext uri="{BB962C8B-B14F-4D97-AF65-F5344CB8AC3E}">
        <p14:creationId xmlns:p14="http://schemas.microsoft.com/office/powerpoint/2010/main" val="1854932494"/>
      </p:ext>
    </p:extLst>
  </p:cSld>
  <p:clrMapOvr>
    <a:masterClrMapping/>
  </p:clrMapOvr>
  <p:transition advTm="14829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0" grpId="0"/>
      <p:bldP spid="23" grpId="0" animBg="1"/>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ference"/>
          <p:cNvSpPr txBox="1"/>
          <p:nvPr/>
        </p:nvSpPr>
        <p:spPr>
          <a:xfrm>
            <a:off x="3657600" y="5791200"/>
            <a:ext cx="1285884" cy="338554"/>
          </a:xfrm>
          <a:prstGeom prst="rect">
            <a:avLst/>
          </a:prstGeom>
          <a:noFill/>
        </p:spPr>
        <p:txBody>
          <a:bodyPr wrap="square" rtlCol="1">
            <a:spAutoFit/>
          </a:bodyPr>
          <a:lstStyle/>
          <a:p>
            <a:pPr marL="514350" lvl="0" indent="-514350" algn="ctr">
              <a:spcBef>
                <a:spcPct val="20000"/>
              </a:spcBef>
              <a:defRPr/>
            </a:pPr>
            <a:r>
              <a:rPr lang="en-US" sz="1600" dirty="0"/>
              <a:t>Dietrich+02</a:t>
            </a:r>
            <a:endParaRPr lang="en-US" sz="1600" baseline="-25000" dirty="0"/>
          </a:p>
        </p:txBody>
      </p:sp>
      <p:pic>
        <p:nvPicPr>
          <p:cNvPr id="19" name="picture BLR" descr="Dietrich-2.PNG"/>
          <p:cNvPicPr>
            <a:picLocks noGrp="1" noChangeAspect="1"/>
          </p:cNvPicPr>
          <p:nvPr>
            <p:ph idx="1"/>
          </p:nvPr>
        </p:nvPicPr>
        <p:blipFill>
          <a:blip r:embed="rId4" cstate="print"/>
          <a:stretch>
            <a:fillRect/>
          </a:stretch>
        </p:blipFill>
        <p:spPr>
          <a:xfrm>
            <a:off x="3616906" y="990600"/>
            <a:ext cx="4357718" cy="4873810"/>
          </a:xfrm>
        </p:spPr>
      </p:pic>
      <p:cxnSp>
        <p:nvCxnSpPr>
          <p:cNvPr id="20" name="Arrow"/>
          <p:cNvCxnSpPr/>
          <p:nvPr/>
        </p:nvCxnSpPr>
        <p:spPr>
          <a:xfrm>
            <a:off x="8077200" y="2286000"/>
            <a:ext cx="0" cy="3276600"/>
          </a:xfrm>
          <a:prstGeom prst="straightConnector1">
            <a:avLst/>
          </a:prstGeom>
          <a:ln w="444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 name="range text"/>
          <p:cNvSpPr txBox="1"/>
          <p:nvPr/>
        </p:nvSpPr>
        <p:spPr>
          <a:xfrm>
            <a:off x="7772400" y="3204627"/>
            <a:ext cx="1571636" cy="1138773"/>
          </a:xfrm>
          <a:prstGeom prst="rect">
            <a:avLst/>
          </a:prstGeom>
          <a:noFill/>
        </p:spPr>
        <p:txBody>
          <a:bodyPr wrap="square" rtlCol="1">
            <a:spAutoFit/>
          </a:bodyPr>
          <a:lstStyle/>
          <a:p>
            <a:pPr marL="514350" lvl="0" indent="-514350" algn="ctr" rtl="0">
              <a:spcBef>
                <a:spcPct val="20000"/>
              </a:spcBef>
              <a:defRPr/>
            </a:pPr>
            <a:r>
              <a:rPr lang="en-US" sz="2000" b="1" dirty="0"/>
              <a:t>a</a:t>
            </a:r>
            <a:r>
              <a:rPr lang="en-US" sz="2000" b="1" dirty="0" smtClean="0"/>
              <a:t> range</a:t>
            </a:r>
          </a:p>
          <a:p>
            <a:pPr marL="514350" lvl="0" indent="-514350" algn="ctr" rtl="0">
              <a:spcBef>
                <a:spcPct val="20000"/>
              </a:spcBef>
              <a:defRPr/>
            </a:pPr>
            <a:r>
              <a:rPr lang="en-US" sz="2000" b="1" dirty="0" smtClean="0"/>
              <a:t> of 10</a:t>
            </a:r>
            <a:r>
              <a:rPr lang="en-US" sz="2000" b="1" baseline="30000" dirty="0" smtClean="0"/>
              <a:t>6</a:t>
            </a:r>
          </a:p>
          <a:p>
            <a:pPr marL="514350" lvl="0" indent="-514350" algn="ctr" rtl="0">
              <a:spcBef>
                <a:spcPct val="20000"/>
              </a:spcBef>
              <a:defRPr/>
            </a:pPr>
            <a:r>
              <a:rPr lang="en-US" sz="2000" b="1" dirty="0" smtClean="0"/>
              <a:t> in </a:t>
            </a:r>
            <a:r>
              <a:rPr lang="en-US" sz="2000" b="1" i="1" dirty="0" smtClean="0"/>
              <a:t>L</a:t>
            </a:r>
            <a:r>
              <a:rPr lang="en-US" sz="2000" b="1" baseline="-25000" dirty="0" smtClean="0"/>
              <a:t>AGN</a:t>
            </a:r>
          </a:p>
        </p:txBody>
      </p:sp>
      <p:sp>
        <p:nvSpPr>
          <p:cNvPr id="2" name="Date Placeholder 1"/>
          <p:cNvSpPr>
            <a:spLocks noGrp="1"/>
          </p:cNvSpPr>
          <p:nvPr>
            <p:ph type="dt" sz="half" idx="10"/>
          </p:nvPr>
        </p:nvSpPr>
        <p:spPr/>
        <p:txBody>
          <a:bodyPr/>
          <a:lstStyle/>
          <a:p>
            <a:r>
              <a:rPr lang="de-DE" dirty="0" smtClean="0"/>
              <a:t>Jonathan Stern, MPIA</a:t>
            </a:r>
            <a:endParaRPr lang="en-US" dirty="0"/>
          </a:p>
        </p:txBody>
      </p:sp>
      <p:sp>
        <p:nvSpPr>
          <p:cNvPr id="4" name="Slide Number Placeholder 3"/>
          <p:cNvSpPr>
            <a:spLocks noGrp="1"/>
          </p:cNvSpPr>
          <p:nvPr>
            <p:ph type="sldNum" sz="quarter" idx="12"/>
          </p:nvPr>
        </p:nvSpPr>
        <p:spPr/>
        <p:txBody>
          <a:bodyPr/>
          <a:lstStyle/>
          <a:p>
            <a:fld id="{6A89B9C6-FAC9-4191-A936-FB59B15A07B7}" type="slidenum">
              <a:rPr lang="en-US" smtClean="0"/>
              <a:t>9</a:t>
            </a:fld>
            <a:endParaRPr lang="en-US" dirty="0"/>
          </a:p>
        </p:txBody>
      </p:sp>
      <p:sp>
        <p:nvSpPr>
          <p:cNvPr id="23" name="TextBox 22"/>
          <p:cNvSpPr txBox="1"/>
          <p:nvPr/>
        </p:nvSpPr>
        <p:spPr>
          <a:xfrm>
            <a:off x="457200" y="1005838"/>
            <a:ext cx="2743200" cy="830997"/>
          </a:xfrm>
          <a:prstGeom prst="rect">
            <a:avLst/>
          </a:prstGeom>
          <a:noFill/>
          <a:ln>
            <a:solidFill>
              <a:schemeClr val="tx1"/>
            </a:solidFill>
          </a:ln>
        </p:spPr>
        <p:txBody>
          <a:bodyPr wrap="square" rtlCol="0">
            <a:spAutoFit/>
          </a:bodyPr>
          <a:lstStyle/>
          <a:p>
            <a:pPr algn="ctr" rtl="0"/>
            <a:r>
              <a:rPr lang="en-US" sz="2400" dirty="0" smtClean="0"/>
              <a:t>System: AGN </a:t>
            </a:r>
          </a:p>
          <a:p>
            <a:pPr algn="ctr" rtl="0"/>
            <a:r>
              <a:rPr lang="en-US" sz="2400" dirty="0" smtClean="0"/>
              <a:t>Broad Line Region</a:t>
            </a:r>
          </a:p>
        </p:txBody>
      </p:sp>
      <p:sp>
        <p:nvSpPr>
          <p:cNvPr id="26" name="Footer Placeholder 4"/>
          <p:cNvSpPr>
            <a:spLocks noGrp="1"/>
          </p:cNvSpPr>
          <p:nvPr>
            <p:ph type="ftr" sz="quarter" idx="11"/>
          </p:nvPr>
        </p:nvSpPr>
        <p:spPr>
          <a:xfrm>
            <a:off x="3124200" y="6356350"/>
            <a:ext cx="2895600" cy="365125"/>
          </a:xfrm>
        </p:spPr>
        <p:txBody>
          <a:bodyPr/>
          <a:lstStyle/>
          <a:p>
            <a:r>
              <a:rPr lang="en-US" dirty="0"/>
              <a:t>3. A puzzle</a:t>
            </a:r>
          </a:p>
        </p:txBody>
      </p:sp>
      <mc:AlternateContent xmlns:mc="http://schemas.openxmlformats.org/markup-compatibility/2006" xmlns:a14="http://schemas.microsoft.com/office/drawing/2010/main">
        <mc:Choice Requires="a14">
          <p:sp>
            <p:nvSpPr>
              <p:cNvPr id="27" name="TextBox 26"/>
              <p:cNvSpPr txBox="1"/>
              <p:nvPr/>
            </p:nvSpPr>
            <p:spPr>
              <a:xfrm>
                <a:off x="304800" y="1981200"/>
                <a:ext cx="3267152" cy="991810"/>
              </a:xfrm>
              <a:prstGeom prst="rect">
                <a:avLst/>
              </a:prstGeom>
              <a:noFill/>
              <a:ln>
                <a:noFill/>
              </a:ln>
            </p:spPr>
            <p:txBody>
              <a:bodyPr wrap="square" rtlCol="0">
                <a:spAutoFit/>
              </a:bodyPr>
              <a:lstStyle/>
              <a:p>
                <a:pPr lvl="0" algn="ctr">
                  <a:spcBef>
                    <a:spcPct val="20000"/>
                  </a:spcBef>
                  <a:defRPr/>
                </a:pPr>
                <a14:m>
                  <m:oMathPara xmlns:m="http://schemas.openxmlformats.org/officeDocument/2006/math">
                    <m:oMathParaPr>
                      <m:jc m:val="centerGroup"/>
                    </m:oMathParaPr>
                    <m:oMath xmlns:m="http://schemas.openxmlformats.org/officeDocument/2006/math">
                      <m:f>
                        <m:fPr>
                          <m:ctrlPr>
                            <a:rPr lang="en-US" b="1" i="1" smtClean="0">
                              <a:latin typeface="Cambria Math"/>
                            </a:rPr>
                          </m:ctrlPr>
                        </m:fPr>
                        <m:num>
                          <m:sSub>
                            <m:sSubPr>
                              <m:ctrlPr>
                                <a:rPr lang="en-US" b="1" i="1" smtClean="0">
                                  <a:latin typeface="Cambria Math"/>
                                </a:rPr>
                              </m:ctrlPr>
                            </m:sSubPr>
                            <m:e>
                              <m:r>
                                <a:rPr lang="en-US" b="1" i="1" smtClean="0">
                                  <a:latin typeface="Cambria Math"/>
                                </a:rPr>
                                <m:t>𝒏</m:t>
                              </m:r>
                            </m:e>
                            <m:sub>
                              <m:r>
                                <a:rPr lang="en-US" b="1" i="1" smtClean="0">
                                  <a:latin typeface="Cambria Math"/>
                                </a:rPr>
                                <m:t>𝑪𝑰𝑽</m:t>
                              </m:r>
                            </m:sub>
                          </m:sSub>
                        </m:num>
                        <m:den>
                          <m:sSub>
                            <m:sSubPr>
                              <m:ctrlPr>
                                <a:rPr lang="en-US" b="1" i="1" smtClean="0">
                                  <a:latin typeface="Cambria Math"/>
                                </a:rPr>
                              </m:ctrlPr>
                            </m:sSubPr>
                            <m:e>
                              <m:r>
                                <a:rPr lang="en-US" b="1" i="1" smtClean="0">
                                  <a:latin typeface="Cambria Math"/>
                                </a:rPr>
                                <m:t>𝒏</m:t>
                              </m:r>
                            </m:e>
                            <m:sub>
                              <m:r>
                                <a:rPr lang="en-US" b="1" i="1" smtClean="0">
                                  <a:latin typeface="Cambria Math"/>
                                </a:rPr>
                                <m:t>𝑪𝑰𝑰𝑰</m:t>
                              </m:r>
                            </m:sub>
                          </m:sSub>
                        </m:den>
                      </m:f>
                      <m:r>
                        <a:rPr lang="en-US" b="1" i="1" smtClean="0">
                          <a:latin typeface="Cambria Math"/>
                        </a:rPr>
                        <m:t>~</m:t>
                      </m:r>
                      <m:f>
                        <m:fPr>
                          <m:ctrlPr>
                            <a:rPr lang="en-US" b="1" i="1">
                              <a:latin typeface="Cambria Math"/>
                            </a:rPr>
                          </m:ctrlPr>
                        </m:fPr>
                        <m:num>
                          <m:r>
                            <a:rPr lang="en-US" b="1" i="1">
                              <a:latin typeface="Cambria Math"/>
                            </a:rPr>
                            <m:t>𝒰</m:t>
                          </m:r>
                        </m:num>
                        <m:den>
                          <m:r>
                            <a:rPr lang="en-US" b="1" i="1">
                              <a:latin typeface="Cambria Math"/>
                            </a:rPr>
                            <m:t>𝟎</m:t>
                          </m:r>
                          <m:r>
                            <a:rPr lang="en-US" b="1" i="1">
                              <a:latin typeface="Cambria Math"/>
                            </a:rPr>
                            <m:t>.</m:t>
                          </m:r>
                          <m:r>
                            <a:rPr lang="en-US" b="1" i="1">
                              <a:latin typeface="Cambria Math"/>
                            </a:rPr>
                            <m:t>𝟏</m:t>
                          </m:r>
                        </m:den>
                      </m:f>
                    </m:oMath>
                  </m:oMathPara>
                </a14:m>
                <a:endParaRPr lang="en-US" sz="900" b="1" i="1" dirty="0" smtClean="0"/>
              </a:p>
              <a:p>
                <a:pPr lvl="0" algn="ctr">
                  <a:spcBef>
                    <a:spcPct val="20000"/>
                  </a:spcBef>
                  <a:defRPr/>
                </a:pPr>
                <a14:m>
                  <m:oMath xmlns:m="http://schemas.openxmlformats.org/officeDocument/2006/math">
                    <m:r>
                      <a:rPr lang="en-US" b="1" i="1">
                        <a:latin typeface="Cambria Math"/>
                      </a:rPr>
                      <m:t>→</m:t>
                    </m:r>
                    <m:r>
                      <a:rPr lang="en-US" b="1" i="1">
                        <a:latin typeface="Cambria Math"/>
                      </a:rPr>
                      <m:t>𝓤</m:t>
                    </m:r>
                    <m:r>
                      <a:rPr lang="en-US" b="1" i="1" smtClean="0">
                        <a:latin typeface="Cambria Math"/>
                      </a:rPr>
                      <m:t>~</m:t>
                    </m:r>
                    <m:r>
                      <a:rPr lang="en-US" b="1" i="1" smtClean="0">
                        <a:latin typeface="Cambria Math"/>
                      </a:rPr>
                      <m:t>𝟎</m:t>
                    </m:r>
                    <m:r>
                      <a:rPr lang="en-US" b="1" i="1" smtClean="0">
                        <a:latin typeface="Cambria Math"/>
                      </a:rPr>
                      <m:t>.</m:t>
                    </m:r>
                    <m:r>
                      <a:rPr lang="en-US" b="1" i="1" smtClean="0">
                        <a:latin typeface="Cambria Math"/>
                      </a:rPr>
                      <m:t>𝟏</m:t>
                    </m:r>
                  </m:oMath>
                </a14:m>
                <a:r>
                  <a:rPr lang="en-US" b="1" i="1" dirty="0"/>
                  <a:t> </a:t>
                </a:r>
                <a:r>
                  <a:rPr lang="en-US" b="1" i="1" dirty="0" smtClean="0"/>
                  <a:t>independent </a:t>
                </a:r>
                <a:r>
                  <a:rPr lang="en-US" b="1" i="1" dirty="0"/>
                  <a:t>of </a:t>
                </a:r>
                <a14:m>
                  <m:oMath xmlns:m="http://schemas.openxmlformats.org/officeDocument/2006/math">
                    <m:sSub>
                      <m:sSubPr>
                        <m:ctrlPr>
                          <a:rPr lang="en-US" b="1" i="1">
                            <a:latin typeface="Cambria Math"/>
                          </a:rPr>
                        </m:ctrlPr>
                      </m:sSubPr>
                      <m:e>
                        <m:r>
                          <a:rPr lang="en-US" b="1" i="1">
                            <a:latin typeface="Cambria Math"/>
                          </a:rPr>
                          <m:t>𝑳</m:t>
                        </m:r>
                      </m:e>
                      <m:sub>
                        <m:r>
                          <a:rPr lang="en-US" b="1" i="1">
                            <a:latin typeface="Cambria Math"/>
                          </a:rPr>
                          <m:t>𝑨𝑮𝑵</m:t>
                        </m:r>
                      </m:sub>
                    </m:sSub>
                  </m:oMath>
                </a14:m>
                <a:endParaRPr lang="en-US" b="1" i="1" dirty="0"/>
              </a:p>
            </p:txBody>
          </p:sp>
        </mc:Choice>
        <mc:Fallback xmlns="">
          <p:sp>
            <p:nvSpPr>
              <p:cNvPr id="27" name="TextBox 26"/>
              <p:cNvSpPr txBox="1">
                <a:spLocks noRot="1" noChangeAspect="1" noMove="1" noResize="1" noEditPoints="1" noAdjustHandles="1" noChangeArrowheads="1" noChangeShapeType="1" noTextEdit="1"/>
              </p:cNvSpPr>
              <p:nvPr/>
            </p:nvSpPr>
            <p:spPr>
              <a:xfrm>
                <a:off x="304800" y="1981200"/>
                <a:ext cx="3267152" cy="991810"/>
              </a:xfrm>
              <a:prstGeom prst="rect">
                <a:avLst/>
              </a:prstGeom>
              <a:blipFill rotWithShape="1">
                <a:blip r:embed="rId5"/>
                <a:stretch>
                  <a:fillRect b="-8589"/>
                </a:stretch>
              </a:blipFill>
              <a:ln>
                <a:noFill/>
              </a:ln>
            </p:spPr>
            <p:txBody>
              <a:bodyPr/>
              <a:lstStyle/>
              <a:p>
                <a:r>
                  <a:rPr lang="en-US">
                    <a:noFill/>
                  </a:rPr>
                  <a:t> </a:t>
                </a:r>
              </a:p>
            </p:txBody>
          </p:sp>
        </mc:Fallback>
      </mc:AlternateContent>
      <p:sp>
        <p:nvSpPr>
          <p:cNvPr id="28" name="Title 1"/>
          <p:cNvSpPr>
            <a:spLocks noGrp="1"/>
          </p:cNvSpPr>
          <p:nvPr>
            <p:ph type="title"/>
          </p:nvPr>
        </p:nvSpPr>
        <p:spPr>
          <a:xfrm>
            <a:off x="457200" y="-24"/>
            <a:ext cx="8229600" cy="1143000"/>
          </a:xfrm>
        </p:spPr>
        <p:txBody>
          <a:bodyPr>
            <a:normAutofit/>
          </a:bodyPr>
          <a:lstStyle/>
          <a:p>
            <a:r>
              <a:rPr lang="en-US" sz="3200" u="sng" dirty="0"/>
              <a:t>A </a:t>
            </a:r>
            <a:r>
              <a:rPr lang="en-US" sz="3200" b="1" i="1" u="sng" dirty="0"/>
              <a:t>Puzzle</a:t>
            </a:r>
            <a:endParaRPr lang="he-IL" sz="3200" u="sng" dirty="0"/>
          </a:p>
        </p:txBody>
      </p:sp>
      <mc:AlternateContent xmlns:mc="http://schemas.openxmlformats.org/markup-compatibility/2006" xmlns:a14="http://schemas.microsoft.com/office/drawing/2010/main">
        <mc:Choice Requires="a14">
          <p:sp>
            <p:nvSpPr>
              <p:cNvPr id="30" name="TextBox 29"/>
              <p:cNvSpPr txBox="1"/>
              <p:nvPr/>
            </p:nvSpPr>
            <p:spPr>
              <a:xfrm>
                <a:off x="457200" y="3733800"/>
                <a:ext cx="2971800" cy="2185214"/>
              </a:xfrm>
              <a:prstGeom prst="rect">
                <a:avLst/>
              </a:prstGeom>
              <a:noFill/>
            </p:spPr>
            <p:txBody>
              <a:bodyPr wrap="square" rtlCol="0">
                <a:spAutoFit/>
              </a:bodyPr>
              <a:lstStyle/>
              <a:p>
                <a:pPr algn="ctr"/>
                <a:r>
                  <a:rPr lang="en-US" sz="2800" i="1" u="sng" dirty="0" smtClean="0"/>
                  <a:t>Why is there a universal </a:t>
                </a:r>
                <a14:m>
                  <m:oMath xmlns:m="http://schemas.openxmlformats.org/officeDocument/2006/math">
                    <m:r>
                      <a:rPr lang="en-US" sz="2800" b="0" i="1" u="sng" smtClean="0">
                        <a:latin typeface="Cambria Math"/>
                      </a:rPr>
                      <m:t>𝒰</m:t>
                    </m:r>
                  </m:oMath>
                </a14:m>
                <a:r>
                  <a:rPr lang="en-US" sz="2800" i="1" u="sng" dirty="0" smtClean="0"/>
                  <a:t>? </a:t>
                </a:r>
              </a:p>
              <a:p>
                <a:pPr algn="ctr"/>
                <a:r>
                  <a:rPr lang="en-US" sz="2400" i="1" dirty="0" smtClean="0"/>
                  <a:t>or</a:t>
                </a:r>
                <a:r>
                  <a:rPr lang="en-US" sz="2800" i="1" u="sng" dirty="0" smtClean="0"/>
                  <a:t/>
                </a:r>
                <a:br>
                  <a:rPr lang="en-US" sz="2800" i="1" u="sng" dirty="0" smtClean="0"/>
                </a:br>
                <a:r>
                  <a:rPr lang="en-US" sz="2800" i="1" u="sng" dirty="0" smtClean="0"/>
                  <a:t>How </a:t>
                </a:r>
                <a:r>
                  <a:rPr lang="en-US" sz="2800" i="1" u="sng" dirty="0"/>
                  <a:t>does </a:t>
                </a:r>
                <a14:m>
                  <m:oMath xmlns:m="http://schemas.openxmlformats.org/officeDocument/2006/math">
                    <m:sSub>
                      <m:sSubPr>
                        <m:ctrlPr>
                          <a:rPr lang="en-US" sz="2800" b="1" i="1" u="sng">
                            <a:latin typeface="Cambria Math"/>
                          </a:rPr>
                        </m:ctrlPr>
                      </m:sSubPr>
                      <m:e>
                        <m:r>
                          <a:rPr lang="en-US" sz="2800" b="1" i="1" u="sng">
                            <a:latin typeface="Cambria Math"/>
                          </a:rPr>
                          <m:t>𝒏</m:t>
                        </m:r>
                      </m:e>
                      <m:sub>
                        <m:r>
                          <a:rPr lang="en-US" sz="2800" b="1" i="1" u="sng">
                            <a:latin typeface="Cambria Math"/>
                          </a:rPr>
                          <m:t>𝑯</m:t>
                        </m:r>
                      </m:sub>
                    </m:sSub>
                  </m:oMath>
                </a14:m>
                <a:r>
                  <a:rPr lang="en-US" sz="2800" i="1" u="sng" dirty="0"/>
                  <a:t> know about </a:t>
                </a:r>
                <a14:m>
                  <m:oMath xmlns:m="http://schemas.openxmlformats.org/officeDocument/2006/math">
                    <m:sSub>
                      <m:sSubPr>
                        <m:ctrlPr>
                          <a:rPr lang="en-US" sz="2800" b="1" i="1" u="sng">
                            <a:latin typeface="Cambria Math"/>
                          </a:rPr>
                        </m:ctrlPr>
                      </m:sSubPr>
                      <m:e>
                        <m:r>
                          <a:rPr lang="en-US" sz="2800" b="1" i="1" u="sng">
                            <a:latin typeface="Cambria Math"/>
                          </a:rPr>
                          <m:t>𝝓</m:t>
                        </m:r>
                      </m:e>
                      <m:sub>
                        <m:r>
                          <a:rPr lang="en-US" sz="2800" b="1" i="1" u="sng">
                            <a:latin typeface="Cambria Math"/>
                          </a:rPr>
                          <m:t>𝒊</m:t>
                        </m:r>
                      </m:sub>
                    </m:sSub>
                  </m:oMath>
                </a14:m>
                <a:r>
                  <a:rPr lang="en-US" sz="2800" i="1" u="sng" dirty="0"/>
                  <a:t>?</a:t>
                </a:r>
              </a:p>
            </p:txBody>
          </p:sp>
        </mc:Choice>
        <mc:Fallback xmlns="">
          <p:sp>
            <p:nvSpPr>
              <p:cNvPr id="30" name="TextBox 29"/>
              <p:cNvSpPr txBox="1">
                <a:spLocks noRot="1" noChangeAspect="1" noMove="1" noResize="1" noEditPoints="1" noAdjustHandles="1" noChangeArrowheads="1" noChangeShapeType="1" noTextEdit="1"/>
              </p:cNvSpPr>
              <p:nvPr/>
            </p:nvSpPr>
            <p:spPr>
              <a:xfrm>
                <a:off x="457200" y="3733800"/>
                <a:ext cx="2971800" cy="2185214"/>
              </a:xfrm>
              <a:prstGeom prst="rect">
                <a:avLst/>
              </a:prstGeom>
              <a:blipFill rotWithShape="1">
                <a:blip r:embed="rId6"/>
                <a:stretch>
                  <a:fillRect t="-2514" b="-6983"/>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723925480"/>
      </p:ext>
    </p:extLst>
  </p:cSld>
  <p:clrMapOvr>
    <a:masterClrMapping/>
  </p:clrMapOvr>
  <p:transition advTm="8778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7" grpId="0"/>
      <p:bldP spid="30"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3|11.2|8.2|15.7|3.6"/>
</p:tagLst>
</file>

<file path=ppt/tags/tag10.xml><?xml version="1.0" encoding="utf-8"?>
<p:tagLst xmlns:a="http://schemas.openxmlformats.org/drawingml/2006/main" xmlns:r="http://schemas.openxmlformats.org/officeDocument/2006/relationships" xmlns:p="http://schemas.openxmlformats.org/presentationml/2006/main">
  <p:tag name="TIMING" val="|74|28.6|48.8"/>
</p:tagLst>
</file>

<file path=ppt/tags/tag11.xml><?xml version="1.0" encoding="utf-8"?>
<p:tagLst xmlns:a="http://schemas.openxmlformats.org/drawingml/2006/main" xmlns:r="http://schemas.openxmlformats.org/officeDocument/2006/relationships" xmlns:p="http://schemas.openxmlformats.org/presentationml/2006/main">
  <p:tag name="TIMING" val="|19.6|25.3"/>
</p:tagLst>
</file>

<file path=ppt/tags/tag12.xml><?xml version="1.0" encoding="utf-8"?>
<p:tagLst xmlns:a="http://schemas.openxmlformats.org/drawingml/2006/main" xmlns:r="http://schemas.openxmlformats.org/officeDocument/2006/relationships" xmlns:p="http://schemas.openxmlformats.org/presentationml/2006/main">
  <p:tag name="TIMING" val="|9|29.5|10|19.5"/>
</p:tagLst>
</file>

<file path=ppt/tags/tag13.xml><?xml version="1.0" encoding="utf-8"?>
<p:tagLst xmlns:a="http://schemas.openxmlformats.org/drawingml/2006/main" xmlns:r="http://schemas.openxmlformats.org/officeDocument/2006/relationships" xmlns:p="http://schemas.openxmlformats.org/presentationml/2006/main">
  <p:tag name="TIMING" val="|91.3|1.2|32.1|4.6|17|30.4"/>
</p:tagLst>
</file>

<file path=ppt/tags/tag14.xml><?xml version="1.0" encoding="utf-8"?>
<p:tagLst xmlns:a="http://schemas.openxmlformats.org/drawingml/2006/main" xmlns:r="http://schemas.openxmlformats.org/officeDocument/2006/relationships" xmlns:p="http://schemas.openxmlformats.org/presentationml/2006/main">
  <p:tag name="TIMING" val="|53.5|0.6|36.5"/>
</p:tagLst>
</file>

<file path=ppt/tags/tag15.xml><?xml version="1.0" encoding="utf-8"?>
<p:tagLst xmlns:a="http://schemas.openxmlformats.org/drawingml/2006/main" xmlns:r="http://schemas.openxmlformats.org/officeDocument/2006/relationships" xmlns:p="http://schemas.openxmlformats.org/presentationml/2006/main">
  <p:tag name="TIMING" val="|1.3|0.1|0.1|101.9"/>
</p:tagLst>
</file>

<file path=ppt/tags/tag16.xml><?xml version="1.0" encoding="utf-8"?>
<p:tagLst xmlns:a="http://schemas.openxmlformats.org/drawingml/2006/main" xmlns:r="http://schemas.openxmlformats.org/officeDocument/2006/relationships" xmlns:p="http://schemas.openxmlformats.org/presentationml/2006/main">
  <p:tag name="TIMING" val="|36.4|46.3|18.5|12.3|12.1"/>
</p:tagLst>
</file>

<file path=ppt/tags/tag17.xml><?xml version="1.0" encoding="utf-8"?>
<p:tagLst xmlns:a="http://schemas.openxmlformats.org/drawingml/2006/main" xmlns:r="http://schemas.openxmlformats.org/officeDocument/2006/relationships" xmlns:p="http://schemas.openxmlformats.org/presentationml/2006/main">
  <p:tag name="TIMING" val="|16|24.3|12.1"/>
</p:tagLst>
</file>

<file path=ppt/tags/tag18.xml><?xml version="1.0" encoding="utf-8"?>
<p:tagLst xmlns:a="http://schemas.openxmlformats.org/drawingml/2006/main" xmlns:r="http://schemas.openxmlformats.org/officeDocument/2006/relationships" xmlns:p="http://schemas.openxmlformats.org/presentationml/2006/main">
  <p:tag name="TIMING" val="|9.4|25.8"/>
</p:tagLst>
</file>

<file path=ppt/tags/tag19.xml><?xml version="1.0" encoding="utf-8"?>
<p:tagLst xmlns:a="http://schemas.openxmlformats.org/drawingml/2006/main" xmlns:r="http://schemas.openxmlformats.org/officeDocument/2006/relationships" xmlns:p="http://schemas.openxmlformats.org/presentationml/2006/main">
  <p:tag name="TIMING" val="|56.1"/>
</p:tagLst>
</file>

<file path=ppt/tags/tag2.xml><?xml version="1.0" encoding="utf-8"?>
<p:tagLst xmlns:a="http://schemas.openxmlformats.org/drawingml/2006/main" xmlns:r="http://schemas.openxmlformats.org/officeDocument/2006/relationships" xmlns:p="http://schemas.openxmlformats.org/presentationml/2006/main">
  <p:tag name="TIMING" val="|166.1"/>
</p:tagLst>
</file>

<file path=ppt/tags/tag20.xml><?xml version="1.0" encoding="utf-8"?>
<p:tagLst xmlns:a="http://schemas.openxmlformats.org/drawingml/2006/main" xmlns:r="http://schemas.openxmlformats.org/officeDocument/2006/relationships" xmlns:p="http://schemas.openxmlformats.org/presentationml/2006/main">
  <p:tag name="TIMING" val="|20.7"/>
</p:tagLst>
</file>

<file path=ppt/tags/tag21.xml><?xml version="1.0" encoding="utf-8"?>
<p:tagLst xmlns:a="http://schemas.openxmlformats.org/drawingml/2006/main" xmlns:r="http://schemas.openxmlformats.org/officeDocument/2006/relationships" xmlns:p="http://schemas.openxmlformats.org/presentationml/2006/main">
  <p:tag name="TIMING" val="|18.3|20.5|24.5"/>
</p:tagLst>
</file>

<file path=ppt/tags/tag22.xml><?xml version="1.0" encoding="utf-8"?>
<p:tagLst xmlns:a="http://schemas.openxmlformats.org/drawingml/2006/main" xmlns:r="http://schemas.openxmlformats.org/officeDocument/2006/relationships" xmlns:p="http://schemas.openxmlformats.org/presentationml/2006/main">
  <p:tag name="TIMING" val="|59.7|53.7|53.9"/>
</p:tagLst>
</file>

<file path=ppt/tags/tag23.xml><?xml version="1.0" encoding="utf-8"?>
<p:tagLst xmlns:a="http://schemas.openxmlformats.org/drawingml/2006/main" xmlns:r="http://schemas.openxmlformats.org/officeDocument/2006/relationships" xmlns:p="http://schemas.openxmlformats.org/presentationml/2006/main">
  <p:tag name="TIMING" val="|3.4|35.4"/>
</p:tagLst>
</file>

<file path=ppt/tags/tag24.xml><?xml version="1.0" encoding="utf-8"?>
<p:tagLst xmlns:a="http://schemas.openxmlformats.org/drawingml/2006/main" xmlns:r="http://schemas.openxmlformats.org/officeDocument/2006/relationships" xmlns:p="http://schemas.openxmlformats.org/presentationml/2006/main">
  <p:tag name="TIMING" val="|6|8.6|9.8"/>
</p:tagLst>
</file>

<file path=ppt/tags/tag25.xml><?xml version="1.0" encoding="utf-8"?>
<p:tagLst xmlns:a="http://schemas.openxmlformats.org/drawingml/2006/main" xmlns:r="http://schemas.openxmlformats.org/officeDocument/2006/relationships" xmlns:p="http://schemas.openxmlformats.org/presentationml/2006/main">
  <p:tag name="TIMING" val="|74.4|14.6|35"/>
</p:tagLst>
</file>

<file path=ppt/tags/tag26.xml><?xml version="1.0" encoding="utf-8"?>
<p:tagLst xmlns:a="http://schemas.openxmlformats.org/drawingml/2006/main" xmlns:r="http://schemas.openxmlformats.org/officeDocument/2006/relationships" xmlns:p="http://schemas.openxmlformats.org/presentationml/2006/main">
  <p:tag name="TIMING" val="|91.6|81.5|18.2"/>
</p:tagLst>
</file>

<file path=ppt/tags/tag27.xml><?xml version="1.0" encoding="utf-8"?>
<p:tagLst xmlns:a="http://schemas.openxmlformats.org/drawingml/2006/main" xmlns:r="http://schemas.openxmlformats.org/officeDocument/2006/relationships" xmlns:p="http://schemas.openxmlformats.org/presentationml/2006/main">
  <p:tag name="TIMING" val="|64.8|31.2"/>
</p:tagLst>
</file>

<file path=ppt/tags/tag28.xml><?xml version="1.0" encoding="utf-8"?>
<p:tagLst xmlns:a="http://schemas.openxmlformats.org/drawingml/2006/main" xmlns:r="http://schemas.openxmlformats.org/officeDocument/2006/relationships" xmlns:p="http://schemas.openxmlformats.org/presentationml/2006/main">
  <p:tag name="TIMING" val="|40.6|20.4|34.8|25.2|35.8"/>
</p:tagLst>
</file>

<file path=ppt/tags/tag3.xml><?xml version="1.0" encoding="utf-8"?>
<p:tagLst xmlns:a="http://schemas.openxmlformats.org/drawingml/2006/main" xmlns:r="http://schemas.openxmlformats.org/officeDocument/2006/relationships" xmlns:p="http://schemas.openxmlformats.org/presentationml/2006/main">
  <p:tag name="TIMING" val="|90.8|19.8|10.4"/>
</p:tagLst>
</file>

<file path=ppt/tags/tag4.xml><?xml version="1.0" encoding="utf-8"?>
<p:tagLst xmlns:a="http://schemas.openxmlformats.org/drawingml/2006/main" xmlns:r="http://schemas.openxmlformats.org/officeDocument/2006/relationships" xmlns:p="http://schemas.openxmlformats.org/presentationml/2006/main">
  <p:tag name="TIMING" val="|5.4"/>
</p:tagLst>
</file>

<file path=ppt/tags/tag5.xml><?xml version="1.0" encoding="utf-8"?>
<p:tagLst xmlns:a="http://schemas.openxmlformats.org/drawingml/2006/main" xmlns:r="http://schemas.openxmlformats.org/officeDocument/2006/relationships" xmlns:p="http://schemas.openxmlformats.org/presentationml/2006/main">
  <p:tag name="TIMING" val="|3.2|36.3|35.8"/>
</p:tagLst>
</file>

<file path=ppt/tags/tag6.xml><?xml version="1.0" encoding="utf-8"?>
<p:tagLst xmlns:a="http://schemas.openxmlformats.org/drawingml/2006/main" xmlns:r="http://schemas.openxmlformats.org/officeDocument/2006/relationships" xmlns:p="http://schemas.openxmlformats.org/presentationml/2006/main">
  <p:tag name="TIMING" val="|118|14.7"/>
</p:tagLst>
</file>

<file path=ppt/tags/tag7.xml><?xml version="1.0" encoding="utf-8"?>
<p:tagLst xmlns:a="http://schemas.openxmlformats.org/drawingml/2006/main" xmlns:r="http://schemas.openxmlformats.org/officeDocument/2006/relationships" xmlns:p="http://schemas.openxmlformats.org/presentationml/2006/main">
  <p:tag name="TIMING" val="|11|63.9|36.8|20.1"/>
</p:tagLst>
</file>

<file path=ppt/tags/tag8.xml><?xml version="1.0" encoding="utf-8"?>
<p:tagLst xmlns:a="http://schemas.openxmlformats.org/drawingml/2006/main" xmlns:r="http://schemas.openxmlformats.org/officeDocument/2006/relationships" xmlns:p="http://schemas.openxmlformats.org/presentationml/2006/main">
  <p:tag name="TIMING" val="|5.9|52.4|18.4"/>
</p:tagLst>
</file>

<file path=ppt/tags/tag9.xml><?xml version="1.0" encoding="utf-8"?>
<p:tagLst xmlns:a="http://schemas.openxmlformats.org/drawingml/2006/main" xmlns:r="http://schemas.openxmlformats.org/officeDocument/2006/relationships" xmlns:p="http://schemas.openxmlformats.org/presentationml/2006/main">
  <p:tag name="TIMING" val="|13.6|81.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35422</TotalTime>
  <Words>9494</Words>
  <Application>Microsoft Office PowerPoint</Application>
  <PresentationFormat>On-screen Show (4:3)</PresentationFormat>
  <Paragraphs>949</Paragraphs>
  <Slides>42</Slides>
  <Notes>30</Notes>
  <HiddenSlides>7</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Office Theme</vt:lpstr>
      <vt:lpstr>Equation</vt:lpstr>
      <vt:lpstr>Radiation Pressure Confinement and its Implications for the Coupling of a Quasar with the Host Galaxy ISM</vt:lpstr>
      <vt:lpstr>Outline</vt:lpstr>
      <vt:lpstr>Photoionized Gas Systems</vt:lpstr>
      <vt:lpstr>A Short Intro to AGN</vt:lpstr>
      <vt:lpstr>Photoionized Gas Systems</vt:lpstr>
      <vt:lpstr>Why model photo-ionized gas?</vt:lpstr>
      <vt:lpstr>How do we Model Photoionized Gas?</vt:lpstr>
      <vt:lpstr>A Puzzle: Small Dispersion in Line Ratios</vt:lpstr>
      <vt:lpstr>A Puzzle</vt:lpstr>
      <vt:lpstr>A Bigger Puzzle: Co-spatial X-ray Lines</vt:lpstr>
      <vt:lpstr>A Bigger Puzzle: Co-spatial X-ray Lines</vt:lpstr>
      <vt:lpstr>A Bigger Puzzle: X-ray Lines</vt:lpstr>
      <vt:lpstr>A Bigger Puzzle: X-ray Lines</vt:lpstr>
      <vt:lpstr>Mid-Summary: The Puzzle</vt:lpstr>
      <vt:lpstr>Possible Solution #1:  LOC (Locally Optimal emitting Clouds) (Baldwin+95, Ferguson+97)</vt:lpstr>
      <vt:lpstr>Possible Solution #2:  Radiative Transfer + Hydrodynamics (e.g. Krumholz+13, Proga+14, Namekata+14)</vt:lpstr>
      <vt:lpstr>The Proposed Solution:  Radiation Pressure Confinement (RPC) SF: Mathews 67; Pellegrini+07,09; Draine 11; Yeh&amp;Matzner 12 AGN: Pier&amp;Voit 95; Dopita+02; Różańska+06; Stern+14a,b; Baskin+14a,b </vt:lpstr>
      <vt:lpstr>RPC Properties: Ionization Front</vt:lpstr>
      <vt:lpstr>RPC Properties: The Surface Layer</vt:lpstr>
      <vt:lpstr>RPC Models of Photo-ionized Gas</vt:lpstr>
      <vt:lpstr>RPC: Comparison with Observations</vt:lpstr>
      <vt:lpstr>RPC: Comparison with Observations</vt:lpstr>
      <vt:lpstr>RPC: Comparison with Observations</vt:lpstr>
      <vt:lpstr>RPC: Comparison with Observations</vt:lpstr>
      <vt:lpstr>RPC: Comparison with Observations</vt:lpstr>
      <vt:lpstr>RPC Implications: Quasar Feedback</vt:lpstr>
      <vt:lpstr>RPC: More Implications</vt:lpstr>
      <vt:lpstr>Summary – Radiation Pressure Confinement</vt:lpstr>
      <vt:lpstr>Implications: Star-Forming Regions</vt:lpstr>
      <vt:lpstr>RPC: Hydrodynamical stability</vt:lpstr>
      <vt:lpstr>PowerPoint Presentation</vt:lpstr>
      <vt:lpstr>PowerPoint Presentation</vt:lpstr>
      <vt:lpstr>RPC in SF Galaxies (Very Preliminary)</vt:lpstr>
      <vt:lpstr>RPC: Quasar Feedback</vt:lpstr>
      <vt:lpstr>RPC: AGN Narrow Line Region</vt:lpstr>
      <vt:lpstr>How can the ionization state inform us on feedback (Yeh&amp;Matzer12)? </vt:lpstr>
      <vt:lpstr>RPC: Numerical Solution</vt:lpstr>
      <vt:lpstr>Type 2 quasars (Liu+13)</vt:lpstr>
      <vt:lpstr>RPC: The Surface Layer</vt:lpstr>
      <vt:lpstr>Implications: the Seyfert/LINER bi-modality</vt:lpstr>
      <vt:lpstr>Constrain radiation pressure feedback</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we need to change our models of photo-ionized gas?</dc:title>
  <dc:creator>User</dc:creator>
  <cp:lastModifiedBy>User</cp:lastModifiedBy>
  <cp:revision>576</cp:revision>
  <dcterms:created xsi:type="dcterms:W3CDTF">2014-11-06T07:50:48Z</dcterms:created>
  <dcterms:modified xsi:type="dcterms:W3CDTF">2016-05-23T09:58:54Z</dcterms:modified>
</cp:coreProperties>
</file>