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87" r:id="rId2"/>
    <p:sldMasterId id="2147483699" r:id="rId3"/>
    <p:sldMasterId id="2147483711" r:id="rId4"/>
    <p:sldMasterId id="2147483831" r:id="rId5"/>
    <p:sldMasterId id="2147483855" r:id="rId6"/>
    <p:sldMasterId id="2147483868" r:id="rId7"/>
  </p:sldMasterIdLst>
  <p:notesMasterIdLst>
    <p:notesMasterId r:id="rId13"/>
  </p:notesMasterIdLst>
  <p:sldIdLst>
    <p:sldId id="329" r:id="rId8"/>
    <p:sldId id="330" r:id="rId9"/>
    <p:sldId id="331" r:id="rId10"/>
    <p:sldId id="332" r:id="rId11"/>
    <p:sldId id="333" r:id="rId12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99"/>
    <a:srgbClr val="FFFF66"/>
    <a:srgbClr val="3366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>
      <p:cViewPr varScale="1">
        <p:scale>
          <a:sx n="77" d="100"/>
          <a:sy n="77" d="100"/>
        </p:scale>
        <p:origin x="141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defTabSz="949325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defTabSz="949325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5C75EEED-82BD-44F6-948B-9D8F37BE0B6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22204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75EEED-82BD-44F6-948B-9D8F37BE0B6B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5379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B45, Second Half - The Technology of Skill Formation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B7F2DC-B8FA-4494-982D-E1F33B100F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8924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B45, Second Half - The Technology of Skill Formation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405582-7045-41CF-B67E-2A537042F641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4401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B45, Second Half - The Technology of Skill Formation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229C13-159A-4855-AC2C-72681664789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9039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1143002"/>
            <a:ext cx="832167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13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14600"/>
            <a:ext cx="6400800" cy="3124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1219200"/>
            <a:ext cx="8305800" cy="685800"/>
          </a:xfrm>
        </p:spPr>
        <p:txBody>
          <a:bodyPr/>
          <a:lstStyle>
            <a:lvl1pPr algn="ctr"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81231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6155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7625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838200"/>
            <a:ext cx="4076700" cy="5791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838200"/>
            <a:ext cx="4076700" cy="5791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7322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1277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91741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85718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289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B45, Second Half - The Technology of Skill Formation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DE91CD-426A-4246-B316-F851B687EC3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215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77887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84716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152400"/>
            <a:ext cx="2190750" cy="6477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419850" cy="6477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27792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1" y="1143002"/>
            <a:ext cx="83216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13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14600"/>
            <a:ext cx="6400800" cy="3124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1219200"/>
            <a:ext cx="8305800" cy="685800"/>
          </a:xfrm>
        </p:spPr>
        <p:txBody>
          <a:bodyPr/>
          <a:lstStyle>
            <a:lvl1pPr algn="ctr"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4033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936683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581" indent="0">
              <a:buNone/>
              <a:defRPr sz="1350"/>
            </a:lvl2pPr>
            <a:lvl3pPr marL="685158" indent="0">
              <a:buNone/>
              <a:defRPr sz="1200"/>
            </a:lvl3pPr>
            <a:lvl4pPr marL="1027739" indent="0">
              <a:buNone/>
              <a:defRPr sz="1050"/>
            </a:lvl4pPr>
            <a:lvl5pPr marL="1370317" indent="0">
              <a:buNone/>
              <a:defRPr sz="1050"/>
            </a:lvl5pPr>
            <a:lvl6pPr marL="1712898" indent="0">
              <a:buNone/>
              <a:defRPr sz="1050"/>
            </a:lvl6pPr>
            <a:lvl7pPr marL="2055476" indent="0">
              <a:buNone/>
              <a:defRPr sz="1050"/>
            </a:lvl7pPr>
            <a:lvl8pPr marL="2398056" indent="0">
              <a:buNone/>
              <a:defRPr sz="1050"/>
            </a:lvl8pPr>
            <a:lvl9pPr marL="2740634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68677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838200"/>
            <a:ext cx="4076700" cy="5791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838200"/>
            <a:ext cx="4076700" cy="5791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229856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581" indent="0">
              <a:buNone/>
              <a:defRPr sz="1500" b="1"/>
            </a:lvl2pPr>
            <a:lvl3pPr marL="685158" indent="0">
              <a:buNone/>
              <a:defRPr sz="1350" b="1"/>
            </a:lvl3pPr>
            <a:lvl4pPr marL="1027739" indent="0">
              <a:buNone/>
              <a:defRPr sz="1200" b="1"/>
            </a:lvl4pPr>
            <a:lvl5pPr marL="1370317" indent="0">
              <a:buNone/>
              <a:defRPr sz="1200" b="1"/>
            </a:lvl5pPr>
            <a:lvl6pPr marL="1712898" indent="0">
              <a:buNone/>
              <a:defRPr sz="1200" b="1"/>
            </a:lvl6pPr>
            <a:lvl7pPr marL="2055476" indent="0">
              <a:buNone/>
              <a:defRPr sz="1200" b="1"/>
            </a:lvl7pPr>
            <a:lvl8pPr marL="2398056" indent="0">
              <a:buNone/>
              <a:defRPr sz="1200" b="1"/>
            </a:lvl8pPr>
            <a:lvl9pPr marL="2740634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4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581" indent="0">
              <a:buNone/>
              <a:defRPr sz="1500" b="1"/>
            </a:lvl2pPr>
            <a:lvl3pPr marL="685158" indent="0">
              <a:buNone/>
              <a:defRPr sz="1350" b="1"/>
            </a:lvl3pPr>
            <a:lvl4pPr marL="1027739" indent="0">
              <a:buNone/>
              <a:defRPr sz="1200" b="1"/>
            </a:lvl4pPr>
            <a:lvl5pPr marL="1370317" indent="0">
              <a:buNone/>
              <a:defRPr sz="1200" b="1"/>
            </a:lvl5pPr>
            <a:lvl6pPr marL="1712898" indent="0">
              <a:buNone/>
              <a:defRPr sz="1200" b="1"/>
            </a:lvl6pPr>
            <a:lvl7pPr marL="2055476" indent="0">
              <a:buNone/>
              <a:defRPr sz="1200" b="1"/>
            </a:lvl7pPr>
            <a:lvl8pPr marL="2398056" indent="0">
              <a:buNone/>
              <a:defRPr sz="1200" b="1"/>
            </a:lvl8pPr>
            <a:lvl9pPr marL="2740634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4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03980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824231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55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B45, Second Half - The Technology of Skill Formation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238867-D6AA-4A79-9A29-35243F27E26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1396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581" indent="0">
              <a:buNone/>
              <a:defRPr sz="900"/>
            </a:lvl2pPr>
            <a:lvl3pPr marL="685158" indent="0">
              <a:buNone/>
              <a:defRPr sz="750"/>
            </a:lvl3pPr>
            <a:lvl4pPr marL="1027739" indent="0">
              <a:buNone/>
              <a:defRPr sz="675"/>
            </a:lvl4pPr>
            <a:lvl5pPr marL="1370317" indent="0">
              <a:buNone/>
              <a:defRPr sz="675"/>
            </a:lvl5pPr>
            <a:lvl6pPr marL="1712898" indent="0">
              <a:buNone/>
              <a:defRPr sz="675"/>
            </a:lvl6pPr>
            <a:lvl7pPr marL="2055476" indent="0">
              <a:buNone/>
              <a:defRPr sz="675"/>
            </a:lvl7pPr>
            <a:lvl8pPr marL="2398056" indent="0">
              <a:buNone/>
              <a:defRPr sz="675"/>
            </a:lvl8pPr>
            <a:lvl9pPr marL="2740634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04473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581" indent="0">
              <a:buNone/>
              <a:defRPr sz="2100"/>
            </a:lvl2pPr>
            <a:lvl3pPr marL="685158" indent="0">
              <a:buNone/>
              <a:defRPr sz="1800"/>
            </a:lvl3pPr>
            <a:lvl4pPr marL="1027739" indent="0">
              <a:buNone/>
              <a:defRPr sz="1500"/>
            </a:lvl4pPr>
            <a:lvl5pPr marL="1370317" indent="0">
              <a:buNone/>
              <a:defRPr sz="1500"/>
            </a:lvl5pPr>
            <a:lvl6pPr marL="1712898" indent="0">
              <a:buNone/>
              <a:defRPr sz="1500"/>
            </a:lvl6pPr>
            <a:lvl7pPr marL="2055476" indent="0">
              <a:buNone/>
              <a:defRPr sz="1500"/>
            </a:lvl7pPr>
            <a:lvl8pPr marL="2398056" indent="0">
              <a:buNone/>
              <a:defRPr sz="1500"/>
            </a:lvl8pPr>
            <a:lvl9pPr marL="2740634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581" indent="0">
              <a:buNone/>
              <a:defRPr sz="900"/>
            </a:lvl2pPr>
            <a:lvl3pPr marL="685158" indent="0">
              <a:buNone/>
              <a:defRPr sz="750"/>
            </a:lvl3pPr>
            <a:lvl4pPr marL="1027739" indent="0">
              <a:buNone/>
              <a:defRPr sz="675"/>
            </a:lvl4pPr>
            <a:lvl5pPr marL="1370317" indent="0">
              <a:buNone/>
              <a:defRPr sz="675"/>
            </a:lvl5pPr>
            <a:lvl6pPr marL="1712898" indent="0">
              <a:buNone/>
              <a:defRPr sz="675"/>
            </a:lvl6pPr>
            <a:lvl7pPr marL="2055476" indent="0">
              <a:buNone/>
              <a:defRPr sz="675"/>
            </a:lvl7pPr>
            <a:lvl8pPr marL="2398056" indent="0">
              <a:buNone/>
              <a:defRPr sz="675"/>
            </a:lvl8pPr>
            <a:lvl9pPr marL="2740634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99847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3634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152400"/>
            <a:ext cx="2190750" cy="6477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419850" cy="6477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88624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B381-E82E-4E1C-BC1E-F39C188A41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882B-8DB3-41CE-8836-F55B147706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1508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B381-E82E-4E1C-BC1E-F39C188A41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882B-8DB3-41CE-8836-F55B147706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1226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B381-E82E-4E1C-BC1E-F39C188A41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882B-8DB3-41CE-8836-F55B147706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2032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B381-E82E-4E1C-BC1E-F39C188A41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882B-8DB3-41CE-8836-F55B147706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03699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B381-E82E-4E1C-BC1E-F39C188A41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882B-8DB3-41CE-8836-F55B147706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34321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B381-E82E-4E1C-BC1E-F39C188A41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882B-8DB3-41CE-8836-F55B147706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803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B45, Second Half - The Technology of Skill Formation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7F8EB2-6281-45D9-BA03-DD88907538F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4122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B381-E82E-4E1C-BC1E-F39C188A41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882B-8DB3-41CE-8836-F55B147706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59021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B381-E82E-4E1C-BC1E-F39C188A41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882B-8DB3-41CE-8836-F55B147706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6550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B381-E82E-4E1C-BC1E-F39C188A41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882B-8DB3-41CE-8836-F55B147706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6101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B381-E82E-4E1C-BC1E-F39C188A41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882B-8DB3-41CE-8836-F55B147706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75201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B381-E82E-4E1C-BC1E-F39C188A41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882B-8DB3-41CE-8836-F55B147706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1931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8BDE-1D92-4C2E-866B-8F4E5A5F166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8415-C4DE-4499-9798-55EC75453F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95692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8BDE-1D92-4C2E-866B-8F4E5A5F166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8415-C4DE-4499-9798-55EC75453F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1021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8BDE-1D92-4C2E-866B-8F4E5A5F166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8415-C4DE-4499-9798-55EC75453F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20191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8BDE-1D92-4C2E-866B-8F4E5A5F166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8415-C4DE-4499-9798-55EC75453F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13412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8BDE-1D92-4C2E-866B-8F4E5A5F166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8415-C4DE-4499-9798-55EC75453F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753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B45, Second Half - The Technology of Skill Formation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DE8CC-C1F3-434A-9C1B-4E0D16252B21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196717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8BDE-1D92-4C2E-866B-8F4E5A5F166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8415-C4DE-4499-9798-55EC75453F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35388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8BDE-1D92-4C2E-866B-8F4E5A5F166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8415-C4DE-4499-9798-55EC75453F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43834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8BDE-1D92-4C2E-866B-8F4E5A5F166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8415-C4DE-4499-9798-55EC75453F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17353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8BDE-1D92-4C2E-866B-8F4E5A5F166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8415-C4DE-4499-9798-55EC75453F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31458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8BDE-1D92-4C2E-866B-8F4E5A5F166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8415-C4DE-4499-9798-55EC75453F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75903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8BDE-1D92-4C2E-866B-8F4E5A5F166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8415-C4DE-4499-9798-55EC75453F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34784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85800" y="1295400"/>
            <a:ext cx="7772400" cy="12954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srgbClr val="000000"/>
              </a:solidFill>
              <a:latin typeface="Symbol" pitchFamily="18" charset="2"/>
              <a:ea typeface="ＭＳ Ｐゴシック" pitchFamily="34" charset="-128"/>
            </a:endParaRPr>
          </a:p>
        </p:txBody>
      </p:sp>
      <p:sp>
        <p:nvSpPr>
          <p:cNvPr id="51609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1295400"/>
            <a:ext cx="7772400" cy="1295400"/>
          </a:xfrm>
          <a:prstGeom prst="roundRect">
            <a:avLst/>
          </a:prstGeom>
          <a:solidFill>
            <a:srgbClr val="2E249E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  <a:prstGeom prst="rect">
            <a:avLst/>
          </a:prstGeom>
        </p:spPr>
        <p:txBody>
          <a:bodyPr/>
          <a:lstStyle>
            <a:lvl1pPr marL="0" indent="0" algn="ctr">
              <a:buFont typeface="Wingdings" charset="2"/>
              <a:buNone/>
              <a:defRPr sz="1575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29400"/>
            <a:ext cx="3048000" cy="228600"/>
          </a:xfrm>
          <a:prstGeom prst="rect">
            <a:avLst/>
          </a:prstGeom>
        </p:spPr>
        <p:txBody>
          <a:bodyPr/>
          <a:lstStyle>
            <a:lvl1pPr algn="ctr" eaLnBrk="1" hangingPunct="1">
              <a:buClrTx/>
              <a:buSzTx/>
              <a:buFontTx/>
              <a:buNone/>
              <a:defRPr sz="1350">
                <a:solidFill>
                  <a:prstClr val="black"/>
                </a:solidFill>
                <a:latin typeface="Symbol" charset="2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6629400"/>
            <a:ext cx="3352800" cy="228600"/>
          </a:xfrm>
          <a:prstGeom prst="rect">
            <a:avLst/>
          </a:prstGeom>
        </p:spPr>
        <p:txBody>
          <a:bodyPr/>
          <a:lstStyle>
            <a:lvl1pPr algn="ctr" eaLnBrk="1" hangingPunct="1">
              <a:buClrTx/>
              <a:buSzTx/>
              <a:buFontTx/>
              <a:buNone/>
              <a:defRPr sz="1350">
                <a:solidFill>
                  <a:prstClr val="black"/>
                </a:solidFill>
                <a:latin typeface="Verdana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00800" y="6629400"/>
            <a:ext cx="27432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350">
                <a:solidFill>
                  <a:srgbClr val="000000"/>
                </a:solidFill>
                <a:latin typeface="Symbol" charset="2"/>
                <a:ea typeface="MS PGothic" pitchFamily="34" charset="-128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F6FB8-F20B-4670-9469-4DE241F9254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6331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00215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29400"/>
            <a:ext cx="3048000" cy="228600"/>
          </a:xfrm>
          <a:prstGeom prst="rect">
            <a:avLst/>
          </a:prstGeom>
        </p:spPr>
        <p:txBody>
          <a:bodyPr/>
          <a:lstStyle>
            <a:lvl1pPr algn="ctr" eaLnBrk="1" hangingPunct="1">
              <a:buClrTx/>
              <a:buSzTx/>
              <a:buFontTx/>
              <a:buNone/>
              <a:defRPr sz="1350">
                <a:solidFill>
                  <a:prstClr val="black"/>
                </a:solidFill>
                <a:latin typeface="Symbol" charset="2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6629400"/>
            <a:ext cx="3352800" cy="228600"/>
          </a:xfrm>
          <a:prstGeom prst="rect">
            <a:avLst/>
          </a:prstGeom>
        </p:spPr>
        <p:txBody>
          <a:bodyPr/>
          <a:lstStyle>
            <a:lvl1pPr algn="ctr" eaLnBrk="1" hangingPunct="1">
              <a:buClrTx/>
              <a:buSzTx/>
              <a:buFontTx/>
              <a:buNone/>
              <a:defRPr sz="1350">
                <a:solidFill>
                  <a:prstClr val="black"/>
                </a:solidFill>
                <a:latin typeface="Verdana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00800" y="6629400"/>
            <a:ext cx="27432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350">
                <a:solidFill>
                  <a:srgbClr val="000000"/>
                </a:solidFill>
                <a:latin typeface="Symbol" charset="2"/>
                <a:ea typeface="MS PGothic" pitchFamily="34" charset="-128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379CE4-0C6F-487F-A80F-9BC7D6CF398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8576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81002"/>
            <a:ext cx="4038600" cy="5749925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81002"/>
            <a:ext cx="4038600" cy="5749925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29400"/>
            <a:ext cx="3048000" cy="228600"/>
          </a:xfrm>
          <a:prstGeom prst="rect">
            <a:avLst/>
          </a:prstGeom>
        </p:spPr>
        <p:txBody>
          <a:bodyPr/>
          <a:lstStyle>
            <a:lvl1pPr algn="ctr" eaLnBrk="1" hangingPunct="1">
              <a:buClrTx/>
              <a:buSzTx/>
              <a:buFontTx/>
              <a:buNone/>
              <a:defRPr sz="1350">
                <a:solidFill>
                  <a:prstClr val="black"/>
                </a:solidFill>
                <a:latin typeface="Symbol" charset="2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6629400"/>
            <a:ext cx="3352800" cy="228600"/>
          </a:xfrm>
          <a:prstGeom prst="rect">
            <a:avLst/>
          </a:prstGeom>
        </p:spPr>
        <p:txBody>
          <a:bodyPr/>
          <a:lstStyle>
            <a:lvl1pPr algn="ctr" eaLnBrk="1" hangingPunct="1">
              <a:buClrTx/>
              <a:buSzTx/>
              <a:buFontTx/>
              <a:buNone/>
              <a:defRPr sz="1350">
                <a:solidFill>
                  <a:prstClr val="black"/>
                </a:solidFill>
                <a:latin typeface="Verdana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00800" y="6629400"/>
            <a:ext cx="27432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350">
                <a:solidFill>
                  <a:srgbClr val="000000"/>
                </a:solidFill>
                <a:latin typeface="Symbol" charset="2"/>
                <a:ea typeface="MS PGothic" pitchFamily="34" charset="-128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04016E-3723-49FE-BA09-3D73DE2170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939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B45, Second Half - The Technology of Skill Formation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735C7-27D9-4FBA-836D-61F1C70007D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911042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29400"/>
            <a:ext cx="3048000" cy="228600"/>
          </a:xfrm>
          <a:prstGeom prst="rect">
            <a:avLst/>
          </a:prstGeom>
        </p:spPr>
        <p:txBody>
          <a:bodyPr/>
          <a:lstStyle>
            <a:lvl1pPr algn="ctr" eaLnBrk="1" hangingPunct="1">
              <a:buClrTx/>
              <a:buSzTx/>
              <a:buFontTx/>
              <a:buNone/>
              <a:defRPr sz="1350">
                <a:solidFill>
                  <a:prstClr val="black"/>
                </a:solidFill>
                <a:latin typeface="Symbol" charset="2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6629400"/>
            <a:ext cx="3352800" cy="228600"/>
          </a:xfrm>
          <a:prstGeom prst="rect">
            <a:avLst/>
          </a:prstGeom>
        </p:spPr>
        <p:txBody>
          <a:bodyPr/>
          <a:lstStyle>
            <a:lvl1pPr algn="ctr" eaLnBrk="1" hangingPunct="1">
              <a:buClrTx/>
              <a:buSzTx/>
              <a:buFontTx/>
              <a:buNone/>
              <a:defRPr sz="1350">
                <a:solidFill>
                  <a:prstClr val="black"/>
                </a:solidFill>
                <a:latin typeface="Verdana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00800" y="6629400"/>
            <a:ext cx="27432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350">
                <a:solidFill>
                  <a:srgbClr val="000000"/>
                </a:solidFill>
                <a:latin typeface="Symbol" charset="2"/>
                <a:ea typeface="MS PGothic" pitchFamily="34" charset="-128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3BB2F4-BAC6-4329-A7A0-FFE059C59A8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5065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29400"/>
            <a:ext cx="3048000" cy="228600"/>
          </a:xfrm>
          <a:prstGeom prst="rect">
            <a:avLst/>
          </a:prstGeom>
        </p:spPr>
        <p:txBody>
          <a:bodyPr/>
          <a:lstStyle>
            <a:lvl1pPr algn="ctr" eaLnBrk="1" hangingPunct="1">
              <a:buClrTx/>
              <a:buSzTx/>
              <a:buFontTx/>
              <a:buNone/>
              <a:defRPr sz="1350">
                <a:solidFill>
                  <a:prstClr val="black"/>
                </a:solidFill>
                <a:latin typeface="Symbol" charset="2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6629400"/>
            <a:ext cx="3352800" cy="228600"/>
          </a:xfrm>
          <a:prstGeom prst="rect">
            <a:avLst/>
          </a:prstGeom>
        </p:spPr>
        <p:txBody>
          <a:bodyPr/>
          <a:lstStyle>
            <a:lvl1pPr algn="ctr" eaLnBrk="1" hangingPunct="1">
              <a:buClrTx/>
              <a:buSzTx/>
              <a:buFontTx/>
              <a:buNone/>
              <a:defRPr sz="1350">
                <a:solidFill>
                  <a:prstClr val="black"/>
                </a:solidFill>
                <a:latin typeface="Verdana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00800" y="6629400"/>
            <a:ext cx="27432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350">
                <a:solidFill>
                  <a:srgbClr val="000000"/>
                </a:solidFill>
                <a:latin typeface="Symbol" charset="2"/>
                <a:ea typeface="MS PGothic" pitchFamily="34" charset="-128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A4348B-0026-4694-89C1-C241CC4E44C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367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bg1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srgbClr val="000000"/>
              </a:solidFill>
              <a:latin typeface="Symbol" pitchFamily="18" charset="2"/>
              <a:ea typeface="ＭＳ Ｐゴシック" pitchFamily="34" charset="-128"/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29400"/>
            <a:ext cx="3048000" cy="228600"/>
          </a:xfrm>
          <a:prstGeom prst="rect">
            <a:avLst/>
          </a:prstGeom>
        </p:spPr>
        <p:txBody>
          <a:bodyPr/>
          <a:lstStyle>
            <a:lvl1pPr algn="ctr" eaLnBrk="1" hangingPunct="1">
              <a:buClrTx/>
              <a:buSzTx/>
              <a:buFontTx/>
              <a:buNone/>
              <a:defRPr sz="1350">
                <a:solidFill>
                  <a:prstClr val="black"/>
                </a:solidFill>
                <a:latin typeface="Symbol" charset="2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6629400"/>
            <a:ext cx="3352800" cy="228600"/>
          </a:xfrm>
          <a:prstGeom prst="rect">
            <a:avLst/>
          </a:prstGeom>
        </p:spPr>
        <p:txBody>
          <a:bodyPr/>
          <a:lstStyle>
            <a:lvl1pPr algn="ctr" eaLnBrk="1" hangingPunct="1">
              <a:buClrTx/>
              <a:buSzTx/>
              <a:buFontTx/>
              <a:buNone/>
              <a:defRPr sz="1350">
                <a:solidFill>
                  <a:prstClr val="black"/>
                </a:solidFill>
                <a:latin typeface="Verdana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00800" y="6629400"/>
            <a:ext cx="27432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350">
                <a:solidFill>
                  <a:srgbClr val="000000"/>
                </a:solidFill>
                <a:latin typeface="Symbol" charset="2"/>
                <a:ea typeface="MS PGothic" pitchFamily="34" charset="-128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5B23E0-F313-47DB-85C3-9CB6EFC08DE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26446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29400"/>
            <a:ext cx="3048000" cy="228600"/>
          </a:xfrm>
          <a:prstGeom prst="rect">
            <a:avLst/>
          </a:prstGeom>
        </p:spPr>
        <p:txBody>
          <a:bodyPr/>
          <a:lstStyle>
            <a:lvl1pPr algn="ctr" eaLnBrk="1" hangingPunct="1">
              <a:buClrTx/>
              <a:buSzTx/>
              <a:buFontTx/>
              <a:buNone/>
              <a:defRPr sz="1350">
                <a:solidFill>
                  <a:prstClr val="black"/>
                </a:solidFill>
                <a:latin typeface="Symbol" charset="2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6629400"/>
            <a:ext cx="3352800" cy="228600"/>
          </a:xfrm>
          <a:prstGeom prst="rect">
            <a:avLst/>
          </a:prstGeom>
        </p:spPr>
        <p:txBody>
          <a:bodyPr/>
          <a:lstStyle>
            <a:lvl1pPr algn="ctr" eaLnBrk="1" hangingPunct="1">
              <a:buClrTx/>
              <a:buSzTx/>
              <a:buFontTx/>
              <a:buNone/>
              <a:defRPr sz="1350">
                <a:solidFill>
                  <a:prstClr val="black"/>
                </a:solidFill>
                <a:latin typeface="Verdana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00800" y="6629400"/>
            <a:ext cx="27432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350">
                <a:solidFill>
                  <a:srgbClr val="000000"/>
                </a:solidFill>
                <a:latin typeface="Symbol" charset="2"/>
                <a:ea typeface="MS PGothic" pitchFamily="34" charset="-128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2879BF-898D-42AB-9F0B-EF86822B3C4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1462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29400"/>
            <a:ext cx="3048000" cy="228600"/>
          </a:xfrm>
          <a:prstGeom prst="rect">
            <a:avLst/>
          </a:prstGeom>
        </p:spPr>
        <p:txBody>
          <a:bodyPr/>
          <a:lstStyle>
            <a:lvl1pPr algn="ctr" eaLnBrk="1" hangingPunct="1">
              <a:buClrTx/>
              <a:buSzTx/>
              <a:buFontTx/>
              <a:buNone/>
              <a:defRPr sz="1350">
                <a:solidFill>
                  <a:prstClr val="black"/>
                </a:solidFill>
                <a:latin typeface="Symbol" charset="2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6629400"/>
            <a:ext cx="3352800" cy="228600"/>
          </a:xfrm>
          <a:prstGeom prst="rect">
            <a:avLst/>
          </a:prstGeom>
        </p:spPr>
        <p:txBody>
          <a:bodyPr/>
          <a:lstStyle>
            <a:lvl1pPr algn="ctr" eaLnBrk="1" hangingPunct="1">
              <a:buClrTx/>
              <a:buSzTx/>
              <a:buFontTx/>
              <a:buNone/>
              <a:defRPr sz="1350">
                <a:solidFill>
                  <a:prstClr val="black"/>
                </a:solidFill>
                <a:latin typeface="Verdana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00800" y="6629400"/>
            <a:ext cx="27432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350">
                <a:solidFill>
                  <a:srgbClr val="000000"/>
                </a:solidFill>
                <a:latin typeface="Symbol" charset="2"/>
                <a:ea typeface="MS PGothic" pitchFamily="34" charset="-128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7C593C-D73E-4188-B8C4-C9D2F237D75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8962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2"/>
            <a:ext cx="8229600" cy="57499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29400"/>
            <a:ext cx="3048000" cy="228600"/>
          </a:xfrm>
          <a:prstGeom prst="rect">
            <a:avLst/>
          </a:prstGeom>
        </p:spPr>
        <p:txBody>
          <a:bodyPr/>
          <a:lstStyle>
            <a:lvl1pPr algn="ctr" eaLnBrk="1" hangingPunct="1">
              <a:buClrTx/>
              <a:buSzTx/>
              <a:buFontTx/>
              <a:buNone/>
              <a:defRPr sz="1350">
                <a:solidFill>
                  <a:prstClr val="black"/>
                </a:solidFill>
                <a:latin typeface="Symbol" charset="2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6629400"/>
            <a:ext cx="3352800" cy="228600"/>
          </a:xfrm>
          <a:prstGeom prst="rect">
            <a:avLst/>
          </a:prstGeom>
        </p:spPr>
        <p:txBody>
          <a:bodyPr/>
          <a:lstStyle>
            <a:lvl1pPr algn="ctr" eaLnBrk="1" hangingPunct="1">
              <a:buClrTx/>
              <a:buSzTx/>
              <a:buFontTx/>
              <a:buNone/>
              <a:defRPr sz="1350">
                <a:solidFill>
                  <a:prstClr val="black"/>
                </a:solidFill>
                <a:latin typeface="Verdana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00800" y="6629400"/>
            <a:ext cx="27432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350">
                <a:solidFill>
                  <a:srgbClr val="000000"/>
                </a:solidFill>
                <a:latin typeface="Symbol" charset="2"/>
                <a:ea typeface="MS PGothic" pitchFamily="34" charset="-128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45BA71-8218-4B98-BF56-1D2B4068031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8225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628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62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29400"/>
            <a:ext cx="3048000" cy="228600"/>
          </a:xfrm>
          <a:prstGeom prst="rect">
            <a:avLst/>
          </a:prstGeom>
        </p:spPr>
        <p:txBody>
          <a:bodyPr/>
          <a:lstStyle>
            <a:lvl1pPr algn="ctr" eaLnBrk="1" hangingPunct="1">
              <a:buClrTx/>
              <a:buSzTx/>
              <a:buFontTx/>
              <a:buNone/>
              <a:defRPr sz="1350">
                <a:solidFill>
                  <a:prstClr val="black"/>
                </a:solidFill>
                <a:latin typeface="Symbol" charset="2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6629400"/>
            <a:ext cx="3352800" cy="228600"/>
          </a:xfrm>
          <a:prstGeom prst="rect">
            <a:avLst/>
          </a:prstGeom>
        </p:spPr>
        <p:txBody>
          <a:bodyPr/>
          <a:lstStyle>
            <a:lvl1pPr algn="ctr" eaLnBrk="1" hangingPunct="1">
              <a:buClrTx/>
              <a:buSzTx/>
              <a:buFontTx/>
              <a:buNone/>
              <a:defRPr sz="1350">
                <a:solidFill>
                  <a:prstClr val="black"/>
                </a:solidFill>
                <a:latin typeface="Verdana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00800" y="6629400"/>
            <a:ext cx="27432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350">
                <a:solidFill>
                  <a:srgbClr val="000000"/>
                </a:solidFill>
                <a:latin typeface="Symbol" charset="2"/>
                <a:ea typeface="MS PGothic" pitchFamily="34" charset="-128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D08D02-492D-462B-B429-65B161C84B0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3434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808455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8BDE-1D92-4C2E-866B-8F4E5A5F166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8415-C4DE-4499-9798-55EC75453F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98507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8BDE-1D92-4C2E-866B-8F4E5A5F166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8415-C4DE-4499-9798-55EC75453F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518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B45, Second Half - The Technology of Skill Formation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3445E2-8538-4F31-B675-DC692854E04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089282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8BDE-1D92-4C2E-866B-8F4E5A5F166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8415-C4DE-4499-9798-55EC75453F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96227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8BDE-1D92-4C2E-866B-8F4E5A5F166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8415-C4DE-4499-9798-55EC75453F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90189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8BDE-1D92-4C2E-866B-8F4E5A5F166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8415-C4DE-4499-9798-55EC75453F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41061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8BDE-1D92-4C2E-866B-8F4E5A5F166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8415-C4DE-4499-9798-55EC75453F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44245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8BDE-1D92-4C2E-866B-8F4E5A5F166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8415-C4DE-4499-9798-55EC75453F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51835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8BDE-1D92-4C2E-866B-8F4E5A5F166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8415-C4DE-4499-9798-55EC75453F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99733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8BDE-1D92-4C2E-866B-8F4E5A5F166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8415-C4DE-4499-9798-55EC75453F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9727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8BDE-1D92-4C2E-866B-8F4E5A5F166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8415-C4DE-4499-9798-55EC75453F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59937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8BDE-1D92-4C2E-866B-8F4E5A5F166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8415-C4DE-4499-9798-55EC75453F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82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B45, Second Half - The Technology of Skill Formation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D06A2C-9914-4D17-94C5-F56F1416A7B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7969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B45, Second Half - The Technology of Skill Formation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F64B9A-8E4F-404C-9A62-9668B9A5A62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3707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B45, Second Half - The Technology of Skill Formation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0E40AB7-BFE0-4997-A183-4B2E5FA7625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6287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sldNum="0"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838200"/>
            <a:ext cx="83058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2E249E"/>
          </a:solidFill>
          <a:ln>
            <a:noFill/>
          </a:ln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 dirty="0">
              <a:solidFill>
                <a:srgbClr val="000000"/>
              </a:solidFill>
              <a:latin typeface="Symbol" pitchFamily="18" charset="2"/>
              <a:ea typeface="ＭＳ Ｐゴシック" pitchFamily="34" charset="-128"/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763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11795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Arial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mss10" pitchFamily="34" charset="0"/>
          <a:ea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mss10" pitchFamily="34" charset="0"/>
          <a:ea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mss10" pitchFamily="34" charset="0"/>
          <a:ea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mss10" pitchFamily="34" charset="0"/>
          <a:ea typeface="Arial" charset="0"/>
          <a:cs typeface="Arial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mss10" pitchFamily="34" charset="0"/>
          <a:cs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mss10" pitchFamily="34" charset="0"/>
          <a:cs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mss10" pitchFamily="34" charset="0"/>
          <a:cs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mss10" pitchFamily="34" charset="0"/>
          <a:cs typeface="Arial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3"/>
        </a:buBlip>
        <a:defRPr sz="1500">
          <a:solidFill>
            <a:schemeClr val="tx1"/>
          </a:solidFill>
          <a:latin typeface="+mn-lt"/>
          <a:ea typeface="Arial" charset="0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3"/>
        </a:buBlip>
        <a:defRPr sz="1500">
          <a:solidFill>
            <a:schemeClr val="tx1"/>
          </a:solidFill>
          <a:latin typeface="+mn-lt"/>
          <a:ea typeface="Arial" charset="0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3"/>
        </a:buBlip>
        <a:defRPr sz="1500">
          <a:solidFill>
            <a:schemeClr val="tx1"/>
          </a:solidFill>
          <a:latin typeface="+mn-lt"/>
          <a:ea typeface="Arial" charset="0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3"/>
        </a:buBlip>
        <a:defRPr sz="1500">
          <a:solidFill>
            <a:schemeClr val="tx1"/>
          </a:solidFill>
          <a:latin typeface="+mn-lt"/>
          <a:ea typeface="Arial" charset="0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3"/>
        </a:buBlip>
        <a:defRPr sz="1500">
          <a:solidFill>
            <a:schemeClr val="tx1"/>
          </a:solidFill>
          <a:latin typeface="+mn-lt"/>
          <a:ea typeface="Arial" charset="0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3"/>
        </a:buBlip>
        <a:defRPr sz="1500">
          <a:solidFill>
            <a:schemeClr val="tx1"/>
          </a:solidFill>
          <a:latin typeface="+mn-lt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3"/>
        </a:buBlip>
        <a:defRPr sz="1500">
          <a:solidFill>
            <a:schemeClr val="tx1"/>
          </a:solidFill>
          <a:latin typeface="+mn-lt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3"/>
        </a:buBlip>
        <a:defRPr sz="1500">
          <a:solidFill>
            <a:schemeClr val="tx1"/>
          </a:solidFill>
          <a:latin typeface="+mn-lt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3"/>
        </a:buBlip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838200"/>
            <a:ext cx="83058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54" tIns="45678" rIns="91354" bIns="456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2E249E"/>
          </a:solidFill>
          <a:ln>
            <a:noFill/>
          </a:ln>
          <a:extLst/>
        </p:spPr>
        <p:txBody>
          <a:bodyPr wrap="none" lIns="68516" tIns="34259" rIns="68516" bIns="34259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 dirty="0">
              <a:solidFill>
                <a:srgbClr val="000000"/>
              </a:solidFill>
              <a:latin typeface="Symbol" charset="2"/>
              <a:ea typeface="ＭＳ Ｐゴシック" charset="-128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76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54" tIns="45678" rIns="91354" bIns="4567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51551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ＭＳ Ｐゴシック" charset="0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mss10" pitchFamily="34" charset="0"/>
          <a:ea typeface="ＭＳ Ｐゴシック" charset="0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mss10" pitchFamily="34" charset="0"/>
          <a:ea typeface="ＭＳ Ｐゴシック" charset="0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mss10" pitchFamily="34" charset="0"/>
          <a:ea typeface="ＭＳ Ｐゴシック" charset="0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mss10" pitchFamily="34" charset="0"/>
          <a:ea typeface="ＭＳ Ｐゴシック" charset="0"/>
          <a:cs typeface="ＭＳ Ｐゴシック" charset="-128"/>
        </a:defRPr>
      </a:lvl5pPr>
      <a:lvl6pPr marL="342581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mss10" pitchFamily="34" charset="0"/>
          <a:cs typeface="Arial" charset="0"/>
        </a:defRPr>
      </a:lvl6pPr>
      <a:lvl7pPr marL="685158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mss10" pitchFamily="34" charset="0"/>
          <a:cs typeface="Arial" charset="0"/>
        </a:defRPr>
      </a:lvl7pPr>
      <a:lvl8pPr marL="1027739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mss10" pitchFamily="34" charset="0"/>
          <a:cs typeface="Arial" charset="0"/>
        </a:defRPr>
      </a:lvl8pPr>
      <a:lvl9pPr marL="1370317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mss10" pitchFamily="34" charset="0"/>
          <a:cs typeface="Arial" charset="0"/>
        </a:defRPr>
      </a:lvl9pPr>
    </p:titleStyle>
    <p:bodyStyle>
      <a:lvl1pPr marL="255985" indent="-255985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3"/>
        </a:buBlip>
        <a:defRPr sz="1500">
          <a:solidFill>
            <a:schemeClr val="tx1"/>
          </a:solidFill>
          <a:latin typeface="+mn-lt"/>
          <a:ea typeface="ＭＳ Ｐゴシック" charset="0"/>
          <a:cs typeface="ＭＳ Ｐゴシック" charset="-128"/>
        </a:defRPr>
      </a:lvl1pPr>
      <a:lvl2pPr marL="556022" indent="-213122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3"/>
        </a:buBlip>
        <a:defRPr sz="1500">
          <a:solidFill>
            <a:schemeClr val="tx1"/>
          </a:solidFill>
          <a:latin typeface="+mn-lt"/>
          <a:ea typeface="Arial" charset="0"/>
          <a:cs typeface="+mn-cs"/>
        </a:defRPr>
      </a:lvl2pPr>
      <a:lvl3pPr marL="856060" indent="-17026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3"/>
        </a:buBlip>
        <a:defRPr sz="15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98960" indent="-17026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3"/>
        </a:buBlip>
        <a:defRPr sz="15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540669" indent="-17026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3"/>
        </a:buBlip>
        <a:defRPr sz="15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884186" indent="-17129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3"/>
        </a:buBlip>
        <a:defRPr sz="1500">
          <a:solidFill>
            <a:schemeClr val="tx1"/>
          </a:solidFill>
          <a:latin typeface="+mn-lt"/>
          <a:cs typeface="+mn-cs"/>
        </a:defRPr>
      </a:lvl6pPr>
      <a:lvl7pPr marL="2226767" indent="-17129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3"/>
        </a:buBlip>
        <a:defRPr sz="1500">
          <a:solidFill>
            <a:schemeClr val="tx1"/>
          </a:solidFill>
          <a:latin typeface="+mn-lt"/>
          <a:cs typeface="+mn-cs"/>
        </a:defRPr>
      </a:lvl7pPr>
      <a:lvl8pPr marL="2569345" indent="-17129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3"/>
        </a:buBlip>
        <a:defRPr sz="1500">
          <a:solidFill>
            <a:schemeClr val="tx1"/>
          </a:solidFill>
          <a:latin typeface="+mn-lt"/>
          <a:cs typeface="+mn-cs"/>
        </a:defRPr>
      </a:lvl8pPr>
      <a:lvl9pPr marL="2911923" indent="-17129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3"/>
        </a:buBlip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15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581" algn="l" defTabSz="68515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158" algn="l" defTabSz="68515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7739" algn="l" defTabSz="68515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0317" algn="l" defTabSz="68515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2898" algn="l" defTabSz="68515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5476" algn="l" defTabSz="68515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398056" algn="l" defTabSz="68515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0634" algn="l" defTabSz="68515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2B381-E82E-4E1C-BC1E-F39C188A41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5882B-8DB3-41CE-8836-F55B147706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60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58BDE-1D92-4C2E-866B-8F4E5A5F166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58415-C4DE-4499-9798-55EC75453F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527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2E249E"/>
          </a:solidFill>
          <a:ln>
            <a:noFill/>
          </a:ln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srgbClr val="000000"/>
              </a:solidFill>
              <a:latin typeface="Symbol" pitchFamily="18" charset="2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509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Garamond" charset="0"/>
          <a:ea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Garamond" charset="0"/>
          <a:ea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Garamond" charset="0"/>
          <a:ea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Garamond" charset="0"/>
          <a:ea typeface="Arial" charset="0"/>
          <a:cs typeface="Arial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Garamond" charset="0"/>
          <a:ea typeface="Arial" charset="0"/>
          <a:cs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Garamond" charset="0"/>
          <a:ea typeface="Arial" charset="0"/>
          <a:cs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Garamond" charset="0"/>
          <a:ea typeface="Arial" charset="0"/>
          <a:cs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Garamond" charset="0"/>
          <a:ea typeface="Arial" charset="0"/>
          <a:cs typeface="Arial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defRPr sz="2400">
          <a:solidFill>
            <a:schemeClr val="bg1"/>
          </a:solidFill>
          <a:latin typeface="Calibri"/>
          <a:ea typeface="+mn-ea"/>
          <a:cs typeface="Arial" charset="0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1500">
          <a:solidFill>
            <a:schemeClr val="tx1"/>
          </a:solidFill>
          <a:latin typeface="Calibri"/>
          <a:ea typeface="+mn-ea"/>
          <a:cs typeface="Arial" charset="0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1500">
          <a:solidFill>
            <a:schemeClr val="tx1"/>
          </a:solidFill>
          <a:latin typeface="Calibri"/>
          <a:ea typeface="+mn-ea"/>
          <a:cs typeface="Arial" charset="0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500">
          <a:solidFill>
            <a:schemeClr val="tx1"/>
          </a:solidFill>
          <a:latin typeface="Calibri"/>
          <a:ea typeface="+mn-ea"/>
          <a:cs typeface="Arial" charset="0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1500">
          <a:solidFill>
            <a:schemeClr val="tx1"/>
          </a:solidFill>
          <a:latin typeface="Calibri"/>
          <a:ea typeface="+mn-ea"/>
          <a:cs typeface="Arial" charset="0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2"/>
        <a:buChar char="§"/>
        <a:defRPr sz="15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2"/>
        <a:buChar char="§"/>
        <a:defRPr sz="15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2"/>
        <a:buChar char="§"/>
        <a:defRPr sz="15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2"/>
        <a:buChar char="§"/>
        <a:defRPr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8F1A3-CD00-486B-8C85-5DCF7E7CF62A}" type="datetimeFigureOut">
              <a:rPr lang="en-US" smtClean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78C86-E62D-4B4A-AD4D-9C487054C2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18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64904"/>
            <a:ext cx="7772400" cy="2376264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chemeClr val="tx1"/>
                </a:solidFill>
              </a:rPr>
              <a:t>Pedro Carneiro (UCL, IFS, CEMMAP)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/>
              <a:t>September</a:t>
            </a:r>
            <a:r>
              <a:rPr lang="en-GB" sz="2000" dirty="0">
                <a:solidFill>
                  <a:schemeClr val="tx1"/>
                </a:solidFill>
              </a:rPr>
              <a:t> 2018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668" y="332656"/>
            <a:ext cx="8062664" cy="2592288"/>
          </a:xfrm>
        </p:spPr>
        <p:txBody>
          <a:bodyPr>
            <a:normAutofit/>
          </a:bodyPr>
          <a:lstStyle/>
          <a:p>
            <a:r>
              <a:rPr lang="pt-PT" sz="1600" b="1" dirty="0" err="1"/>
              <a:t>Discussion</a:t>
            </a:r>
            <a:r>
              <a:rPr lang="pt-PT" sz="1600" b="1" dirty="0"/>
              <a:t> </a:t>
            </a:r>
            <a:r>
              <a:rPr lang="pt-PT" sz="1600" b="1" dirty="0" err="1"/>
              <a:t>of</a:t>
            </a:r>
            <a:r>
              <a:rPr lang="pt-PT" sz="1600" b="1" dirty="0"/>
              <a:t> </a:t>
            </a:r>
            <a:r>
              <a:rPr lang="pt-PT" sz="1600" b="1" dirty="0" err="1"/>
              <a:t>Identification</a:t>
            </a:r>
            <a:r>
              <a:rPr lang="pt-PT" sz="1600" b="1" dirty="0"/>
              <a:t> </a:t>
            </a:r>
            <a:r>
              <a:rPr lang="pt-PT" sz="1600" b="1" dirty="0" err="1"/>
              <a:t>with</a:t>
            </a:r>
            <a:r>
              <a:rPr lang="pt-PT" sz="1600" b="1" dirty="0"/>
              <a:t> </a:t>
            </a:r>
            <a:r>
              <a:rPr lang="pt-PT" sz="1600" b="1" dirty="0" err="1"/>
              <a:t>Latent</a:t>
            </a:r>
            <a:r>
              <a:rPr lang="pt-PT" sz="1600" b="1" dirty="0"/>
              <a:t> </a:t>
            </a:r>
            <a:r>
              <a:rPr lang="pt-PT" sz="1600" b="1" dirty="0" err="1"/>
              <a:t>Choice</a:t>
            </a:r>
            <a:r>
              <a:rPr lang="pt-PT" sz="1600" b="1" dirty="0"/>
              <a:t> Sets: </a:t>
            </a:r>
            <a:r>
              <a:rPr lang="pt-PT" sz="1600" b="1" dirty="0" err="1"/>
              <a:t>The</a:t>
            </a:r>
            <a:r>
              <a:rPr lang="pt-PT" sz="1600" b="1" dirty="0"/>
              <a:t> Case </a:t>
            </a:r>
            <a:r>
              <a:rPr lang="pt-PT" sz="1600" b="1" dirty="0" err="1"/>
              <a:t>of</a:t>
            </a:r>
            <a:r>
              <a:rPr lang="pt-PT" sz="1600" b="1" dirty="0"/>
              <a:t> </a:t>
            </a:r>
            <a:r>
              <a:rPr lang="pt-PT" sz="1600" b="1" dirty="0" err="1"/>
              <a:t>the</a:t>
            </a:r>
            <a:r>
              <a:rPr lang="pt-PT" sz="1600" b="1" dirty="0"/>
              <a:t> </a:t>
            </a:r>
            <a:r>
              <a:rPr lang="pt-PT" sz="1600" b="1" dirty="0" err="1"/>
              <a:t>Head</a:t>
            </a:r>
            <a:r>
              <a:rPr lang="pt-PT" sz="1600" b="1" dirty="0"/>
              <a:t> </a:t>
            </a:r>
            <a:r>
              <a:rPr lang="pt-PT" sz="1600" b="1" dirty="0" err="1"/>
              <a:t>Start</a:t>
            </a:r>
            <a:r>
              <a:rPr lang="pt-PT" sz="1600" b="1" dirty="0"/>
              <a:t> </a:t>
            </a:r>
            <a:r>
              <a:rPr lang="pt-PT" sz="1600" b="1" dirty="0" err="1"/>
              <a:t>Impact</a:t>
            </a:r>
            <a:r>
              <a:rPr lang="pt-PT" sz="1600" b="1" dirty="0"/>
              <a:t> </a:t>
            </a:r>
            <a:r>
              <a:rPr lang="pt-PT" sz="1600" b="1" dirty="0" err="1"/>
              <a:t>Study</a:t>
            </a:r>
            <a:r>
              <a:rPr lang="pt-PT" sz="1600" b="1" dirty="0"/>
              <a:t>, </a:t>
            </a:r>
            <a:r>
              <a:rPr lang="pt-PT" sz="1600" b="1" dirty="0" err="1"/>
              <a:t>by</a:t>
            </a:r>
            <a:r>
              <a:rPr lang="pt-PT" sz="1600" b="1" dirty="0"/>
              <a:t> </a:t>
            </a:r>
            <a:r>
              <a:rPr lang="pt-PT" sz="1600" b="1" dirty="0" err="1"/>
              <a:t>Vishal</a:t>
            </a:r>
            <a:r>
              <a:rPr lang="pt-PT" sz="1600" b="1" dirty="0"/>
              <a:t> </a:t>
            </a:r>
            <a:r>
              <a:rPr lang="pt-PT" sz="1600" b="1" dirty="0" err="1"/>
              <a:t>Kamat</a:t>
            </a:r>
            <a:endParaRPr lang="pt-PT" sz="1600" b="1" dirty="0"/>
          </a:p>
        </p:txBody>
      </p:sp>
    </p:spTree>
    <p:extLst>
      <p:ext uri="{BB962C8B-B14F-4D97-AF65-F5344CB8AC3E}">
        <p14:creationId xmlns:p14="http://schemas.microsoft.com/office/powerpoint/2010/main" val="2259561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Unusual Question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1328"/>
                <a:ext cx="8229600" cy="4827992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GB" sz="2000" dirty="0"/>
                  <a:t>D=1 means participation in program (e.g., Head Start)</a:t>
                </a:r>
              </a:p>
              <a:p>
                <a:r>
                  <a:rPr lang="en-GB" sz="2000" dirty="0"/>
                  <a:t>Z=1 means access to program was randomly offered</a:t>
                </a:r>
              </a:p>
              <a:p>
                <a:r>
                  <a:rPr lang="en-GB" sz="2000" dirty="0"/>
                  <a:t>A=1 means access to program which one can obtain through other channels beyond the experiment</a:t>
                </a:r>
              </a:p>
              <a:p>
                <a:pPr lvl="1"/>
                <a:r>
                  <a:rPr lang="en-GB" sz="2000" dirty="0"/>
                  <a:t>Z=1 implies A=1</a:t>
                </a:r>
              </a:p>
              <a:p>
                <a:pPr lvl="1"/>
                <a:r>
                  <a:rPr lang="en-GB" sz="2000" dirty="0"/>
                  <a:t>Z=0 does not imply A=0</a:t>
                </a:r>
              </a:p>
              <a:p>
                <a:endParaRPr lang="en-GB" sz="2000" dirty="0"/>
              </a:p>
              <a:p>
                <a:r>
                  <a:rPr lang="en-GB" sz="2000" dirty="0"/>
                  <a:t>Typically one wants to estimate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 b="0" i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</m:sSub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</m:sSub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/>
                  <a:t>, the average impact of participating in the program (ATE)</a:t>
                </a:r>
              </a:p>
              <a:p>
                <a:r>
                  <a:rPr lang="en-GB" sz="2000" dirty="0"/>
                  <a:t>A typical parameter which is often estimated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 b="0" i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</m:sSub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</m:sSub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/>
                  <a:t>, the average impact of being experimentally offered the program (ITT)</a:t>
                </a:r>
              </a:p>
              <a:p>
                <a:r>
                  <a:rPr lang="en-GB" sz="2000" dirty="0"/>
                  <a:t>The author is interested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E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</m:sSub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</m:sSub>
                    <m:r>
                      <a:rPr lang="en-GB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/>
                  <a:t>, the average impact of having access to the program (Average Access Effect, AAE?)</a:t>
                </a:r>
              </a:p>
              <a:p>
                <a:r>
                  <a:rPr lang="en-GB" sz="2000" dirty="0"/>
                  <a:t>AAE is not ITT because there are other ways to get access to the program beyond the experiment, so the control group is contaminated</a:t>
                </a:r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1328"/>
                <a:ext cx="8229600" cy="4827992"/>
              </a:xfrm>
              <a:blipFill>
                <a:blip r:embed="rId2"/>
                <a:stretch>
                  <a:fillRect t="-1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974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 this generally interesting?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/>
          </a:bodyPr>
          <a:lstStyle/>
          <a:p>
            <a:r>
              <a:rPr lang="en-GB" sz="2000" dirty="0"/>
              <a:t>Usually one is after the average impact of the program (ATE)</a:t>
            </a:r>
          </a:p>
          <a:p>
            <a:r>
              <a:rPr lang="en-GB" sz="2000" dirty="0"/>
              <a:t>In most cases it is almost impossible to estimate ATE, so we see instrumental variables (IV) estimates</a:t>
            </a:r>
          </a:p>
          <a:p>
            <a:r>
              <a:rPr lang="en-GB" sz="2000" dirty="0"/>
              <a:t>ITT is often presented but mainly as a way to get some idea about whether the program itself has any impact</a:t>
            </a:r>
          </a:p>
          <a:p>
            <a:endParaRPr lang="en-GB" sz="2000" dirty="0"/>
          </a:p>
          <a:p>
            <a:r>
              <a:rPr lang="en-GB" sz="2000" dirty="0"/>
              <a:t>Here essentially we redefine treatment to be access (A)</a:t>
            </a:r>
          </a:p>
          <a:p>
            <a:r>
              <a:rPr lang="en-GB" sz="2000" dirty="0"/>
              <a:t>We do not have an experiment for access</a:t>
            </a:r>
          </a:p>
          <a:p>
            <a:r>
              <a:rPr lang="en-GB" sz="2000" dirty="0"/>
              <a:t>But we have a randomly assigned variable correlated with access (Z)</a:t>
            </a:r>
          </a:p>
          <a:p>
            <a:r>
              <a:rPr lang="en-GB" sz="2000" dirty="0"/>
              <a:t>We do not observe access so cannot Z as an IV for A</a:t>
            </a:r>
          </a:p>
          <a:p>
            <a:r>
              <a:rPr lang="en-GB" sz="2000" dirty="0"/>
              <a:t>However, we can assume that A and Z affect outcomes only through D</a:t>
            </a:r>
          </a:p>
          <a:p>
            <a:pPr lvl="1"/>
            <a:r>
              <a:rPr lang="en-GB" sz="2000" dirty="0"/>
              <a:t>And D is observed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51907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 this generally interesting?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lnSpcReduction="10000"/>
          </a:bodyPr>
          <a:lstStyle/>
          <a:p>
            <a:r>
              <a:rPr lang="en-GB" sz="2000" dirty="0"/>
              <a:t>There are several papers asking about the impact of a program (D) on outcomes (Y), where one has an IV (Z), but D is unobserved</a:t>
            </a:r>
          </a:p>
          <a:p>
            <a:r>
              <a:rPr lang="en-GB" sz="2000" dirty="0"/>
              <a:t>Typically, they report ITT (the </a:t>
            </a:r>
            <a:r>
              <a:rPr lang="en-GB" sz="2000" i="1" dirty="0"/>
              <a:t>impact</a:t>
            </a:r>
            <a:r>
              <a:rPr lang="en-GB" sz="2000" dirty="0"/>
              <a:t> of Z on Y) and nothing else</a:t>
            </a:r>
          </a:p>
          <a:p>
            <a:r>
              <a:rPr lang="en-GB" sz="2000" dirty="0"/>
              <a:t>Sometimes one tries to get the </a:t>
            </a:r>
            <a:r>
              <a:rPr lang="en-GB" sz="2000" i="1" dirty="0"/>
              <a:t>impact</a:t>
            </a:r>
            <a:r>
              <a:rPr lang="en-GB" sz="2000" dirty="0"/>
              <a:t> of Z on D from another sample</a:t>
            </a:r>
          </a:p>
          <a:p>
            <a:pPr lvl="1"/>
            <a:r>
              <a:rPr lang="en-GB" sz="2000" dirty="0"/>
              <a:t>Two sample IV</a:t>
            </a:r>
          </a:p>
          <a:p>
            <a:r>
              <a:rPr lang="en-GB" sz="2000" dirty="0"/>
              <a:t>This paper says: even if D is unobserved, if we can observe a channel (CH) through which D affects Y, we may be able to bound the impact of D on Y (with additional assumptions)</a:t>
            </a:r>
          </a:p>
          <a:p>
            <a:r>
              <a:rPr lang="en-GB" sz="2000" dirty="0"/>
              <a:t>I think this idea is generally interesting. In this specific example:</a:t>
            </a:r>
          </a:p>
          <a:p>
            <a:pPr lvl="1"/>
            <a:r>
              <a:rPr lang="en-GB" sz="2000" dirty="0"/>
              <a:t>Z=1 implies D=1</a:t>
            </a:r>
          </a:p>
          <a:p>
            <a:pPr lvl="1"/>
            <a:r>
              <a:rPr lang="en-GB" sz="2000" dirty="0"/>
              <a:t>Z=0 does not imply D=0</a:t>
            </a:r>
          </a:p>
          <a:p>
            <a:pPr lvl="1"/>
            <a:r>
              <a:rPr lang="en-GB" sz="2000" dirty="0"/>
              <a:t>D=0 implies CH=0</a:t>
            </a:r>
          </a:p>
          <a:p>
            <a:pPr lvl="1"/>
            <a:r>
              <a:rPr lang="en-GB" sz="2000" dirty="0"/>
              <a:t>D=1 does not imply CH=1.</a:t>
            </a:r>
          </a:p>
          <a:p>
            <a:r>
              <a:rPr lang="en-GB" sz="2000" dirty="0"/>
              <a:t>But we could think of other settings where one could apply these ideas</a:t>
            </a:r>
          </a:p>
        </p:txBody>
      </p:sp>
    </p:spTree>
    <p:extLst>
      <p:ext uri="{BB962C8B-B14F-4D97-AF65-F5344CB8AC3E}">
        <p14:creationId xmlns:p14="http://schemas.microsoft.com/office/powerpoint/2010/main" val="325542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Assumptions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 fontScale="92500" lnSpcReduction="20000"/>
          </a:bodyPr>
          <a:lstStyle/>
          <a:p>
            <a:r>
              <a:rPr lang="en-GB" sz="2000" dirty="0"/>
              <a:t>There are three additional assumptions the author explores</a:t>
            </a:r>
          </a:p>
          <a:p>
            <a:pPr lvl="1"/>
            <a:r>
              <a:rPr lang="en-GB" sz="2000" dirty="0"/>
              <a:t>More controversial than the assumption that access (A) affects outcome (Y) through participation in Head Start (D)</a:t>
            </a:r>
          </a:p>
          <a:p>
            <a:pPr lvl="1"/>
            <a:r>
              <a:rPr lang="en-GB" sz="2000" dirty="0"/>
              <a:t>More controversial than assuming Z is randomly assigned</a:t>
            </a:r>
          </a:p>
          <a:p>
            <a:r>
              <a:rPr lang="en-GB" sz="2000" dirty="0"/>
              <a:t>Unaltered Alternative (UA) – Z does not affect choice set beyond guaranteeing access to D for those who have Z=1</a:t>
            </a:r>
          </a:p>
          <a:p>
            <a:pPr lvl="1"/>
            <a:r>
              <a:rPr lang="en-GB" sz="2000" dirty="0"/>
              <a:t>This is not controversial</a:t>
            </a:r>
          </a:p>
          <a:p>
            <a:r>
              <a:rPr lang="en-GB" sz="2000" dirty="0"/>
              <a:t>Monotone Treatment Response (MTR) – both Head Start attendance and Preschool attendance lead to weakly higher Y relatively to home care</a:t>
            </a:r>
          </a:p>
          <a:p>
            <a:pPr lvl="1"/>
            <a:r>
              <a:rPr lang="en-GB" sz="2000" dirty="0"/>
              <a:t>This has to depend on the quality of home environment</a:t>
            </a:r>
          </a:p>
          <a:p>
            <a:r>
              <a:rPr lang="en-GB" sz="2000" dirty="0"/>
              <a:t>Roy – parents always choose setting where test scores are higher, if the setting is available</a:t>
            </a:r>
          </a:p>
          <a:p>
            <a:pPr lvl="1"/>
            <a:r>
              <a:rPr lang="en-GB" sz="2000" dirty="0"/>
              <a:t>Parents may not know test score implications of each setting, they may care about other outcomes, and they face several costs (e.g., work)</a:t>
            </a:r>
          </a:p>
          <a:p>
            <a:r>
              <a:rPr lang="en-GB" sz="2000"/>
              <a:t>Implications for </a:t>
            </a:r>
            <a:r>
              <a:rPr lang="en-GB" sz="2000" dirty="0"/>
              <a:t>bounds</a:t>
            </a:r>
          </a:p>
          <a:p>
            <a:pPr lvl="1"/>
            <a:r>
              <a:rPr lang="en-GB" sz="2000" dirty="0"/>
              <a:t>Need MTR or Roy to be able to rule out (in some cases) negative impacts of D or A on Y, although this is almost by assumption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2778893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_Chet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_Chetty" id="{0EA69D63-2859-41D4-9112-D27BB63D1B53}" vid="{984A2AF4-F4E5-452F-86B0-78761FA2E06E}"/>
    </a:ext>
  </a:extLst>
</a:theme>
</file>

<file path=ppt/theme/theme2.xml><?xml version="1.0" encoding="utf-8"?>
<a:theme xmlns:a="http://schemas.openxmlformats.org/drawingml/2006/main" name="8_Beamer Slides - Title and Outlines">
  <a:themeElements>
    <a:clrScheme name="Beamer Slides - Title and Outlines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000000"/>
      </a:folHlink>
    </a:clrScheme>
    <a:fontScheme name="Beamer Slides - Title and Outlines">
      <a:majorFont>
        <a:latin typeface="cmss10"/>
        <a:ea typeface=""/>
        <a:cs typeface="Arial"/>
      </a:majorFont>
      <a:minorFont>
        <a:latin typeface="cmss10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>
        <a:spAutoFit/>
      </a:bodyPr>
      <a:lstStyle>
        <a:defPPr eaLnBrk="1" fontAlgn="base" hangingPunct="1">
          <a:spcBef>
            <a:spcPct val="50000"/>
          </a:spcBef>
          <a:spcAft>
            <a:spcPct val="0"/>
          </a:spcAft>
          <a:defRPr sz="3200" dirty="0">
            <a:solidFill>
              <a:srgbClr val="FFFFFF"/>
            </a:solidFill>
            <a:latin typeface="cmss10" pitchFamily="34" charset="0"/>
          </a:defRPr>
        </a:defPPr>
      </a:lstStyle>
    </a:txDef>
  </a:objectDefaults>
  <a:extraClrSchemeLst>
    <a:extraClrScheme>
      <a:clrScheme name="Beamer Slides - Title and Outlin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mer Slides - Title and Outlin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mer Slides - Title and Outlin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mer Slides - Title and Outlin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mer Slides - Title and Outlin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mer Slides - Title and Outlin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er Slides - Title and Outlin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er Slides - Title and Outlin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er Slides - Title and Outlin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er Slides - Title and Outlin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er Slides - Title and Outlin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er Slides - Title and Outlin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er Slides - Title and Outlines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eamer Template">
  <a:themeElements>
    <a:clrScheme name="Beamer Slides - Title and Outlines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000000"/>
      </a:folHlink>
    </a:clrScheme>
    <a:fontScheme name="Beamer Slides - Title and Outlines">
      <a:majorFont>
        <a:latin typeface="cmss10"/>
        <a:ea typeface=""/>
        <a:cs typeface="Arial"/>
      </a:majorFont>
      <a:minorFont>
        <a:latin typeface="cmss10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amer Slides - Title and Outlin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mer Slides - Title and Outlin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mer Slides - Title and Outlin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mer Slides - Title and Outlin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mer Slides - Title and Outlin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mer Slides - Title and Outlin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er Slides - Title and Outlin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er Slides - Title and Outlin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er Slides - Title and Outlin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er Slides - Title and Outlin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er Slides - Title and Outlin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er Slides - Title and Outlin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er Slides - Title and Outlines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Level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Level">
      <a:majorFont>
        <a:latin typeface="Garamond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Symbol" charset="2"/>
            <a:ea typeface="MS PGothic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Symbol" charset="2"/>
            <a:ea typeface="MS PGothic" pitchFamily="34" charset="-128"/>
            <a:cs typeface="Arial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eamer Slides - Title and Outlin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Beamer Slides - Title and Outlin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Theme_Chetty</Template>
  <TotalTime>8781</TotalTime>
  <Words>539</Words>
  <Application>Microsoft Office PowerPoint</Application>
  <PresentationFormat>On-screen Show (4:3)</PresentationFormat>
  <Paragraphs>51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5</vt:i4>
      </vt:variant>
    </vt:vector>
  </HeadingPairs>
  <TitlesOfParts>
    <vt:vector size="23" baseType="lpstr">
      <vt:lpstr>MS PGothic</vt:lpstr>
      <vt:lpstr>MS PGothic</vt:lpstr>
      <vt:lpstr>Arial</vt:lpstr>
      <vt:lpstr>Calibri</vt:lpstr>
      <vt:lpstr>Calibri Light</vt:lpstr>
      <vt:lpstr>Cambria Math</vt:lpstr>
      <vt:lpstr>cmss10</vt:lpstr>
      <vt:lpstr>Garamond</vt:lpstr>
      <vt:lpstr>Symbol</vt:lpstr>
      <vt:lpstr>Verdana</vt:lpstr>
      <vt:lpstr>Wingdings</vt:lpstr>
      <vt:lpstr>Theme_Chetty</vt:lpstr>
      <vt:lpstr>8_Beamer Slides - Title and Outlines</vt:lpstr>
      <vt:lpstr>2_Beamer Template</vt:lpstr>
      <vt:lpstr>5_Office Theme</vt:lpstr>
      <vt:lpstr>Custom Design</vt:lpstr>
      <vt:lpstr>2_Level</vt:lpstr>
      <vt:lpstr>1_Custom Design</vt:lpstr>
      <vt:lpstr>Discussion of Identification with Latent Choice Sets: The Case of the Head Start Impact Study, by Vishal Kamat</vt:lpstr>
      <vt:lpstr>Unusual Question</vt:lpstr>
      <vt:lpstr>Is this generally interesting?</vt:lpstr>
      <vt:lpstr>Is this generally interesting?</vt:lpstr>
      <vt:lpstr>Other Assumptions</vt:lpstr>
    </vt:vector>
  </TitlesOfParts>
  <Company>University College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Economics of the Public Sector – Second Half</dc:title>
  <dc:creator>uctppca</dc:creator>
  <cp:lastModifiedBy>Christy Houston Anderson</cp:lastModifiedBy>
  <cp:revision>289</cp:revision>
  <dcterms:created xsi:type="dcterms:W3CDTF">2003-11-04T18:51:34Z</dcterms:created>
  <dcterms:modified xsi:type="dcterms:W3CDTF">2018-10-03T21:00:56Z</dcterms:modified>
</cp:coreProperties>
</file>